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7"/>
  </p:notesMasterIdLst>
  <p:sldIdLst>
    <p:sldId id="256" r:id="rId5"/>
    <p:sldId id="268" r:id="rId6"/>
    <p:sldId id="257" r:id="rId7"/>
    <p:sldId id="258" r:id="rId8"/>
    <p:sldId id="269" r:id="rId9"/>
    <p:sldId id="270" r:id="rId10"/>
    <p:sldId id="271" r:id="rId11"/>
    <p:sldId id="272" r:id="rId12"/>
    <p:sldId id="273" r:id="rId13"/>
    <p:sldId id="275" r:id="rId14"/>
    <p:sldId id="277" r:id="rId15"/>
    <p:sldId id="278" r:id="rId16"/>
    <p:sldId id="276"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7" r:id="rId45"/>
    <p:sldId id="306"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259" r:id="rId74"/>
    <p:sldId id="335" r:id="rId75"/>
    <p:sldId id="263" r:id="rId76"/>
  </p:sldIdLst>
  <p:sldSz cx="9144000" cy="6858000" type="screen4x3"/>
  <p:notesSz cx="6881813" cy="9296400"/>
  <p:embeddedFontLst>
    <p:embeddedFont>
      <p:font typeface="Montserrat" panose="00000500000000000000"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hoEieQ+hPXe2r6XhbkDpWHOgXx7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C8B2AB-8A8C-61C3-A17E-BA1894856C3B}" name="Kirsten Forseth" initials="KF" userId="S::kforseth@nastad.org::2f2e17a7-e956-46f3-8518-39ec7b87b669" providerId="AD"/>
  <p188:author id="{113F3DE8-AD12-CD22-2AEA-6C936B499803}" name="Billy Golden" initials="" userId="S::bgolden@nastad.org::e576e451-c0f0-4e46-84ed-605ce3db47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78062-D285-44AC-8F10-CE5F44B1AF63}" v="7" dt="2026-01-08T20:04:54.724"/>
  </p1510:revLst>
</p1510:revInfo>
</file>

<file path=ppt/tableStyles.xml><?xml version="1.0" encoding="utf-8"?>
<a:tblStyleLst xmlns:a="http://schemas.openxmlformats.org/drawingml/2006/main" def="{9899DC65-06EB-4ECB-A4D5-7E7B3746C85E}">
  <a:tblStyle styleId="{9899DC65-06EB-4ECB-A4D5-7E7B3746C85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AE7"/>
          </a:solidFill>
        </a:fill>
      </a:tcStyle>
    </a:wholeTbl>
    <a:band1H>
      <a:tcTxStyle b="off" i="off"/>
      <a:tcStyle>
        <a:tcBdr/>
        <a:fill>
          <a:solidFill>
            <a:srgbClr val="CCD2CB"/>
          </a:solidFill>
        </a:fill>
      </a:tcStyle>
    </a:band1H>
    <a:band2H>
      <a:tcTxStyle b="off" i="off"/>
      <a:tcStyle>
        <a:tcBdr/>
      </a:tcStyle>
    </a:band2H>
    <a:band1V>
      <a:tcTxStyle b="off" i="off"/>
      <a:tcStyle>
        <a:tcBdr/>
        <a:fill>
          <a:solidFill>
            <a:srgbClr val="CCD2C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17" autoAdjust="0"/>
  </p:normalViewPr>
  <p:slideViewPr>
    <p:cSldViewPr snapToGrid="0">
      <p:cViewPr varScale="1">
        <p:scale>
          <a:sx n="87" d="100"/>
          <a:sy n="87" d="100"/>
        </p:scale>
        <p:origin x="2340" y="90"/>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89"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font" Target="fonts/font2.fntdata"/><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3.fntdata"/><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6/11/relationships/changesInfo" Target="changesInfos/changesInfo1.xml"/><Relationship Id="rId61" Type="http://schemas.openxmlformats.org/officeDocument/2006/relationships/slide" Target="slides/slide57.xml"/><Relationship Id="rId82" Type="http://customschemas.google.com/relationships/presentationmetadata" Target="metadata"/><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en Forseth" userId="2f2e17a7-e956-46f3-8518-39ec7b87b669" providerId="ADAL" clId="{96778062-D285-44AC-8F10-CE5F44B1AF63}"/>
    <pc:docChg chg="modSld">
      <pc:chgData name="Kirsten Forseth" userId="2f2e17a7-e956-46f3-8518-39ec7b87b669" providerId="ADAL" clId="{96778062-D285-44AC-8F10-CE5F44B1AF63}" dt="2026-01-08T20:05:02.318" v="4"/>
      <pc:docMkLst>
        <pc:docMk/>
      </pc:docMkLst>
      <pc:sldChg chg="addSp modSp mod modNotesTx">
        <pc:chgData name="Kirsten Forseth" userId="2f2e17a7-e956-46f3-8518-39ec7b87b669" providerId="ADAL" clId="{96778062-D285-44AC-8F10-CE5F44B1AF63}" dt="2026-01-08T20:05:02.318" v="4"/>
        <pc:sldMkLst>
          <pc:docMk/>
          <pc:sldMk cId="772242747" sldId="268"/>
        </pc:sldMkLst>
        <pc:spChg chg="add">
          <ac:chgData name="Kirsten Forseth" userId="2f2e17a7-e956-46f3-8518-39ec7b87b669" providerId="ADAL" clId="{96778062-D285-44AC-8F10-CE5F44B1AF63}" dt="2026-01-08T20:04:22.617" v="0"/>
          <ac:spMkLst>
            <pc:docMk/>
            <pc:sldMk cId="772242747" sldId="268"/>
            <ac:spMk id="3" creationId="{F7F940A5-228A-3121-FF47-AF954B8432A8}"/>
          </ac:spMkLst>
        </pc:spChg>
        <pc:spChg chg="mod">
          <ac:chgData name="Kirsten Forseth" userId="2f2e17a7-e956-46f3-8518-39ec7b87b669" providerId="ADAL" clId="{96778062-D285-44AC-8F10-CE5F44B1AF63}" dt="2026-01-08T20:05:02.318" v="4"/>
          <ac:spMkLst>
            <pc:docMk/>
            <pc:sldMk cId="772242747" sldId="268"/>
            <ac:spMk id="82" creationId="{2F1D6AE6-7589-35F7-FD84-0993A4CCB57B}"/>
          </ac:spMkLst>
        </pc:spChg>
      </pc:sldChg>
    </pc:docChg>
  </pc:docChgLst>
  <pc:docChgLst>
    <pc:chgData name="Billy Golden" userId="S::bgolden@nastad.org::e576e451-c0f0-4e46-84ed-605ce3db47a2" providerId="AD" clId="Web-{35AE1D6B-3BF9-BD58-027B-3E1A1664015A}"/>
    <pc:docChg chg="modSld">
      <pc:chgData name="Billy Golden" userId="S::bgolden@nastad.org::e576e451-c0f0-4e46-84ed-605ce3db47a2" providerId="AD" clId="Web-{35AE1D6B-3BF9-BD58-027B-3E1A1664015A}" dt="2025-12-08T16:08:14.934" v="557"/>
      <pc:docMkLst>
        <pc:docMk/>
      </pc:docMkLst>
      <pc:sldChg chg="modSp modNotes">
        <pc:chgData name="Billy Golden" userId="S::bgolden@nastad.org::e576e451-c0f0-4e46-84ed-605ce3db47a2" providerId="AD" clId="Web-{35AE1D6B-3BF9-BD58-027B-3E1A1664015A}" dt="2025-12-08T16:08:14.934" v="557"/>
        <pc:sldMkLst>
          <pc:docMk/>
          <pc:sldMk cId="601694080" sldId="313"/>
        </pc:sldMkLst>
        <pc:spChg chg="mod">
          <ac:chgData name="Billy Golden" userId="S::bgolden@nastad.org::e576e451-c0f0-4e46-84ed-605ce3db47a2" providerId="AD" clId="Web-{35AE1D6B-3BF9-BD58-027B-3E1A1664015A}" dt="2025-12-08T16:00:12.889" v="2" actId="20577"/>
          <ac:spMkLst>
            <pc:docMk/>
            <pc:sldMk cId="601694080" sldId="313"/>
            <ac:spMk id="75" creationId="{77C4101E-1EEB-EEC2-5AA4-476CE41FE61F}"/>
          </ac:spMkLst>
        </pc:spChg>
      </pc:sldChg>
    </pc:docChg>
  </pc:docChgLst>
  <pc:docChgLst>
    <pc:chgData name="Billy Golden" userId="S::bgolden@nastad.org::e576e451-c0f0-4e46-84ed-605ce3db47a2" providerId="AD" clId="Web-{B47B7319-01AD-07C0-11EB-B8B4B9D0B2B3}"/>
    <pc:docChg chg="modSld">
      <pc:chgData name="Billy Golden" userId="S::bgolden@nastad.org::e576e451-c0f0-4e46-84ed-605ce3db47a2" providerId="AD" clId="Web-{B47B7319-01AD-07C0-11EB-B8B4B9D0B2B3}" dt="2025-12-08T22:18:59.825" v="22" actId="1076"/>
      <pc:docMkLst>
        <pc:docMk/>
      </pc:docMkLst>
      <pc:sldChg chg="addSp delSp modSp modNotes">
        <pc:chgData name="Billy Golden" userId="S::bgolden@nastad.org::e576e451-c0f0-4e46-84ed-605ce3db47a2" providerId="AD" clId="Web-{B47B7319-01AD-07C0-11EB-B8B4B9D0B2B3}" dt="2025-12-08T22:18:59.825" v="22" actId="1076"/>
        <pc:sldMkLst>
          <pc:docMk/>
          <pc:sldMk cId="3502400626" sldId="329"/>
        </pc:sldMkLst>
        <pc:spChg chg="add mod">
          <ac:chgData name="Billy Golden" userId="S::bgolden@nastad.org::e576e451-c0f0-4e46-84ed-605ce3db47a2" providerId="AD" clId="Web-{B47B7319-01AD-07C0-11EB-B8B4B9D0B2B3}" dt="2025-12-08T22:18:20.981" v="21" actId="1076"/>
          <ac:spMkLst>
            <pc:docMk/>
            <pc:sldMk cId="3502400626" sldId="329"/>
            <ac:spMk id="5" creationId="{57DC4E16-15BC-E4BD-BEAF-AE4A502731C5}"/>
          </ac:spMkLst>
        </pc:spChg>
        <pc:picChg chg="add mod">
          <ac:chgData name="Billy Golden" userId="S::bgolden@nastad.org::e576e451-c0f0-4e46-84ed-605ce3db47a2" providerId="AD" clId="Web-{B47B7319-01AD-07C0-11EB-B8B4B9D0B2B3}" dt="2025-12-08T22:18:59.825" v="22" actId="1076"/>
          <ac:picMkLst>
            <pc:docMk/>
            <pc:sldMk cId="3502400626" sldId="329"/>
            <ac:picMk id="3" creationId="{5A121FCA-003F-00FB-FA6B-8034C867055E}"/>
          </ac:picMkLst>
        </pc:picChg>
      </pc:sldChg>
    </pc:docChg>
  </pc:docChgLst>
  <pc:docChgLst>
    <pc:chgData name="Billy Golden" userId="S::bgolden@nastad.org::e576e451-c0f0-4e46-84ed-605ce3db47a2" providerId="AD" clId="Web-{E84FD013-86C3-486F-8F79-C177D74DE0CF}"/>
    <pc:docChg chg="modSld">
      <pc:chgData name="Billy Golden" userId="S::bgolden@nastad.org::e576e451-c0f0-4e46-84ed-605ce3db47a2" providerId="AD" clId="Web-{E84FD013-86C3-486F-8F79-C177D74DE0CF}" dt="2025-12-12T16:42:56.073" v="30"/>
      <pc:docMkLst>
        <pc:docMk/>
      </pc:docMkLst>
      <pc:sldChg chg="modSp">
        <pc:chgData name="Billy Golden" userId="S::bgolden@nastad.org::e576e451-c0f0-4e46-84ed-605ce3db47a2" providerId="AD" clId="Web-{E84FD013-86C3-486F-8F79-C177D74DE0CF}" dt="2025-12-12T16:40:42.542" v="19" actId="20577"/>
        <pc:sldMkLst>
          <pc:docMk/>
          <pc:sldMk cId="1625658424" sldId="280"/>
        </pc:sldMkLst>
        <pc:spChg chg="mod">
          <ac:chgData name="Billy Golden" userId="S::bgolden@nastad.org::e576e451-c0f0-4e46-84ed-605ce3db47a2" providerId="AD" clId="Web-{E84FD013-86C3-486F-8F79-C177D74DE0CF}" dt="2025-12-12T16:40:42.542" v="19" actId="20577"/>
          <ac:spMkLst>
            <pc:docMk/>
            <pc:sldMk cId="1625658424" sldId="280"/>
            <ac:spMk id="75" creationId="{2DC732A5-5D8E-CC33-7673-137CCF0A5891}"/>
          </ac:spMkLst>
        </pc:spChg>
      </pc:sldChg>
      <pc:sldChg chg="modSp">
        <pc:chgData name="Billy Golden" userId="S::bgolden@nastad.org::e576e451-c0f0-4e46-84ed-605ce3db47a2" providerId="AD" clId="Web-{E84FD013-86C3-486F-8F79-C177D74DE0CF}" dt="2025-12-12T16:41:44.074" v="25" actId="20577"/>
        <pc:sldMkLst>
          <pc:docMk/>
          <pc:sldMk cId="3000749005" sldId="282"/>
        </pc:sldMkLst>
        <pc:spChg chg="mod">
          <ac:chgData name="Billy Golden" userId="S::bgolden@nastad.org::e576e451-c0f0-4e46-84ed-605ce3db47a2" providerId="AD" clId="Web-{E84FD013-86C3-486F-8F79-C177D74DE0CF}" dt="2025-12-12T16:41:44.074" v="25" actId="20577"/>
          <ac:spMkLst>
            <pc:docMk/>
            <pc:sldMk cId="3000749005" sldId="282"/>
            <ac:spMk id="75" creationId="{E4EEDB8F-ED98-AB5C-BEF8-A6B65ED1CABE}"/>
          </ac:spMkLst>
        </pc:spChg>
      </pc:sldChg>
      <pc:sldChg chg="modNotes">
        <pc:chgData name="Billy Golden" userId="S::bgolden@nastad.org::e576e451-c0f0-4e46-84ed-605ce3db47a2" providerId="AD" clId="Web-{E84FD013-86C3-486F-8F79-C177D74DE0CF}" dt="2025-12-12T16:42:56.073" v="30"/>
        <pc:sldMkLst>
          <pc:docMk/>
          <pc:sldMk cId="826533499" sldId="284"/>
        </pc:sldMkLst>
      </pc:sldChg>
    </pc:docChg>
  </pc:docChgLst>
  <pc:docChgLst>
    <pc:chgData name="Billy Golden" userId="S::bgolden@nastad.org::e576e451-c0f0-4e46-84ed-605ce3db47a2" providerId="AD" clId="Web-{E8332C71-AA48-891D-84F4-771DD6E30F8F}"/>
    <pc:docChg chg="modSld">
      <pc:chgData name="Billy Golden" userId="S::bgolden@nastad.org::e576e451-c0f0-4e46-84ed-605ce3db47a2" providerId="AD" clId="Web-{E8332C71-AA48-891D-84F4-771DD6E30F8F}" dt="2025-12-08T16:12:43.291" v="455"/>
      <pc:docMkLst>
        <pc:docMk/>
      </pc:docMkLst>
      <pc:sldChg chg="modNotes">
        <pc:chgData name="Billy Golden" userId="S::bgolden@nastad.org::e576e451-c0f0-4e46-84ed-605ce3db47a2" providerId="AD" clId="Web-{E8332C71-AA48-891D-84F4-771DD6E30F8F}" dt="2025-12-08T16:12:43.291" v="455"/>
        <pc:sldMkLst>
          <pc:docMk/>
          <pc:sldMk cId="1212534914" sldId="321"/>
        </pc:sldMkLst>
      </pc:sldChg>
    </pc:docChg>
  </pc:docChgLst>
  <pc:docChgLst>
    <pc:chgData name="Kirsten Forseth" userId="2f2e17a7-e956-46f3-8518-39ec7b87b669" providerId="ADAL" clId="{8123DAB3-7059-48AE-86D7-D52771870954}"/>
    <pc:docChg chg="custSel modSld">
      <pc:chgData name="Kirsten Forseth" userId="2f2e17a7-e956-46f3-8518-39ec7b87b669" providerId="ADAL" clId="{8123DAB3-7059-48AE-86D7-D52771870954}" dt="2025-12-09T02:23:41.773" v="1150" actId="207"/>
      <pc:docMkLst>
        <pc:docMk/>
      </pc:docMkLst>
      <pc:sldChg chg="modSp mod">
        <pc:chgData name="Kirsten Forseth" userId="2f2e17a7-e956-46f3-8518-39ec7b87b669" providerId="ADAL" clId="{8123DAB3-7059-48AE-86D7-D52771870954}" dt="2025-12-08T21:21:47.677" v="171" actId="20577"/>
        <pc:sldMkLst>
          <pc:docMk/>
          <pc:sldMk cId="0" sldId="257"/>
        </pc:sldMkLst>
        <pc:spChg chg="mod">
          <ac:chgData name="Kirsten Forseth" userId="2f2e17a7-e956-46f3-8518-39ec7b87b669" providerId="ADAL" clId="{8123DAB3-7059-48AE-86D7-D52771870954}" dt="2025-12-08T21:21:47.677" v="171" actId="20577"/>
          <ac:spMkLst>
            <pc:docMk/>
            <pc:sldMk cId="0" sldId="257"/>
            <ac:spMk id="67" creationId="{00000000-0000-0000-0000-000000000000}"/>
          </ac:spMkLst>
        </pc:spChg>
      </pc:sldChg>
      <pc:sldChg chg="modSp mod">
        <pc:chgData name="Kirsten Forseth" userId="2f2e17a7-e956-46f3-8518-39ec7b87b669" providerId="ADAL" clId="{8123DAB3-7059-48AE-86D7-D52771870954}" dt="2025-12-08T21:21:55.726" v="174" actId="20577"/>
        <pc:sldMkLst>
          <pc:docMk/>
          <pc:sldMk cId="0" sldId="258"/>
        </pc:sldMkLst>
        <pc:spChg chg="mod">
          <ac:chgData name="Kirsten Forseth" userId="2f2e17a7-e956-46f3-8518-39ec7b87b669" providerId="ADAL" clId="{8123DAB3-7059-48AE-86D7-D52771870954}" dt="2025-12-08T21:21:55.726" v="174" actId="20577"/>
          <ac:spMkLst>
            <pc:docMk/>
            <pc:sldMk cId="0" sldId="258"/>
            <ac:spMk id="74" creationId="{00000000-0000-0000-0000-000000000000}"/>
          </ac:spMkLst>
        </pc:spChg>
      </pc:sldChg>
      <pc:sldChg chg="modSp mod modNotesTx">
        <pc:chgData name="Kirsten Forseth" userId="2f2e17a7-e956-46f3-8518-39ec7b87b669" providerId="ADAL" clId="{8123DAB3-7059-48AE-86D7-D52771870954}" dt="2025-12-08T21:25:09.980" v="1136" actId="20577"/>
        <pc:sldMkLst>
          <pc:docMk/>
          <pc:sldMk cId="772242747" sldId="268"/>
        </pc:sldMkLst>
        <pc:spChg chg="mod">
          <ac:chgData name="Kirsten Forseth" userId="2f2e17a7-e956-46f3-8518-39ec7b87b669" providerId="ADAL" clId="{8123DAB3-7059-48AE-86D7-D52771870954}" dt="2025-12-08T21:20:53.564" v="77" actId="20577"/>
          <ac:spMkLst>
            <pc:docMk/>
            <pc:sldMk cId="772242747" sldId="268"/>
            <ac:spMk id="81" creationId="{BAB5BC91-CD6F-6B02-67AE-0BBDA1BCC0AA}"/>
          </ac:spMkLst>
        </pc:spChg>
        <pc:spChg chg="mod">
          <ac:chgData name="Kirsten Forseth" userId="2f2e17a7-e956-46f3-8518-39ec7b87b669" providerId="ADAL" clId="{8123DAB3-7059-48AE-86D7-D52771870954}" dt="2025-12-08T21:24:20.957" v="761" actId="20577"/>
          <ac:spMkLst>
            <pc:docMk/>
            <pc:sldMk cId="772242747" sldId="268"/>
            <ac:spMk id="82" creationId="{2F1D6AE6-7589-35F7-FD84-0993A4CCB57B}"/>
          </ac:spMkLst>
        </pc:spChg>
      </pc:sldChg>
      <pc:sldChg chg="modSp mod">
        <pc:chgData name="Kirsten Forseth" userId="2f2e17a7-e956-46f3-8518-39ec7b87b669" providerId="ADAL" clId="{8123DAB3-7059-48AE-86D7-D52771870954}" dt="2025-12-08T21:30:59.953" v="1140" actId="1036"/>
        <pc:sldMkLst>
          <pc:docMk/>
          <pc:sldMk cId="2390693521" sldId="272"/>
        </pc:sldMkLst>
        <pc:spChg chg="mod">
          <ac:chgData name="Kirsten Forseth" userId="2f2e17a7-e956-46f3-8518-39ec7b87b669" providerId="ADAL" clId="{8123DAB3-7059-48AE-86D7-D52771870954}" dt="2025-12-08T21:30:59.953" v="1140" actId="1036"/>
          <ac:spMkLst>
            <pc:docMk/>
            <pc:sldMk cId="2390693521" sldId="272"/>
            <ac:spMk id="6" creationId="{6C3B7310-D824-1ECB-0841-DC98B1FB957F}"/>
          </ac:spMkLst>
        </pc:spChg>
      </pc:sldChg>
      <pc:sldChg chg="addSp delSp modSp mod">
        <pc:chgData name="Kirsten Forseth" userId="2f2e17a7-e956-46f3-8518-39ec7b87b669" providerId="ADAL" clId="{8123DAB3-7059-48AE-86D7-D52771870954}" dt="2025-12-08T21:31:56.943" v="1144" actId="1076"/>
        <pc:sldMkLst>
          <pc:docMk/>
          <pc:sldMk cId="1176612503" sldId="293"/>
        </pc:sldMkLst>
        <pc:spChg chg="add mod">
          <ac:chgData name="Kirsten Forseth" userId="2f2e17a7-e956-46f3-8518-39ec7b87b669" providerId="ADAL" clId="{8123DAB3-7059-48AE-86D7-D52771870954}" dt="2025-12-08T21:31:56.943" v="1144" actId="1076"/>
          <ac:spMkLst>
            <pc:docMk/>
            <pc:sldMk cId="1176612503" sldId="293"/>
            <ac:spMk id="3" creationId="{9C338E26-7DB9-33DD-F911-20194F188FA6}"/>
          </ac:spMkLst>
        </pc:spChg>
      </pc:sldChg>
      <pc:sldChg chg="modSp mod modCm">
        <pc:chgData name="Kirsten Forseth" userId="2f2e17a7-e956-46f3-8518-39ec7b87b669" providerId="ADAL" clId="{8123DAB3-7059-48AE-86D7-D52771870954}" dt="2025-12-08T20:34:39.019" v="44" actId="6549"/>
        <pc:sldMkLst>
          <pc:docMk/>
          <pc:sldMk cId="4045103097" sldId="325"/>
        </pc:sldMkLst>
        <pc:spChg chg="mod">
          <ac:chgData name="Kirsten Forseth" userId="2f2e17a7-e956-46f3-8518-39ec7b87b669" providerId="ADAL" clId="{8123DAB3-7059-48AE-86D7-D52771870954}" dt="2025-12-08T20:34:39.019" v="44" actId="6549"/>
          <ac:spMkLst>
            <pc:docMk/>
            <pc:sldMk cId="4045103097" sldId="325"/>
            <ac:spMk id="75" creationId="{107ED873-3447-57E1-A856-618121DED677}"/>
          </ac:spMkLst>
        </pc:spChg>
        <pc:extLst>
          <p:ext xmlns:p="http://schemas.openxmlformats.org/presentationml/2006/main" uri="{D6D511B9-2390-475A-947B-AFAB55BFBCF1}">
            <pc226:cmChg xmlns:pc226="http://schemas.microsoft.com/office/powerpoint/2022/06/main/command" chg="mod">
              <pc226:chgData name="Kirsten Forseth" userId="2f2e17a7-e956-46f3-8518-39ec7b87b669" providerId="ADAL" clId="{8123DAB3-7059-48AE-86D7-D52771870954}" dt="2025-12-08T20:34:39.019" v="44" actId="6549"/>
              <pc2:cmMkLst xmlns:pc2="http://schemas.microsoft.com/office/powerpoint/2019/9/main/command">
                <pc:docMk/>
                <pc:sldMk cId="4045103097" sldId="325"/>
                <pc2:cmMk id="{55219FB4-75D3-437A-8A94-8C96C78D8B85}"/>
              </pc2:cmMkLst>
            </pc226:cmChg>
          </p:ext>
        </pc:extLst>
      </pc:sldChg>
      <pc:sldChg chg="modSp mod">
        <pc:chgData name="Kirsten Forseth" userId="2f2e17a7-e956-46f3-8518-39ec7b87b669" providerId="ADAL" clId="{8123DAB3-7059-48AE-86D7-D52771870954}" dt="2025-12-09T02:23:41.773" v="1150" actId="207"/>
        <pc:sldMkLst>
          <pc:docMk/>
          <pc:sldMk cId="4000178021" sldId="334"/>
        </pc:sldMkLst>
        <pc:spChg chg="mod">
          <ac:chgData name="Kirsten Forseth" userId="2f2e17a7-e956-46f3-8518-39ec7b87b669" providerId="ADAL" clId="{8123DAB3-7059-48AE-86D7-D52771870954}" dt="2025-12-09T02:23:41.773" v="1150" actId="207"/>
          <ac:spMkLst>
            <pc:docMk/>
            <pc:sldMk cId="4000178021" sldId="334"/>
            <ac:spMk id="3" creationId="{75807F38-CA5C-FC22-EF14-D3DD26D8BC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48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48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48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mmwr/volumes/66/wr/mm6622a1.htm#:~:text=Among%20patients%20hospitalized%20for%20drug%20dependence%E2%80%93associated%20endocarditis%2C%2042%25,use%2C%20including%20endocarditis%20and%20HCV%2C%20continue%20to%20ris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pmc.ncbi.nlm.nih.gov/articles/PMC10544173/"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penncamp.org/wp-content/uploads/2023/05/CAMP-Xylazine-Best-Practices-1.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58" name="Google Shape;58;p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985F76BF-BEEA-C699-3DB9-37BBD4EE8731}"/>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A6048C6F-7783-CC60-D77C-9762531B5EB6}"/>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None/>
            </a:pPr>
            <a:r>
              <a:rPr lang="en-US" dirty="0"/>
              <a:t>This is an opportunity to engage your audience for a more interactive training.</a:t>
            </a:r>
          </a:p>
          <a:p>
            <a:pPr marL="0" lvl="0" indent="0" algn="l" rtl="0">
              <a:spcBef>
                <a:spcPts val="0"/>
              </a:spcBef>
              <a:spcAft>
                <a:spcPts val="0"/>
              </a:spcAft>
              <a:buNone/>
            </a:pPr>
            <a:r>
              <a:rPr lang="en-US" dirty="0"/>
              <a:t>Examples of answers could include:</a:t>
            </a:r>
          </a:p>
          <a:p>
            <a:pPr marL="171450" lvl="0" indent="-171450" algn="l" rtl="0">
              <a:spcBef>
                <a:spcPts val="0"/>
              </a:spcBef>
              <a:spcAft>
                <a:spcPts val="0"/>
              </a:spcAft>
              <a:buFont typeface="Arial" panose="020B0604020202020204" pitchFamily="34" charset="0"/>
              <a:buChar char="•"/>
            </a:pPr>
            <a:r>
              <a:rPr lang="en-US" dirty="0"/>
              <a:t>Program participants trust us for advice/referrals/recommendations</a:t>
            </a:r>
          </a:p>
          <a:p>
            <a:pPr marL="171450" lvl="0" indent="-171450" algn="l" rtl="0">
              <a:spcBef>
                <a:spcPts val="0"/>
              </a:spcBef>
              <a:spcAft>
                <a:spcPts val="0"/>
              </a:spcAft>
              <a:buFont typeface="Arial" panose="020B0604020202020204" pitchFamily="34" charset="0"/>
              <a:buChar char="•"/>
            </a:pPr>
            <a:r>
              <a:rPr lang="en-US" dirty="0"/>
              <a:t>To provide more comprehensive participant education</a:t>
            </a:r>
          </a:p>
          <a:p>
            <a:pPr marL="171450" lvl="0" indent="-171450" algn="l" rtl="0">
              <a:spcBef>
                <a:spcPts val="0"/>
              </a:spcBef>
              <a:spcAft>
                <a:spcPts val="0"/>
              </a:spcAft>
              <a:buFont typeface="Arial" panose="020B0604020202020204" pitchFamily="34" charset="0"/>
              <a:buChar char="•"/>
            </a:pPr>
            <a:r>
              <a:rPr lang="en-US" dirty="0"/>
              <a:t>To better understand where to direct participants for medical care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may want to also ask follow up questions. Examples could include:</a:t>
            </a:r>
          </a:p>
          <a:p>
            <a:pPr marL="171450" lvl="0" indent="-171450" algn="l" rtl="0">
              <a:spcBef>
                <a:spcPts val="0"/>
              </a:spcBef>
              <a:spcAft>
                <a:spcPts val="0"/>
              </a:spcAft>
              <a:buFont typeface="Arial" panose="020B0604020202020204" pitchFamily="34" charset="0"/>
              <a:buChar char="•"/>
            </a:pPr>
            <a:r>
              <a:rPr lang="en-US" dirty="0"/>
              <a:t>What sort of service recommendations do your program participants ask for?</a:t>
            </a:r>
          </a:p>
          <a:p>
            <a:pPr marL="171450" lvl="0" indent="-171450" algn="l" rtl="0">
              <a:spcBef>
                <a:spcPts val="0"/>
              </a:spcBef>
              <a:spcAft>
                <a:spcPts val="0"/>
              </a:spcAft>
              <a:buFont typeface="Arial" panose="020B0604020202020204" pitchFamily="34" charset="0"/>
              <a:buChar char="•"/>
            </a:pPr>
            <a:r>
              <a:rPr lang="en-US" dirty="0"/>
              <a:t>What are things program participants have taught you about how they care for themselves and their community?</a:t>
            </a:r>
          </a:p>
          <a:p>
            <a:pPr marL="171450" lvl="0" indent="-171450" algn="l" rtl="0">
              <a:spcBef>
                <a:spcPts val="0"/>
              </a:spcBef>
              <a:spcAft>
                <a:spcPts val="0"/>
              </a:spcAft>
              <a:buFont typeface="Arial" panose="020B0604020202020204" pitchFamily="34" charset="0"/>
              <a:buChar char="•"/>
            </a:pPr>
            <a:r>
              <a:rPr lang="en-US" dirty="0"/>
              <a:t>Do program participants inform you of medical providers they have had good or bad experiences with?</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lnSpc>
                <a:spcPct val="100000"/>
              </a:lnSpc>
              <a:spcBef>
                <a:spcPts val="0"/>
              </a:spcBef>
              <a:spcAft>
                <a:spcPts val="0"/>
              </a:spcAft>
              <a:buSzPts val="1400"/>
              <a:buNone/>
            </a:pPr>
            <a:endParaRPr dirty="0"/>
          </a:p>
        </p:txBody>
      </p:sp>
      <p:sp>
        <p:nvSpPr>
          <p:cNvPr id="136" name="Google Shape;136;p11:notes">
            <a:extLst>
              <a:ext uri="{FF2B5EF4-FFF2-40B4-BE49-F238E27FC236}">
                <a16:creationId xmlns:a16="http://schemas.microsoft.com/office/drawing/2014/main" id="{91026A47-D7A1-D876-7A08-A922BB38A0CD}"/>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8216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8B9C7B14-B1E2-D122-8015-C63B3276E15E}"/>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DE9A17C7-12A5-C4E2-C957-84AEBA8FEC77}"/>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endParaRPr lang="en-US" dirty="0"/>
          </a:p>
          <a:p>
            <a:r>
              <a:rPr lang="en-US" dirty="0"/>
              <a:t>This training does not constitute medical advice, however, we hope to help you learn more about potential health issues faced by people engaging in substance use, as well as possible first aid responses, and understand when more serious medical interventions may be necessary.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Service providers may be a trusted community resource, as such program participants may ask for guidance with health issues. Unless you are a medical professional, it is highly advised that you do not make any medical diagnosis. However, </a:t>
            </a:r>
            <a:r>
              <a:rPr lang="en" dirty="0"/>
              <a:t>a basic knowledge of some of the health conditions that your clients/participants may face allows us to talk in more depth to participants about what is going on and mitigate further health risks.</a:t>
            </a:r>
            <a:endParaRPr lang="en-US" dirty="0"/>
          </a:p>
          <a:p>
            <a:endParaRPr lang="en-US" dirty="0"/>
          </a:p>
        </p:txBody>
      </p:sp>
      <p:sp>
        <p:nvSpPr>
          <p:cNvPr id="72" name="Google Shape;72;p3:notes">
            <a:extLst>
              <a:ext uri="{FF2B5EF4-FFF2-40B4-BE49-F238E27FC236}">
                <a16:creationId xmlns:a16="http://schemas.microsoft.com/office/drawing/2014/main" id="{C718B09B-2B91-6A8D-706A-2E9484714202}"/>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7361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7AF69AA-C150-F839-8255-2B51C1E3890F}"/>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47B62D08-C42B-5708-44E1-933950962D59}"/>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indent="0">
              <a:buFont typeface="Calibri"/>
              <a:buNone/>
            </a:pPr>
            <a:r>
              <a:rPr lang="en-US" dirty="0">
                <a:latin typeface="Calibri"/>
                <a:ea typeface="Calibri"/>
                <a:cs typeface="Calibri"/>
              </a:rPr>
              <a:t>Trainer notes:</a:t>
            </a:r>
          </a:p>
          <a:p>
            <a:pPr marL="0" indent="0">
              <a:buFont typeface="Calibri"/>
              <a:buNone/>
            </a:pPr>
            <a:endParaRPr lang="en-US" dirty="0">
              <a:latin typeface="Calibri"/>
              <a:ea typeface="Calibri"/>
              <a:cs typeface="Calibri"/>
            </a:endParaRPr>
          </a:p>
          <a:p>
            <a:pPr marL="285750" indent="-285750">
              <a:buFont typeface="Calibri"/>
              <a:buChar char="-"/>
            </a:pPr>
            <a:r>
              <a:rPr lang="en-US" dirty="0">
                <a:latin typeface="Calibri"/>
                <a:ea typeface="Calibri"/>
                <a:cs typeface="Calibri"/>
              </a:rPr>
              <a:t>Acknowledge that participants experiencing medical issues are in a vulnerable position, and may be facing stigma related to their substance use or other identities/experiences/conditions</a:t>
            </a:r>
            <a:endParaRPr lang="en-US" dirty="0"/>
          </a:p>
          <a:p>
            <a:pPr marL="285750" indent="-285750">
              <a:buFont typeface="Calibri"/>
              <a:buChar char="-"/>
            </a:pPr>
            <a:r>
              <a:rPr lang="en-US" dirty="0"/>
              <a:t>Learning about safer techniques and common practices in your community, including routes of administration</a:t>
            </a:r>
            <a:endParaRPr lang="en-US" dirty="0">
              <a:latin typeface="Calibri"/>
              <a:ea typeface="Calibri"/>
              <a:cs typeface="Calibri"/>
            </a:endParaRPr>
          </a:p>
          <a:p>
            <a:pPr marL="285750" indent="-285750">
              <a:buFont typeface="Calibri"/>
              <a:buChar char="-"/>
            </a:pPr>
            <a:r>
              <a:rPr lang="en-US" dirty="0">
                <a:latin typeface="Calibri"/>
                <a:ea typeface="Calibri"/>
                <a:cs typeface="Calibri"/>
              </a:rPr>
              <a:t>People may be using in a way that they know is unsafe or unideal—but it might be their current best option</a:t>
            </a:r>
          </a:p>
          <a:p>
            <a:pPr marL="285750" indent="-285750">
              <a:buFont typeface="Calibri"/>
              <a:buChar char="-"/>
            </a:pPr>
            <a:r>
              <a:rPr lang="en-US" dirty="0">
                <a:latin typeface="Calibri"/>
                <a:ea typeface="Calibri"/>
                <a:cs typeface="Calibri"/>
              </a:rPr>
              <a:t>Work with participants to identify opportunities to incorporate safer techniques or adopt more consistently healthy practices </a:t>
            </a:r>
          </a:p>
        </p:txBody>
      </p:sp>
      <p:sp>
        <p:nvSpPr>
          <p:cNvPr id="72" name="Google Shape;72;p3:notes">
            <a:extLst>
              <a:ext uri="{FF2B5EF4-FFF2-40B4-BE49-F238E27FC236}">
                <a16:creationId xmlns:a16="http://schemas.microsoft.com/office/drawing/2014/main" id="{4F57E05C-57A4-CB54-C675-141E4D9AD294}"/>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4498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F616A388-CECB-4845-4B19-25E310E33067}"/>
            </a:ext>
          </a:extLst>
        </p:cNvPr>
        <p:cNvGrpSpPr/>
        <p:nvPr/>
      </p:nvGrpSpPr>
      <p:grpSpPr>
        <a:xfrm>
          <a:off x="0" y="0"/>
          <a:ext cx="0" cy="0"/>
          <a:chOff x="0" y="0"/>
          <a:chExt cx="0" cy="0"/>
        </a:xfrm>
      </p:grpSpPr>
      <p:sp>
        <p:nvSpPr>
          <p:cNvPr id="116" name="Google Shape;116;p8:notes">
            <a:extLst>
              <a:ext uri="{FF2B5EF4-FFF2-40B4-BE49-F238E27FC236}">
                <a16:creationId xmlns:a16="http://schemas.microsoft.com/office/drawing/2014/main" id="{27FA8F6E-67F8-C5FE-2B79-D06570F30512}"/>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117" name="Google Shape;117;p8:notes">
            <a:extLst>
              <a:ext uri="{FF2B5EF4-FFF2-40B4-BE49-F238E27FC236}">
                <a16:creationId xmlns:a16="http://schemas.microsoft.com/office/drawing/2014/main" id="{AA4A62ED-EFE9-5557-CD3C-0EED4981F7B3}"/>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0445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9DE1ADB-0943-22A4-5ACD-91DA82E3EFA5}"/>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DADBC053-8266-8356-6052-3E7A9F91BA4B}"/>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 </a:t>
            </a:r>
          </a:p>
          <a:p>
            <a:r>
              <a:rPr lang="en-US" dirty="0"/>
              <a:t>Injection drug use is not the only thing that can cause a skin abscess. However, some of the more common causes of abscesses when injecting drugs may include:</a:t>
            </a:r>
          </a:p>
          <a:p>
            <a:pPr marL="609585" indent="-431789">
              <a:spcBef>
                <a:spcPts val="0"/>
              </a:spcBef>
              <a:buClr>
                <a:schemeClr val="dk1"/>
              </a:buClr>
              <a:buSzPct val="100000"/>
            </a:pPr>
            <a:r>
              <a:rPr lang="en-US" sz="1200" dirty="0">
                <a:solidFill>
                  <a:schemeClr val="dk1"/>
                </a:solidFill>
              </a:rPr>
              <a:t>Missed hits or shots</a:t>
            </a:r>
            <a:endParaRPr lang="en-US" dirty="0">
              <a:solidFill>
                <a:schemeClr val="dk1"/>
              </a:solidFill>
            </a:endParaRPr>
          </a:p>
          <a:p>
            <a:pPr marL="609585" indent="-431789">
              <a:lnSpc>
                <a:spcPct val="130000"/>
              </a:lnSpc>
              <a:spcBef>
                <a:spcPts val="0"/>
              </a:spcBef>
              <a:buClr>
                <a:schemeClr val="dk1"/>
              </a:buClr>
              <a:buSzPct val="100000"/>
            </a:pPr>
            <a:r>
              <a:rPr lang="en-US" sz="1200" dirty="0">
                <a:solidFill>
                  <a:schemeClr val="dk1"/>
                </a:solidFill>
              </a:rPr>
              <a:t>Injecting a solution with a lot of particles (ex: pills)</a:t>
            </a:r>
            <a:endParaRPr lang="en-US" dirty="0">
              <a:solidFill>
                <a:schemeClr val="dk1"/>
              </a:solidFill>
            </a:endParaRPr>
          </a:p>
          <a:p>
            <a:pPr marL="609585" indent="-431789">
              <a:lnSpc>
                <a:spcPct val="130000"/>
              </a:lnSpc>
              <a:spcBef>
                <a:spcPts val="0"/>
              </a:spcBef>
              <a:buClr>
                <a:schemeClr val="dk1"/>
              </a:buClr>
              <a:buSzPct val="100000"/>
            </a:pPr>
            <a:r>
              <a:rPr lang="en-US" sz="1200" dirty="0">
                <a:solidFill>
                  <a:schemeClr val="dk1"/>
                </a:solidFill>
              </a:rPr>
              <a:t>Not cleaning the skin before injecting</a:t>
            </a:r>
            <a:endParaRPr lang="en-US" dirty="0">
              <a:solidFill>
                <a:schemeClr val="dk1"/>
              </a:solidFill>
            </a:endParaRPr>
          </a:p>
          <a:p>
            <a:pPr marL="609585" indent="-431789">
              <a:lnSpc>
                <a:spcPct val="130000"/>
              </a:lnSpc>
              <a:spcBef>
                <a:spcPts val="0"/>
              </a:spcBef>
              <a:buClr>
                <a:schemeClr val="dk1"/>
              </a:buClr>
              <a:buSzPct val="100000"/>
            </a:pPr>
            <a:r>
              <a:rPr lang="en-US" sz="1200" dirty="0">
                <a:solidFill>
                  <a:schemeClr val="dk1"/>
                </a:solidFill>
              </a:rPr>
              <a:t>Used or un-sterile injecting equipment</a:t>
            </a:r>
            <a:endParaRPr lang="en-US" dirty="0">
              <a:solidFill>
                <a:schemeClr val="dk1"/>
              </a:solidFill>
            </a:endParaRPr>
          </a:p>
          <a:p>
            <a:pPr marL="609585" indent="-431789">
              <a:lnSpc>
                <a:spcPct val="130000"/>
              </a:lnSpc>
              <a:spcBef>
                <a:spcPts val="0"/>
              </a:spcBef>
              <a:buClr>
                <a:schemeClr val="dk1"/>
              </a:buClr>
              <a:buSzPct val="100000"/>
            </a:pPr>
            <a:r>
              <a:rPr lang="en-US" sz="1200" dirty="0">
                <a:solidFill>
                  <a:schemeClr val="dk1"/>
                </a:solidFill>
              </a:rPr>
              <a:t>Skin popping</a:t>
            </a:r>
            <a:endParaRPr lang="en-US" dirty="0">
              <a:solidFill>
                <a:schemeClr val="dk1"/>
              </a:solidFill>
            </a:endParaRPr>
          </a:p>
          <a:p>
            <a:pPr marL="609585" indent="-431789">
              <a:lnSpc>
                <a:spcPct val="130000"/>
              </a:lnSpc>
              <a:spcBef>
                <a:spcPts val="0"/>
              </a:spcBef>
              <a:buClr>
                <a:schemeClr val="dk1"/>
              </a:buClr>
              <a:buSzPct val="100000"/>
            </a:pPr>
            <a:r>
              <a:rPr lang="en-US" sz="1200" dirty="0">
                <a:solidFill>
                  <a:schemeClr val="dk1"/>
                </a:solidFill>
              </a:rPr>
              <a:t>Cocaine/Crack injection</a:t>
            </a:r>
            <a:endParaRPr lang="en-US" dirty="0">
              <a:solidFill>
                <a:schemeClr val="dk1"/>
              </a:solidFill>
            </a:endParaRPr>
          </a:p>
          <a:p>
            <a:pPr marL="609585" indent="-431789">
              <a:lnSpc>
                <a:spcPct val="130000"/>
              </a:lnSpc>
              <a:spcBef>
                <a:spcPts val="0"/>
              </a:spcBef>
              <a:buClr>
                <a:schemeClr val="dk1"/>
              </a:buClr>
              <a:buSzPct val="100000"/>
            </a:pPr>
            <a:r>
              <a:rPr lang="en-US" sz="1200" dirty="0">
                <a:solidFill>
                  <a:schemeClr val="dk1"/>
                </a:solidFill>
              </a:rPr>
              <a:t>Weakened immune system</a:t>
            </a:r>
          </a:p>
          <a:p>
            <a:endParaRPr lang="en-US" dirty="0"/>
          </a:p>
        </p:txBody>
      </p:sp>
      <p:sp>
        <p:nvSpPr>
          <p:cNvPr id="72" name="Google Shape;72;p3:notes">
            <a:extLst>
              <a:ext uri="{FF2B5EF4-FFF2-40B4-BE49-F238E27FC236}">
                <a16:creationId xmlns:a16="http://schemas.microsoft.com/office/drawing/2014/main" id="{468EB3B9-A832-FCA7-0281-326B4A63B1A7}"/>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7786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2DEE8DDF-8ED7-FBAD-AA19-87E396AEFF16}"/>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6A4ED17-D270-1F15-967B-8F4A2F00FE89}"/>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30000"/>
              </a:lnSpc>
              <a:spcBef>
                <a:spcPts val="0"/>
              </a:spcBef>
              <a:spcAft>
                <a:spcPts val="0"/>
              </a:spcAft>
              <a:buClr>
                <a:schemeClr val="dk1"/>
              </a:buClr>
              <a:buSzPts val="1200"/>
              <a:buFont typeface="Arial"/>
              <a:buNone/>
            </a:pPr>
            <a:r>
              <a:rPr lang="en-US" dirty="0">
                <a:latin typeface="Calibri"/>
                <a:ea typeface="Calibri"/>
                <a:cs typeface="Calibri"/>
                <a:sym typeface="Calibri"/>
              </a:rPr>
              <a:t>Trainer notes:</a:t>
            </a:r>
          </a:p>
          <a:p>
            <a:pPr marL="0" lvl="0" indent="0" algn="l" rtl="0">
              <a:lnSpc>
                <a:spcPct val="130000"/>
              </a:lnSpc>
              <a:spcBef>
                <a:spcPts val="0"/>
              </a:spcBef>
              <a:spcAft>
                <a:spcPts val="0"/>
              </a:spcAft>
              <a:buClr>
                <a:schemeClr val="dk1"/>
              </a:buClr>
              <a:buSzPts val="1200"/>
              <a:buFont typeface="Arial"/>
              <a:buNone/>
            </a:pPr>
            <a:r>
              <a:rPr lang="en-US" dirty="0">
                <a:latin typeface="Calibri"/>
                <a:ea typeface="Calibri"/>
                <a:cs typeface="Calibri"/>
                <a:sym typeface="Calibri"/>
              </a:rPr>
              <a:t>Heat for unopened abscesses can be in the form of handwarmers, heating pads, or warm water baths/soaks. It is not uncommon for people to add Epsom salts in the water as a holistic aid for faster healing. Some programs distribute bags of Epsom salts for their participants.</a:t>
            </a:r>
          </a:p>
          <a:p>
            <a:pPr>
              <a:lnSpc>
                <a:spcPct val="130000"/>
              </a:lnSpc>
              <a:buClr>
                <a:schemeClr val="dk1"/>
              </a:buClr>
              <a:buSzPts val="1200"/>
            </a:pPr>
            <a:endParaRPr lang="en-US" dirty="0">
              <a:latin typeface="Calibri"/>
              <a:ea typeface="Calibri"/>
              <a:cs typeface="Calibri"/>
            </a:endParaRPr>
          </a:p>
          <a:p>
            <a:pPr marL="0" lvl="0" indent="0" algn="l" rtl="0">
              <a:lnSpc>
                <a:spcPct val="130000"/>
              </a:lnSpc>
              <a:spcBef>
                <a:spcPts val="0"/>
              </a:spcBef>
              <a:spcAft>
                <a:spcPts val="0"/>
              </a:spcAft>
              <a:buClr>
                <a:schemeClr val="dk1"/>
              </a:buClr>
              <a:buSzPts val="1200"/>
              <a:buFont typeface="Arial"/>
              <a:buNone/>
            </a:pPr>
            <a:endParaRPr lang="en-US" dirty="0">
              <a:latin typeface="Calibri"/>
              <a:ea typeface="Calibri"/>
              <a:cs typeface="Calibri"/>
              <a:sym typeface="Calibri"/>
            </a:endParaRPr>
          </a:p>
          <a:p>
            <a:pPr marL="0" lvl="0" indent="0" algn="l" rtl="0">
              <a:lnSpc>
                <a:spcPct val="130000"/>
              </a:lnSpc>
              <a:spcBef>
                <a:spcPts val="0"/>
              </a:spcBef>
              <a:spcAft>
                <a:spcPts val="0"/>
              </a:spcAft>
              <a:buClr>
                <a:schemeClr val="dk1"/>
              </a:buClr>
              <a:buSzPts val="1200"/>
              <a:buFont typeface="Arial"/>
              <a:buNone/>
            </a:pPr>
            <a:endParaRPr lang="en-US" dirty="0">
              <a:latin typeface="Calibri"/>
              <a:ea typeface="Calibri"/>
              <a:cs typeface="Calibri"/>
              <a:sym typeface="Calibri"/>
            </a:endParaRPr>
          </a:p>
        </p:txBody>
      </p:sp>
      <p:sp>
        <p:nvSpPr>
          <p:cNvPr id="72" name="Google Shape;72;p3:notes">
            <a:extLst>
              <a:ext uri="{FF2B5EF4-FFF2-40B4-BE49-F238E27FC236}">
                <a16:creationId xmlns:a16="http://schemas.microsoft.com/office/drawing/2014/main" id="{6225C547-9027-1F63-E545-0694F9998C20}"/>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4861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0260EC1A-652A-FBDA-E06E-1D4B236B2FC5}"/>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30989646-8499-A8E6-FA35-B0E71E89AE04}"/>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30000"/>
              </a:lnSpc>
              <a:spcBef>
                <a:spcPts val="0"/>
              </a:spcBef>
              <a:spcAft>
                <a:spcPts val="0"/>
              </a:spcAft>
              <a:buClr>
                <a:schemeClr val="dk1"/>
              </a:buClr>
              <a:buSzPts val="1200"/>
              <a:buFont typeface="Arial"/>
              <a:buNone/>
            </a:pPr>
            <a:r>
              <a:rPr lang="en-US" dirty="0">
                <a:latin typeface="Calibri"/>
                <a:ea typeface="Calibri"/>
                <a:cs typeface="Calibri"/>
                <a:sym typeface="Calibri"/>
              </a:rPr>
              <a:t>Trainer notes:</a:t>
            </a:r>
          </a:p>
          <a:p>
            <a:pPr marL="0" lvl="0" indent="0" algn="l" rtl="0">
              <a:lnSpc>
                <a:spcPct val="130000"/>
              </a:lnSpc>
              <a:spcBef>
                <a:spcPts val="0"/>
              </a:spcBef>
              <a:spcAft>
                <a:spcPts val="0"/>
              </a:spcAft>
              <a:buClr>
                <a:schemeClr val="dk1"/>
              </a:buClr>
              <a:buSzPts val="1200"/>
              <a:buFont typeface="Arial"/>
              <a:buNone/>
            </a:pPr>
            <a:r>
              <a:rPr lang="en-US" dirty="0">
                <a:latin typeface="Calibri"/>
                <a:ea typeface="Calibri"/>
                <a:cs typeface="Calibri"/>
                <a:sym typeface="Calibri"/>
              </a:rPr>
              <a:t>Trying to treat the abscess upon initial presentation may circumvent the abscess from opening up and draining. Other things that could be recommended to participants may be more holistic, such as trying to boost the immune system through diet and rest. These will not always be feasible for individuals but could help in the healing process.</a:t>
            </a:r>
          </a:p>
          <a:p>
            <a:pPr marL="0" lvl="0" indent="0" algn="l" rtl="0">
              <a:lnSpc>
                <a:spcPct val="130000"/>
              </a:lnSpc>
              <a:spcBef>
                <a:spcPts val="0"/>
              </a:spcBef>
              <a:spcAft>
                <a:spcPts val="0"/>
              </a:spcAft>
              <a:buClr>
                <a:schemeClr val="dk1"/>
              </a:buClr>
              <a:buSzPts val="1200"/>
              <a:buFont typeface="Arial"/>
              <a:buNone/>
            </a:pPr>
            <a:r>
              <a:rPr lang="en-US" dirty="0">
                <a:latin typeface="Calibri"/>
                <a:ea typeface="Calibri"/>
                <a:cs typeface="Calibri"/>
                <a:sym typeface="Calibri"/>
              </a:rPr>
              <a:t>Because an abscess can progress to a more complicated infection and because there are other conditions that may look like an abscess upon initial presentation, monitoring the abscess is important.</a:t>
            </a:r>
          </a:p>
          <a:p>
            <a:pPr marL="0" lvl="0" indent="0" algn="l" rtl="0">
              <a:lnSpc>
                <a:spcPct val="130000"/>
              </a:lnSpc>
              <a:spcBef>
                <a:spcPts val="0"/>
              </a:spcBef>
              <a:spcAft>
                <a:spcPts val="0"/>
              </a:spcAft>
              <a:buClr>
                <a:schemeClr val="dk1"/>
              </a:buClr>
              <a:buSzPts val="1200"/>
              <a:buFont typeface="Arial"/>
              <a:buNone/>
            </a:pPr>
            <a:r>
              <a:rPr lang="en-US" dirty="0">
                <a:latin typeface="Calibri"/>
                <a:ea typeface="Calibri"/>
                <a:cs typeface="Calibri"/>
                <a:sym typeface="Calibri"/>
              </a:rPr>
              <a:t>Signs of worsening infection may include increased swelling of the wound or around the wound, changes to the skin color of the wound, wound is hot to the touch, fever, nausea, vomiting, dizziness. </a:t>
            </a:r>
          </a:p>
          <a:p>
            <a:pPr marL="0" lvl="0" indent="0" algn="l" rtl="0">
              <a:lnSpc>
                <a:spcPct val="130000"/>
              </a:lnSpc>
              <a:spcBef>
                <a:spcPts val="0"/>
              </a:spcBef>
              <a:spcAft>
                <a:spcPts val="0"/>
              </a:spcAft>
              <a:buClr>
                <a:schemeClr val="dk1"/>
              </a:buClr>
              <a:buSzPts val="1200"/>
              <a:buFont typeface="Arial"/>
              <a:buNone/>
            </a:pPr>
            <a:r>
              <a:rPr lang="en-US" dirty="0">
                <a:latin typeface="Calibri"/>
                <a:ea typeface="Calibri"/>
                <a:cs typeface="Calibri"/>
                <a:sym typeface="Calibri"/>
              </a:rPr>
              <a:t>To better monitor abscess size some people will draw a circle around the abscess with a sharpie. Another recommendation is to take a photo everyday next to an object (such as a lighter) and try to get a similar looking photo each time.</a:t>
            </a:r>
          </a:p>
          <a:p>
            <a:pPr marL="0" lvl="0" indent="0" algn="l" rtl="0">
              <a:lnSpc>
                <a:spcPct val="130000"/>
              </a:lnSpc>
              <a:spcBef>
                <a:spcPts val="0"/>
              </a:spcBef>
              <a:spcAft>
                <a:spcPts val="0"/>
              </a:spcAft>
              <a:buClr>
                <a:schemeClr val="dk1"/>
              </a:buClr>
              <a:buSzPts val="1200"/>
              <a:buFont typeface="Arial"/>
              <a:buNone/>
            </a:pPr>
            <a:endParaRPr lang="en-US" dirty="0">
              <a:latin typeface="Calibri"/>
              <a:ea typeface="Calibri"/>
              <a:cs typeface="Calibri"/>
              <a:sym typeface="Calibri"/>
            </a:endParaRPr>
          </a:p>
        </p:txBody>
      </p:sp>
      <p:sp>
        <p:nvSpPr>
          <p:cNvPr id="72" name="Google Shape;72;p3:notes">
            <a:extLst>
              <a:ext uri="{FF2B5EF4-FFF2-40B4-BE49-F238E27FC236}">
                <a16:creationId xmlns:a16="http://schemas.microsoft.com/office/drawing/2014/main" id="{DDC10856-6770-DBD8-CD15-21E67692D526}"/>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3445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407400D4-9F80-B76B-DEE3-9B94C247B1BC}"/>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C7D9A8BF-DDE8-6DA8-7D91-1F37596B6C5E}"/>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None/>
            </a:pPr>
            <a:r>
              <a:rPr lang="en-US" dirty="0"/>
              <a:t>Nerves and nerve pain can still be a mystery to the medical community. There are not set standards for how to respond to and how to treat accidental hit nerves. However, we do know that nerve damage may result in:</a:t>
            </a:r>
          </a:p>
          <a:p>
            <a:pPr marL="285750" indent="-285750">
              <a:spcBef>
                <a:spcPts val="0"/>
              </a:spcBef>
              <a:buClr>
                <a:schemeClr val="dk1"/>
              </a:buClr>
              <a:buSzPct val="66694"/>
              <a:buFont typeface="Arial" panose="020B0604020202020204" pitchFamily="34" charset="0"/>
              <a:buChar char="•"/>
            </a:pPr>
            <a:r>
              <a:rPr lang="en-US" sz="1200" b="0" i="0" u="none" strike="noStrike" cap="none" dirty="0">
                <a:solidFill>
                  <a:schemeClr val="tx1"/>
                </a:solidFill>
                <a:latin typeface="Calibri"/>
                <a:ea typeface="Calibri"/>
                <a:cs typeface="Calibri"/>
                <a:sym typeface="Calibri"/>
              </a:rPr>
              <a:t>Pain/prolonged pain</a:t>
            </a:r>
          </a:p>
          <a:p>
            <a:pPr marL="285750" indent="-285750">
              <a:spcBef>
                <a:spcPts val="0"/>
              </a:spcBef>
              <a:buClr>
                <a:schemeClr val="dk1"/>
              </a:buClr>
              <a:buSzPct val="66694"/>
              <a:buFont typeface="Arial" panose="020B0604020202020204" pitchFamily="34" charset="0"/>
              <a:buChar char="•"/>
            </a:pPr>
            <a:r>
              <a:rPr lang="en-US" sz="1200" b="0" i="0" u="none" strike="noStrike" cap="none" dirty="0">
                <a:solidFill>
                  <a:schemeClr val="tx1"/>
                </a:solidFill>
                <a:latin typeface="Calibri"/>
                <a:ea typeface="Calibri"/>
                <a:cs typeface="Calibri"/>
                <a:sym typeface="Calibri"/>
              </a:rPr>
              <a:t>Localized numbness</a:t>
            </a:r>
          </a:p>
          <a:p>
            <a:pPr marL="285750" indent="-285750">
              <a:spcBef>
                <a:spcPts val="0"/>
              </a:spcBef>
              <a:buClr>
                <a:schemeClr val="dk1"/>
              </a:buClr>
              <a:buSzPct val="66694"/>
              <a:buFont typeface="Arial" panose="020B0604020202020204" pitchFamily="34" charset="0"/>
              <a:buChar char="•"/>
            </a:pPr>
            <a:r>
              <a:rPr lang="en-US" sz="1200" b="0" i="0" u="none" strike="noStrike" cap="none" dirty="0">
                <a:solidFill>
                  <a:schemeClr val="tx1"/>
                </a:solidFill>
                <a:latin typeface="Calibri"/>
                <a:ea typeface="Calibri"/>
                <a:cs typeface="Calibri"/>
                <a:sym typeface="Calibri"/>
              </a:rPr>
              <a:t>Motor control issues</a:t>
            </a:r>
          </a:p>
          <a:p>
            <a:pPr marL="0" lvl="0" indent="0" algn="l" rtl="0">
              <a:spcBef>
                <a:spcPts val="0"/>
              </a:spcBef>
              <a:spcAft>
                <a:spcPts val="0"/>
              </a:spcAft>
              <a:buNone/>
            </a:pPr>
            <a:endParaRPr lang="en-US" dirty="0"/>
          </a:p>
        </p:txBody>
      </p:sp>
      <p:sp>
        <p:nvSpPr>
          <p:cNvPr id="72" name="Google Shape;72;p3:notes">
            <a:extLst>
              <a:ext uri="{FF2B5EF4-FFF2-40B4-BE49-F238E27FC236}">
                <a16:creationId xmlns:a16="http://schemas.microsoft.com/office/drawing/2014/main" id="{D721E6B7-ECC4-1B26-5A44-FF618FF14A91}"/>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5282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7E24DAFE-38B2-97CC-7498-52A3E4EBE1B0}"/>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1327AFEA-0828-7206-9A31-5CC9FDBCF184}"/>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a:spcBef>
                <a:spcPts val="0"/>
              </a:spcBef>
              <a:spcAft>
                <a:spcPts val="0"/>
              </a:spcAft>
              <a:buNone/>
            </a:pPr>
            <a:r>
              <a:rPr lang="en-US" dirty="0">
                <a:latin typeface="Arial"/>
                <a:ea typeface="Arial"/>
                <a:cs typeface="Arial"/>
                <a:sym typeface="Arial"/>
              </a:rPr>
              <a:t>Trainer notes: </a:t>
            </a:r>
          </a:p>
          <a:p>
            <a:pPr marL="0" lvl="0" indent="0" algn="l">
              <a:spcBef>
                <a:spcPts val="0"/>
              </a:spcBef>
              <a:spcAft>
                <a:spcPts val="0"/>
              </a:spcAft>
              <a:buNone/>
            </a:pPr>
            <a:r>
              <a:rPr lang="en-US" dirty="0">
                <a:latin typeface="Arial"/>
                <a:cs typeface="Arial"/>
                <a:sym typeface="Arial"/>
              </a:rPr>
              <a:t>Veins carry unoxygenated blood towards </a:t>
            </a:r>
            <a:r>
              <a:rPr lang="en-US" dirty="0">
                <a:highlight>
                  <a:srgbClr val="FFFF00"/>
                </a:highlight>
                <a:latin typeface="Arial"/>
                <a:cs typeface="Arial"/>
                <a:sym typeface="Arial"/>
              </a:rPr>
              <a:t>the heart while arteries carry oxygenated blood to the rest of the body. Arterial blood is under high pressure and thus when punctured, tends to spurt rather than flow. If </a:t>
            </a:r>
            <a:r>
              <a:rPr lang="en-US" dirty="0">
                <a:solidFill>
                  <a:srgbClr val="FFFF00"/>
                </a:solidFill>
                <a:highlight>
                  <a:srgbClr val="FFFF00"/>
                </a:highlight>
                <a:latin typeface="Arial"/>
                <a:cs typeface="Arial"/>
                <a:sym typeface="Arial"/>
              </a:rPr>
              <a:t>hitting</a:t>
            </a:r>
            <a:r>
              <a:rPr lang="en-US" dirty="0">
                <a:highlight>
                  <a:srgbClr val="FFFF00"/>
                </a:highlight>
                <a:latin typeface="Arial"/>
                <a:cs typeface="Arial"/>
                <a:sym typeface="Arial"/>
              </a:rPr>
              <a:t> an artery with a syringe</a:t>
            </a:r>
            <a:r>
              <a:rPr lang="en-US" sz="1200" b="0" i="0" u="none" strike="noStrike" cap="none" dirty="0">
                <a:solidFill>
                  <a:schemeClr val="dk1"/>
                </a:solidFill>
                <a:highlight>
                  <a:srgbClr val="FFFF00"/>
                </a:highlight>
                <a:latin typeface="Calibri"/>
                <a:ea typeface="Calibri"/>
                <a:cs typeface="Calibri"/>
                <a:sym typeface="Arial"/>
              </a:rPr>
              <a:t> it is </a:t>
            </a:r>
            <a:r>
              <a:rPr lang="en-US" dirty="0">
                <a:highlight>
                  <a:srgbClr val="FFFF00"/>
                </a:highlight>
                <a:latin typeface="Arial"/>
                <a:ea typeface="Arial"/>
                <a:cs typeface="Arial"/>
                <a:sym typeface="Arial"/>
              </a:rPr>
              <a:t>bright red, foamy and gushes into syringe. Bleeding may be difficult to stop if punctured.</a:t>
            </a:r>
          </a:p>
          <a:p>
            <a:pPr marL="0" lvl="0" indent="0" algn="l">
              <a:spcBef>
                <a:spcPts val="0"/>
              </a:spcBef>
              <a:spcAft>
                <a:spcPts val="0"/>
              </a:spcAft>
              <a:buNone/>
            </a:pPr>
            <a:r>
              <a:rPr lang="en-US" dirty="0">
                <a:latin typeface="Arial"/>
                <a:ea typeface="Arial"/>
                <a:cs typeface="Arial"/>
                <a:sym typeface="Arial"/>
              </a:rPr>
              <a:t>While information is limited about accidental arterial injection with unregulated drugs, it is possible that further damage from arterial injection may result in inflammation of the arterial lining, tissue damage and tissue necrosis, limb amputation, and thrombosis, among other risks.</a:t>
            </a:r>
          </a:p>
        </p:txBody>
      </p:sp>
      <p:sp>
        <p:nvSpPr>
          <p:cNvPr id="72" name="Google Shape;72;p3:notes">
            <a:extLst>
              <a:ext uri="{FF2B5EF4-FFF2-40B4-BE49-F238E27FC236}">
                <a16:creationId xmlns:a16="http://schemas.microsoft.com/office/drawing/2014/main" id="{DA45FF63-02A5-0E3E-58FB-3DCB199043E6}"/>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4981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81ACEEB0-B0DC-1725-6893-8C89ED7D3FC7}"/>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1E1EF0CE-6C5D-D46D-2897-F91855AA570B}"/>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b="1" dirty="0">
                <a:latin typeface="Calibri"/>
                <a:ea typeface="Calibri"/>
                <a:cs typeface="Calibri"/>
                <a:sym typeface="Calibri"/>
              </a:rPr>
              <a:t>Trainer Notes:</a:t>
            </a:r>
          </a:p>
          <a:p>
            <a:pPr marL="0" lvl="0" indent="0" algn="l" rtl="0">
              <a:spcBef>
                <a:spcPts val="0"/>
              </a:spcBef>
              <a:spcAft>
                <a:spcPts val="0"/>
              </a:spcAft>
              <a:buNone/>
            </a:pPr>
            <a:r>
              <a:rPr lang="en-US" b="0" dirty="0">
                <a:latin typeface="Calibri"/>
                <a:ea typeface="Calibri"/>
                <a:cs typeface="Calibri"/>
                <a:sym typeface="Calibri"/>
              </a:rPr>
              <a:t>Explain “cotton shot” to audience</a:t>
            </a:r>
            <a:endParaRPr lang="en-US" b="0" dirty="0">
              <a:latin typeface="Calibri"/>
              <a:ea typeface="Calibri"/>
              <a:cs typeface="Calibri"/>
            </a:endParaRPr>
          </a:p>
          <a:p>
            <a:pPr marL="0" lvl="0" indent="0" algn="l" rtl="0">
              <a:spcBef>
                <a:spcPts val="0"/>
              </a:spcBef>
              <a:spcAft>
                <a:spcPts val="0"/>
              </a:spcAft>
              <a:buNone/>
            </a:pPr>
            <a:r>
              <a:rPr lang="en-US" b="0" dirty="0">
                <a:latin typeface="Calibri"/>
                <a:ea typeface="Calibri"/>
                <a:cs typeface="Calibri"/>
                <a:sym typeface="Calibri"/>
              </a:rPr>
              <a:t>Onset of CF may feel like withdrawal or a virus but generally comes on within a half hour after injecting. Symptoms can be incredibly uncomfortable and painful. In addition, the rapid onset may be unnerving for some. Generally, cotton fever is short-lived, with people seeming to feel better within 6 hours, although some report cotton fever having lasted over 24 hours.</a:t>
            </a:r>
          </a:p>
          <a:p>
            <a:pPr marL="0" indent="0"/>
            <a:r>
              <a:rPr lang="en-US" b="0" dirty="0">
                <a:latin typeface="Calibri"/>
                <a:ea typeface="Calibri"/>
                <a:cs typeface="Calibri"/>
                <a:sym typeface="Calibri"/>
              </a:rPr>
              <a:t>While there is not a great deal of medical literature available about this condition, there is knowledge shared between service providers and their program participants as well as among community members. Some tips around mitigating Cotton Fever include </a:t>
            </a:r>
            <a:r>
              <a:rPr lang="en-US" dirty="0"/>
              <a:t>taking Over-the-counter pain relievers to</a:t>
            </a:r>
            <a:r>
              <a:rPr lang="en-US" b="0" dirty="0">
                <a:latin typeface="Calibri"/>
                <a:ea typeface="Calibri"/>
                <a:cs typeface="Calibri"/>
                <a:sym typeface="Calibri"/>
              </a:rPr>
              <a:t> help relieve pain and break the fever, hot baths for aching backs (be sure that you can get in and out of bath safely), and drinking a lot of water. </a:t>
            </a:r>
            <a:endParaRPr lang="en-US" b="0" dirty="0">
              <a:latin typeface="Calibri"/>
              <a:ea typeface="Calibri"/>
              <a:cs typeface="Calibri"/>
            </a:endParaRPr>
          </a:p>
          <a:p>
            <a:pPr marL="0" indent="0"/>
            <a:endParaRPr lang="en-US" b="0" dirty="0">
              <a:latin typeface="Calibri"/>
              <a:ea typeface="Calibri"/>
              <a:cs typeface="Calibri"/>
            </a:endParaRPr>
          </a:p>
          <a:p>
            <a:pPr marL="0" lvl="0" indent="0" algn="l" rtl="0">
              <a:spcBef>
                <a:spcPts val="0"/>
              </a:spcBef>
              <a:spcAft>
                <a:spcPts val="0"/>
              </a:spcAft>
              <a:buNone/>
            </a:pPr>
            <a:endParaRPr lang="en-US" b="1" dirty="0">
              <a:latin typeface="Calibri"/>
              <a:ea typeface="Calibri"/>
              <a:cs typeface="Calibri"/>
            </a:endParaRPr>
          </a:p>
          <a:p>
            <a:pPr marL="165100" lvl="0" indent="-165100" algn="l" rtl="0">
              <a:spcBef>
                <a:spcPts val="0"/>
              </a:spcBef>
              <a:spcAft>
                <a:spcPts val="0"/>
              </a:spcAft>
              <a:buClr>
                <a:schemeClr val="dk1"/>
              </a:buClr>
              <a:buSzPts val="1200"/>
              <a:buChar char="•"/>
            </a:pPr>
            <a:endParaRPr lang="en-US" dirty="0">
              <a:latin typeface="Calibri"/>
              <a:ea typeface="Calibri"/>
              <a:cs typeface="Calibri"/>
            </a:endParaRPr>
          </a:p>
          <a:p>
            <a:endParaRPr lang="en-US" dirty="0"/>
          </a:p>
        </p:txBody>
      </p:sp>
      <p:sp>
        <p:nvSpPr>
          <p:cNvPr id="72" name="Google Shape;72;p3:notes">
            <a:extLst>
              <a:ext uri="{FF2B5EF4-FFF2-40B4-BE49-F238E27FC236}">
                <a16:creationId xmlns:a16="http://schemas.microsoft.com/office/drawing/2014/main" id="{CDD6D62F-16B2-1A5D-7991-17DDD53BFD2B}"/>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218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FA7DBDA6-FECA-D4C4-740F-4600EA1782EC}"/>
            </a:ext>
          </a:extLst>
        </p:cNvPr>
        <p:cNvGrpSpPr/>
        <p:nvPr/>
      </p:nvGrpSpPr>
      <p:grpSpPr>
        <a:xfrm>
          <a:off x="0" y="0"/>
          <a:ext cx="0" cy="0"/>
          <a:chOff x="0" y="0"/>
          <a:chExt cx="0" cy="0"/>
        </a:xfrm>
      </p:grpSpPr>
      <p:sp>
        <p:nvSpPr>
          <p:cNvPr id="78" name="Google Shape;78;p4:notes">
            <a:extLst>
              <a:ext uri="{FF2B5EF4-FFF2-40B4-BE49-F238E27FC236}">
                <a16:creationId xmlns:a16="http://schemas.microsoft.com/office/drawing/2014/main" id="{760BAB95-1DAD-6CBF-FFF6-41FDFB91D92E}"/>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This slide acknowledges that the curriculum content was developed by NASTAD and shares a little bit about NASTAD as an organization. It acknowledges that the individual presenting the content may not be a NASTAD staff member or affiliate and therefore may not represent official NASTAD positions or policies.</a:t>
            </a:r>
          </a:p>
          <a:p>
            <a:pPr marL="0" lvl="0" indent="0" algn="l" rtl="0">
              <a:lnSpc>
                <a:spcPct val="100000"/>
              </a:lnSpc>
              <a:spcBef>
                <a:spcPts val="0"/>
              </a:spcBef>
              <a:spcAft>
                <a:spcPts val="0"/>
              </a:spcAft>
              <a:buSzPts val="1400"/>
              <a:buNone/>
            </a:pPr>
            <a:endParaRPr lang="en-US" dirty="0"/>
          </a:p>
        </p:txBody>
      </p:sp>
      <p:sp>
        <p:nvSpPr>
          <p:cNvPr id="79" name="Google Shape;79;p4:notes">
            <a:extLst>
              <a:ext uri="{FF2B5EF4-FFF2-40B4-BE49-F238E27FC236}">
                <a16:creationId xmlns:a16="http://schemas.microsoft.com/office/drawing/2014/main" id="{D0D325B1-2414-D696-2CEC-99307C68FA32}"/>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7340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253BC83A-BCBF-0593-E30E-7C0727831AF6}"/>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848BF37B-8C3A-7481-0480-F668F5A758E5}"/>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latin typeface="Calibri"/>
                <a:ea typeface="Calibri"/>
                <a:cs typeface="Calibri"/>
                <a:sym typeface="Calibri"/>
              </a:rPr>
              <a:t>Trainer Notes:</a:t>
            </a:r>
          </a:p>
          <a:p>
            <a:pPr marL="0" lvl="0" indent="0" algn="l" rtl="0">
              <a:spcBef>
                <a:spcPts val="0"/>
              </a:spcBef>
              <a:spcAft>
                <a:spcPts val="0"/>
              </a:spcAft>
              <a:buNone/>
            </a:pPr>
            <a:r>
              <a:rPr lang="en-US" dirty="0">
                <a:latin typeface="Calibri"/>
                <a:ea typeface="Calibri"/>
                <a:cs typeface="Calibri"/>
                <a:sym typeface="Calibri"/>
              </a:rPr>
              <a:t>Cellulitis is often successfully treated with a course of antibiotics. Untreated, the infection can spread into the bloodstream and cause sepsis, which can be life-threatening.</a:t>
            </a:r>
          </a:p>
        </p:txBody>
      </p:sp>
      <p:sp>
        <p:nvSpPr>
          <p:cNvPr id="72" name="Google Shape;72;p3:notes">
            <a:extLst>
              <a:ext uri="{FF2B5EF4-FFF2-40B4-BE49-F238E27FC236}">
                <a16:creationId xmlns:a16="http://schemas.microsoft.com/office/drawing/2014/main" id="{4ECD514A-FD5C-471A-1D65-F30F0941E80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4229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F23AA3D0-A00F-49B6-DD6D-279FC728938E}"/>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FE5FEF3D-CBCB-B94C-5630-2B9F38D09661}"/>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B4CA02A1-0677-4389-112E-86AAED5F15FF}"/>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8331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DF6710EA-E9BD-D402-ED39-98F076E40EBB}"/>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4F65E6A9-5F86-93BE-93FB-0AA20E084DB9}"/>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None/>
            </a:pPr>
            <a:r>
              <a:rPr lang="en-US" dirty="0"/>
              <a:t>A person may be a MRSA “carrier,” which means they carry the bacteria without having an infection. They can still spread the bacteria to others.</a:t>
            </a:r>
          </a:p>
          <a:p>
            <a:pPr marL="0" lvl="0" indent="0" algn="l" rtl="0">
              <a:spcBef>
                <a:spcPts val="0"/>
              </a:spcBef>
              <a:spcAft>
                <a:spcPts val="0"/>
              </a:spcAft>
              <a:buNone/>
            </a:pPr>
            <a:r>
              <a:rPr lang="en-US" dirty="0"/>
              <a:t>MRSA infections are very serious and may initially present as other health issues.</a:t>
            </a:r>
            <a:endParaRPr lang="en-US" sz="1200" dirty="0">
              <a:solidFill>
                <a:schemeClr val="tx1"/>
              </a:solidFill>
            </a:endParaRPr>
          </a:p>
          <a:p>
            <a:pPr marL="0" lvl="0" indent="0" algn="l" rtl="0">
              <a:spcBef>
                <a:spcPts val="0"/>
              </a:spcBef>
              <a:spcAft>
                <a:spcPts val="0"/>
              </a:spcAft>
              <a:buNone/>
            </a:pPr>
            <a:r>
              <a:rPr lang="en-US" sz="1200" dirty="0">
                <a:solidFill>
                  <a:schemeClr val="tx1"/>
                </a:solidFill>
              </a:rPr>
              <a:t>A MRSA infection may present with:</a:t>
            </a:r>
          </a:p>
          <a:p>
            <a:pPr marL="1219170" lvl="1">
              <a:spcBef>
                <a:spcPts val="0"/>
              </a:spcBef>
              <a:buSzPct val="100000"/>
              <a:buFont typeface="Arial" panose="020B0604020202020204" pitchFamily="34" charset="0"/>
              <a:buChar char="•"/>
            </a:pPr>
            <a:r>
              <a:rPr lang="en-US" sz="1200" dirty="0"/>
              <a:t>Discolored skin and swelling of the area</a:t>
            </a:r>
          </a:p>
          <a:p>
            <a:pPr marL="1219170" lvl="1">
              <a:spcBef>
                <a:spcPts val="0"/>
              </a:spcBef>
              <a:buSzPct val="100000"/>
              <a:buFont typeface="Arial" panose="020B0604020202020204" pitchFamily="34" charset="0"/>
              <a:buChar char="•"/>
            </a:pPr>
            <a:r>
              <a:rPr lang="en-US" sz="1200" dirty="0"/>
              <a:t>Warm to the touch</a:t>
            </a:r>
          </a:p>
          <a:p>
            <a:pPr marL="1219170" lvl="1">
              <a:spcBef>
                <a:spcPts val="0"/>
              </a:spcBef>
              <a:buSzPct val="100000"/>
              <a:buFont typeface="Arial" panose="020B0604020202020204" pitchFamily="34" charset="0"/>
              <a:buChar char="•"/>
            </a:pPr>
            <a:r>
              <a:rPr lang="en-US" sz="1200" dirty="0"/>
              <a:t>Oozing pus or other drainage</a:t>
            </a:r>
          </a:p>
          <a:p>
            <a:pPr marL="1219170" lvl="1">
              <a:spcBef>
                <a:spcPts val="0"/>
              </a:spcBef>
              <a:buSzPct val="100000"/>
              <a:buFont typeface="Arial" panose="020B0604020202020204" pitchFamily="34" charset="0"/>
              <a:buChar char="•"/>
            </a:pPr>
            <a:r>
              <a:rPr lang="en-US" sz="1200" dirty="0"/>
              <a:t>Painful</a:t>
            </a:r>
          </a:p>
          <a:p>
            <a:pPr marL="1219170" lvl="1">
              <a:spcBef>
                <a:spcPts val="0"/>
              </a:spcBef>
              <a:buSzPct val="100000"/>
              <a:buFont typeface="Arial" panose="020B0604020202020204" pitchFamily="34" charset="0"/>
              <a:buChar char="•"/>
            </a:pPr>
            <a:r>
              <a:rPr lang="en-US" sz="1200" dirty="0"/>
              <a:t>Fever</a:t>
            </a:r>
          </a:p>
          <a:p>
            <a:pPr marL="0" lvl="0" indent="0" algn="l" rtl="0">
              <a:spcBef>
                <a:spcPts val="0"/>
              </a:spcBef>
              <a:spcAft>
                <a:spcPts val="0"/>
              </a:spcAft>
              <a:buNone/>
            </a:pPr>
            <a:endParaRPr lang="en-US" dirty="0"/>
          </a:p>
        </p:txBody>
      </p:sp>
      <p:sp>
        <p:nvSpPr>
          <p:cNvPr id="72" name="Google Shape;72;p3:notes">
            <a:extLst>
              <a:ext uri="{FF2B5EF4-FFF2-40B4-BE49-F238E27FC236}">
                <a16:creationId xmlns:a16="http://schemas.microsoft.com/office/drawing/2014/main" id="{4617B5F4-8F60-7D37-EE6C-2B7DA5EBBB55}"/>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4677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B4ACFFCD-0200-A4CC-82A1-CAEB5964A2BB}"/>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943CE1C4-5BC9-DFE7-EDA9-938F1176D285}"/>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 </a:t>
            </a:r>
          </a:p>
          <a:p>
            <a:r>
              <a:rPr lang="en-US" dirty="0"/>
              <a:t>The CDC states that although MRSA is one of the more well known staph infections, any staph infection can be dangerous, even if it not resistant to antibiotics</a:t>
            </a:r>
          </a:p>
        </p:txBody>
      </p:sp>
      <p:sp>
        <p:nvSpPr>
          <p:cNvPr id="72" name="Google Shape;72;p3:notes">
            <a:extLst>
              <a:ext uri="{FF2B5EF4-FFF2-40B4-BE49-F238E27FC236}">
                <a16:creationId xmlns:a16="http://schemas.microsoft.com/office/drawing/2014/main" id="{20FAC3AF-849A-5981-9649-26D8F82294E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2976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31AEF061-C1DD-61DB-79F9-3AC231A8EF29}"/>
            </a:ext>
          </a:extLst>
        </p:cNvPr>
        <p:cNvGrpSpPr/>
        <p:nvPr/>
      </p:nvGrpSpPr>
      <p:grpSpPr>
        <a:xfrm>
          <a:off x="0" y="0"/>
          <a:ext cx="0" cy="0"/>
          <a:chOff x="0" y="0"/>
          <a:chExt cx="0" cy="0"/>
        </a:xfrm>
      </p:grpSpPr>
      <p:sp>
        <p:nvSpPr>
          <p:cNvPr id="85" name="Google Shape;85;p5:notes">
            <a:extLst>
              <a:ext uri="{FF2B5EF4-FFF2-40B4-BE49-F238E27FC236}">
                <a16:creationId xmlns:a16="http://schemas.microsoft.com/office/drawing/2014/main" id="{810A38CB-AFCD-AC8C-F76C-7CFFF4C93E40}"/>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5:notes">
            <a:extLst>
              <a:ext uri="{FF2B5EF4-FFF2-40B4-BE49-F238E27FC236}">
                <a16:creationId xmlns:a16="http://schemas.microsoft.com/office/drawing/2014/main" id="{3BA79905-3F78-7BAC-23D4-AE5301A8B719}"/>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461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766BC686-80ED-B931-58E0-2B97783298F6}"/>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209C31B9-6992-B687-4E6C-4129AC49F8EE}"/>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lang="en-US" b="1" dirty="0">
              <a:latin typeface="Calibri"/>
              <a:ea typeface="Calibri"/>
              <a:cs typeface="Calibri"/>
              <a:sym typeface="Calibri"/>
            </a:endParaRPr>
          </a:p>
          <a:p>
            <a:pPr marL="0" lvl="0" indent="0" algn="l" rtl="0">
              <a:spcBef>
                <a:spcPts val="0"/>
              </a:spcBef>
              <a:spcAft>
                <a:spcPts val="0"/>
              </a:spcAft>
              <a:buNone/>
            </a:pPr>
            <a:r>
              <a:rPr lang="en-US" b="1" dirty="0">
                <a:latin typeface="Calibri"/>
                <a:ea typeface="Calibri"/>
                <a:cs typeface="Calibri"/>
                <a:sym typeface="Calibri"/>
              </a:rPr>
              <a:t>Trainer notes:</a:t>
            </a:r>
            <a:endParaRPr lang="en-US" dirty="0"/>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165100" lvl="0" indent="-165100" algn="l" rtl="0">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Infective endocarditis may progress very rapidly.</a:t>
            </a:r>
            <a:endParaRPr lang="en-US" dirty="0"/>
          </a:p>
          <a:p>
            <a:pPr marL="165100" indent="-165100">
              <a:buClr>
                <a:schemeClr val="dk1"/>
              </a:buClr>
              <a:buSzPts val="1200"/>
              <a:buFont typeface="Arial"/>
              <a:buChar char="•"/>
            </a:pPr>
            <a:r>
              <a:rPr lang="en-US" sz="1200" b="0" i="0" dirty="0">
                <a:solidFill>
                  <a:schemeClr val="dk1"/>
                </a:solidFill>
                <a:latin typeface="Calibri"/>
                <a:ea typeface="Calibri"/>
                <a:cs typeface="Calibri"/>
                <a:sym typeface="Calibri"/>
              </a:rPr>
              <a:t>Treatment may be complex, involving IV antibiotics and that can often mean weeks in a hospital bed. It may also require surgical </a:t>
            </a:r>
            <a:r>
              <a:rPr lang="en-US" dirty="0">
                <a:solidFill>
                  <a:schemeClr val="dk1"/>
                </a:solidFill>
                <a:latin typeface="Calibri"/>
                <a:ea typeface="Calibri"/>
                <a:cs typeface="Calibri"/>
                <a:sym typeface="Calibri"/>
              </a:rPr>
              <a:t>intervention. </a:t>
            </a:r>
            <a:endParaRPr lang="en-US" sz="1200" dirty="0">
              <a:solidFill>
                <a:schemeClr val="dk1"/>
              </a:solidFill>
              <a:latin typeface="Calibri"/>
              <a:ea typeface="Calibri"/>
              <a:cs typeface="Calibri"/>
            </a:endParaRPr>
          </a:p>
          <a:p>
            <a:pPr marL="152400" lvl="0" indent="0" algn="l" rtl="0">
              <a:spcBef>
                <a:spcPts val="0"/>
              </a:spcBef>
              <a:spcAft>
                <a:spcPts val="0"/>
              </a:spcAft>
              <a:buClr>
                <a:schemeClr val="dk1"/>
              </a:buClr>
              <a:buSzPts val="1200"/>
              <a:buFontTx/>
              <a:buNone/>
            </a:pPr>
            <a:endParaRPr lang="en-US" sz="1200" dirty="0">
              <a:solidFill>
                <a:schemeClr val="dk1"/>
              </a:solidFill>
              <a:latin typeface="Calibri"/>
              <a:ea typeface="Calibri"/>
              <a:cs typeface="Calibri"/>
            </a:endParaRPr>
          </a:p>
          <a:p>
            <a:pPr marL="0" lvl="0" indent="0" algn="l" rtl="0">
              <a:spcBef>
                <a:spcPts val="0"/>
              </a:spcBef>
              <a:spcAft>
                <a:spcPts val="0"/>
              </a:spcAft>
              <a:buNone/>
            </a:pPr>
            <a:r>
              <a:rPr lang="en-US" u="sng" dirty="0">
                <a:solidFill>
                  <a:schemeClr val="hlink"/>
                </a:solidFill>
                <a:hlinkClick r:id="rId3"/>
              </a:rPr>
              <a:t>Hospitalizations for Endocarditis and Associated Health Care Costs Among Persons with Diagnosed Drug Dependence — North Carolina, 2010–2015 | MMWR (cdc.gov)</a:t>
            </a:r>
            <a:endParaRPr lang="en-US" sz="1200" dirty="0">
              <a:solidFill>
                <a:schemeClr val="dk1"/>
              </a:solidFill>
              <a:latin typeface="Calibri"/>
              <a:ea typeface="Calibri"/>
              <a:cs typeface="Calibri"/>
              <a:sym typeface="Calibri"/>
            </a:endParaRPr>
          </a:p>
        </p:txBody>
      </p:sp>
      <p:sp>
        <p:nvSpPr>
          <p:cNvPr id="72" name="Google Shape;72;p3:notes">
            <a:extLst>
              <a:ext uri="{FF2B5EF4-FFF2-40B4-BE49-F238E27FC236}">
                <a16:creationId xmlns:a16="http://schemas.microsoft.com/office/drawing/2014/main" id="{C869B4CE-8515-3382-9892-E30E54BF6FD0}"/>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7507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8C9CDCD4-99CD-CA84-A731-5B4F310D76AD}"/>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CCE1206C-F824-1199-30C5-18352F32D0DB}"/>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 dirty="0">
              <a:latin typeface="Calibri"/>
              <a:ea typeface="Calibri"/>
              <a:cs typeface="Calibri"/>
              <a:sym typeface="Calibri"/>
            </a:endParaRPr>
          </a:p>
          <a:p>
            <a:pPr marL="0" lvl="0" indent="0" algn="l">
              <a:spcBef>
                <a:spcPts val="0"/>
              </a:spcBef>
              <a:spcAft>
                <a:spcPts val="0"/>
              </a:spcAft>
              <a:buNone/>
            </a:pPr>
            <a:r>
              <a:rPr lang="en" dirty="0">
                <a:latin typeface="Calibri"/>
                <a:ea typeface="Calibri"/>
                <a:cs typeface="Calibri"/>
                <a:sym typeface="Calibri"/>
              </a:rPr>
              <a:t>Trainer Notes:</a:t>
            </a:r>
          </a:p>
          <a:p>
            <a:pPr marL="0" lvl="0" indent="0" algn="l">
              <a:spcBef>
                <a:spcPts val="0"/>
              </a:spcBef>
              <a:spcAft>
                <a:spcPts val="0"/>
              </a:spcAft>
              <a:buNone/>
            </a:pPr>
            <a:endParaRPr lang="en" dirty="0">
              <a:latin typeface="Calibri"/>
              <a:ea typeface="Calibri"/>
              <a:cs typeface="Calibri"/>
              <a:sym typeface="Calibri"/>
            </a:endParaRPr>
          </a:p>
          <a:p>
            <a:pPr marL="0" lvl="0" indent="0" algn="l">
              <a:spcBef>
                <a:spcPts val="0"/>
              </a:spcBef>
              <a:spcAft>
                <a:spcPts val="0"/>
              </a:spcAft>
              <a:buNone/>
            </a:pPr>
            <a:r>
              <a:rPr lang="en" dirty="0">
                <a:latin typeface="Calibri"/>
                <a:ea typeface="Calibri"/>
                <a:cs typeface="Calibri"/>
                <a:sym typeface="Calibri"/>
              </a:rPr>
              <a:t>According to the CDC, sepsis is t</a:t>
            </a:r>
            <a:r>
              <a:rPr lang="en-US" dirty="0">
                <a:latin typeface="Calibri"/>
                <a:ea typeface="Calibri"/>
                <a:cs typeface="Calibri"/>
                <a:sym typeface="Calibri"/>
              </a:rPr>
              <a:t>he</a:t>
            </a:r>
            <a:r>
              <a:rPr lang="en" dirty="0">
                <a:latin typeface="Calibri"/>
                <a:ea typeface="Calibri"/>
                <a:cs typeface="Calibri"/>
                <a:sym typeface="Calibri"/>
              </a:rPr>
              <a:t> body’s extreme response to an infection. It occurs when a pre-existing infection triggers a chain reaction throughout the body. Infections that lead to sepsis most often start in the GI tract, lungs, skin, or urinary tract.</a:t>
            </a:r>
          </a:p>
          <a:p>
            <a:pPr marL="0" lvl="0" indent="0" algn="l">
              <a:spcBef>
                <a:spcPts val="0"/>
              </a:spcBef>
              <a:spcAft>
                <a:spcPts val="0"/>
              </a:spcAft>
              <a:buNone/>
            </a:pPr>
            <a:r>
              <a:rPr lang="en" dirty="0">
                <a:latin typeface="Calibri"/>
                <a:ea typeface="Calibri"/>
                <a:cs typeface="Calibri"/>
                <a:sym typeface="Calibri"/>
              </a:rPr>
              <a:t>Rapid treatment is necessary and sepsis may lead to tissue damage, organ failure and death.</a:t>
            </a:r>
          </a:p>
          <a:p>
            <a:pPr marL="0" lvl="0" indent="0" algn="l" rtl="0">
              <a:spcBef>
                <a:spcPts val="0"/>
              </a:spcBef>
              <a:spcAft>
                <a:spcPts val="0"/>
              </a:spcAft>
              <a:buNone/>
            </a:pPr>
            <a:endParaRPr lang="en" dirty="0">
              <a:latin typeface="Calibri"/>
              <a:ea typeface="Calibri"/>
              <a:cs typeface="Calibri"/>
              <a:sym typeface="Calibri"/>
            </a:endParaRPr>
          </a:p>
          <a:p>
            <a:pPr marL="0" lvl="0" indent="0" algn="l" rtl="0">
              <a:spcBef>
                <a:spcPts val="0"/>
              </a:spcBef>
              <a:spcAft>
                <a:spcPts val="0"/>
              </a:spcAft>
              <a:buNone/>
            </a:pPr>
            <a:r>
              <a:rPr lang="en" dirty="0">
                <a:latin typeface="Calibri"/>
                <a:ea typeface="Calibri"/>
                <a:cs typeface="Calibri"/>
                <a:sym typeface="Calibri"/>
              </a:rPr>
              <a:t>Treatment often includes: hospitalization, antibiotics, maintaining blood flow to organs (perfusion) sometimes surgery may be required to remove damaged tissue.</a:t>
            </a:r>
            <a:endParaRPr lang="en" dirty="0">
              <a:latin typeface="Calibri"/>
              <a:ea typeface="Calibri"/>
              <a:cs typeface="Calibri"/>
            </a:endParaRPr>
          </a:p>
        </p:txBody>
      </p:sp>
      <p:sp>
        <p:nvSpPr>
          <p:cNvPr id="72" name="Google Shape;72;p3:notes">
            <a:extLst>
              <a:ext uri="{FF2B5EF4-FFF2-40B4-BE49-F238E27FC236}">
                <a16:creationId xmlns:a16="http://schemas.microsoft.com/office/drawing/2014/main" id="{95DB48BE-0344-B446-0128-A5D03ADBCCD1}"/>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9229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3F961F6C-8277-F317-5840-7B2DA252AD5E}"/>
            </a:ext>
          </a:extLst>
        </p:cNvPr>
        <p:cNvGrpSpPr/>
        <p:nvPr/>
      </p:nvGrpSpPr>
      <p:grpSpPr>
        <a:xfrm>
          <a:off x="0" y="0"/>
          <a:ext cx="0" cy="0"/>
          <a:chOff x="0" y="0"/>
          <a:chExt cx="0" cy="0"/>
        </a:xfrm>
      </p:grpSpPr>
      <p:sp>
        <p:nvSpPr>
          <p:cNvPr id="116" name="Google Shape;116;p8:notes">
            <a:extLst>
              <a:ext uri="{FF2B5EF4-FFF2-40B4-BE49-F238E27FC236}">
                <a16:creationId xmlns:a16="http://schemas.microsoft.com/office/drawing/2014/main" id="{BC0E1C13-B079-C6A7-4757-E5EDF5628406}"/>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8:notes">
            <a:extLst>
              <a:ext uri="{FF2B5EF4-FFF2-40B4-BE49-F238E27FC236}">
                <a16:creationId xmlns:a16="http://schemas.microsoft.com/office/drawing/2014/main" id="{D8F8623A-3017-CD2B-05AA-14F635E0515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9081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898D5A40-EDAD-E5FA-0D5F-CBF24C22C30C}"/>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3A372A3A-1598-388C-5E19-3E5002792B2C}"/>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 </a:t>
            </a:r>
          </a:p>
          <a:p>
            <a:r>
              <a:rPr lang="en-US" dirty="0"/>
              <a:t>This is another opportunity to engage with your audience by asking them what they are seeing among their program participants and within their communities. Audience members may bring up a variety of answers that could include:</a:t>
            </a:r>
          </a:p>
          <a:p>
            <a:pPr marL="171450" indent="-171450">
              <a:buFont typeface="Arial" panose="020B0604020202020204" pitchFamily="34" charset="0"/>
              <a:buChar char="•"/>
            </a:pPr>
            <a:r>
              <a:rPr lang="en-US" dirty="0"/>
              <a:t>Seeing unusual wounds that are taking months (or longer) to heal</a:t>
            </a:r>
          </a:p>
          <a:p>
            <a:pPr marL="171450" indent="-171450">
              <a:buFont typeface="Arial" panose="020B0604020202020204" pitchFamily="34" charset="0"/>
              <a:buChar char="•"/>
            </a:pPr>
            <a:r>
              <a:rPr lang="en-US" dirty="0"/>
              <a:t>People not “waking” from overdose after administering naloxone/people reportedly using more doses of naloxone because of this</a:t>
            </a:r>
          </a:p>
          <a:p>
            <a:pPr marL="171450" indent="-171450">
              <a:buFont typeface="Arial" panose="020B0604020202020204" pitchFamily="34" charset="0"/>
              <a:buChar char="•"/>
            </a:pPr>
            <a:r>
              <a:rPr lang="en-US" dirty="0"/>
              <a:t>Atypical “nods” in which a person may remain in the same position and be unrousable, essentially in deep sedation</a:t>
            </a:r>
          </a:p>
          <a:p>
            <a:pPr marL="171450" indent="-171450">
              <a:buFont typeface="Arial" panose="020B0604020202020204" pitchFamily="34" charset="0"/>
              <a:buChar char="•"/>
            </a:pPr>
            <a:r>
              <a:rPr lang="en-US" dirty="0"/>
              <a:t>People leaving inpatient treatment facilities because such facilities are not prepared to handle xylazine wounds </a:t>
            </a:r>
          </a:p>
          <a:p>
            <a:pPr marL="171450" indent="-171450">
              <a:buFont typeface="Arial" panose="020B0604020202020204" pitchFamily="34" charset="0"/>
              <a:buChar char="•"/>
            </a:pPr>
            <a:r>
              <a:rPr lang="en-US" dirty="0"/>
              <a:t>People discontinuing MOUD because it does not assist in xylazine withdrawal</a:t>
            </a:r>
          </a:p>
          <a:p>
            <a:pPr marL="171450" indent="-171450">
              <a:buFont typeface="Arial" panose="020B0604020202020204" pitchFamily="34" charset="0"/>
              <a:buChar char="•"/>
            </a:pPr>
            <a:r>
              <a:rPr lang="en-US" dirty="0"/>
              <a:t>More fear about the unregulated drug supply</a:t>
            </a:r>
          </a:p>
          <a:p>
            <a:endParaRPr lang="en-US" dirty="0"/>
          </a:p>
          <a:p>
            <a:r>
              <a:rPr lang="en-US" dirty="0"/>
              <a:t>Try to engage the audience with additional questions if possible. Example questions could be:</a:t>
            </a:r>
          </a:p>
          <a:p>
            <a:pPr marL="171450" indent="-171450">
              <a:buFont typeface="Arial" panose="020B0604020202020204" pitchFamily="34" charset="0"/>
              <a:buChar char="•"/>
            </a:pPr>
            <a:r>
              <a:rPr lang="en-US" dirty="0"/>
              <a:t>How are your program participants managing their wounds?</a:t>
            </a:r>
          </a:p>
          <a:p>
            <a:pPr marL="171450" indent="-171450">
              <a:buFont typeface="Arial" panose="020B0604020202020204" pitchFamily="34" charset="0"/>
              <a:buChar char="•"/>
            </a:pPr>
            <a:r>
              <a:rPr lang="en-US" dirty="0"/>
              <a:t>What strategies are participants sharing about how they are taking care of one another right now?</a:t>
            </a:r>
          </a:p>
          <a:p>
            <a:pPr marL="171450" indent="-171450">
              <a:buFont typeface="Arial" panose="020B0604020202020204" pitchFamily="34" charset="0"/>
              <a:buChar char="•"/>
            </a:pPr>
            <a:r>
              <a:rPr lang="en-US" dirty="0"/>
              <a:t>If participants have found a medical facility/provider that could medically manage xylazine withdrawal, where did they go and how were they treated by staff?</a:t>
            </a:r>
          </a:p>
          <a:p>
            <a:endParaRPr lang="en-US" dirty="0"/>
          </a:p>
          <a:p>
            <a:endParaRPr lang="en-US" dirty="0"/>
          </a:p>
        </p:txBody>
      </p:sp>
      <p:sp>
        <p:nvSpPr>
          <p:cNvPr id="136" name="Google Shape;136;p11:notes">
            <a:extLst>
              <a:ext uri="{FF2B5EF4-FFF2-40B4-BE49-F238E27FC236}">
                <a16:creationId xmlns:a16="http://schemas.microsoft.com/office/drawing/2014/main" id="{2AA65404-108D-1470-5B1F-CFB17CAA5F52}"/>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5724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80A98E64-E612-DD70-ADB3-413C366CE305}"/>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C48DED1A-030F-8508-B90E-2F1B24257399}"/>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183DBBE4-5322-8610-9F1D-604C080BD9E8}"/>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919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65" name="Google Shape;65;p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B7B8F02-0CB8-D6C4-20F7-5BF5A6882920}"/>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9CF1E479-C433-69D4-6DF7-75831EFB14CE}"/>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good time to engage audience and ask them why xylazine might be used as a cutting agent.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likely that there is regional variation in how xylazine is processed and sold. In some street samples it is found as a primary constituent and in others it is in trace quantities.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Researchers have suggested that it may be used as a bulking agent in order to reduce the amount of opioid in cut and to create less severe respiratory depression. Researchers also state that people who use both fentanyl and xylazine note that xylazine increases the effect and duration of fentanyl and helps delay the withdrawal symptoms.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72" name="Google Shape;72;p3:notes">
            <a:extLst>
              <a:ext uri="{FF2B5EF4-FFF2-40B4-BE49-F238E27FC236}">
                <a16:creationId xmlns:a16="http://schemas.microsoft.com/office/drawing/2014/main" id="{717A4F30-9D30-E1B7-CA13-CCAC0C0C6555}"/>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6088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EC14D974-3BA1-B592-546A-C238D8CA51ED}"/>
            </a:ext>
          </a:extLst>
        </p:cNvPr>
        <p:cNvGrpSpPr/>
        <p:nvPr/>
      </p:nvGrpSpPr>
      <p:grpSpPr>
        <a:xfrm>
          <a:off x="0" y="0"/>
          <a:ext cx="0" cy="0"/>
          <a:chOff x="0" y="0"/>
          <a:chExt cx="0" cy="0"/>
        </a:xfrm>
      </p:grpSpPr>
      <p:sp>
        <p:nvSpPr>
          <p:cNvPr id="85" name="Google Shape;85;p5:notes">
            <a:extLst>
              <a:ext uri="{FF2B5EF4-FFF2-40B4-BE49-F238E27FC236}">
                <a16:creationId xmlns:a16="http://schemas.microsoft.com/office/drawing/2014/main" id="{943662A3-A7A6-6AF4-9439-49FF19653554}"/>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endParaRPr lang="en-US" dirty="0"/>
          </a:p>
          <a:p>
            <a:r>
              <a:rPr lang="en-US" dirty="0"/>
              <a:t>From April 2021 to March 2022, Xylazine was identified in 413 of 59,498 samples collected by patients from various healthcare settings in states where xylazine testing was ordered. As this map is only based on data collected from healthcare settings that order xylazine testing, it does not capture the full spread of xylazine. Rather it is an example of how rapidly the unregulated drug supply changes. Because we don’t have a full picture of how these supply trends evolve, it is important to pay attention to what is happening at a local level as well as a national level and to talk to your program participants about their experiences and how they can stay as safe as possible.</a:t>
            </a:r>
          </a:p>
          <a:p>
            <a:pPr marL="0" lvl="0" indent="0" algn="l" rtl="0">
              <a:lnSpc>
                <a:spcPct val="100000"/>
              </a:lnSpc>
              <a:spcBef>
                <a:spcPts val="0"/>
              </a:spcBef>
              <a:spcAft>
                <a:spcPts val="0"/>
              </a:spcAft>
              <a:buSzPts val="1400"/>
              <a:buNone/>
            </a:pPr>
            <a:endParaRPr dirty="0"/>
          </a:p>
        </p:txBody>
      </p:sp>
      <p:sp>
        <p:nvSpPr>
          <p:cNvPr id="86" name="Google Shape;86;p5:notes">
            <a:extLst>
              <a:ext uri="{FF2B5EF4-FFF2-40B4-BE49-F238E27FC236}">
                <a16:creationId xmlns:a16="http://schemas.microsoft.com/office/drawing/2014/main" id="{C89E7A2A-4371-8378-917F-8D991E43256A}"/>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5505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1E802053-C244-1D08-AAEE-D1147BF39B42}"/>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4589214C-D39F-2169-29A7-A6095E1A2AF3}"/>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457200" lvl="0" indent="-336550" algn="l" rtl="0">
              <a:spcBef>
                <a:spcPts val="1200"/>
              </a:spcBef>
              <a:spcAft>
                <a:spcPts val="0"/>
              </a:spcAft>
              <a:buSzPts val="1700"/>
              <a:buChar char="●"/>
            </a:pPr>
            <a:endParaRPr lang="en-US" dirty="0"/>
          </a:p>
          <a:p>
            <a:pPr marL="120650" lvl="0" indent="0" algn="l" rtl="0">
              <a:spcBef>
                <a:spcPts val="1200"/>
              </a:spcBef>
              <a:spcAft>
                <a:spcPts val="0"/>
              </a:spcAft>
              <a:buSzPts val="1700"/>
              <a:buNone/>
            </a:pPr>
            <a:r>
              <a:rPr lang="en-US" dirty="0"/>
              <a:t>Trainer notes: </a:t>
            </a:r>
          </a:p>
          <a:p>
            <a:pPr marL="120650" lvl="0" indent="0" algn="l" rtl="0">
              <a:spcBef>
                <a:spcPts val="1200"/>
              </a:spcBef>
              <a:spcAft>
                <a:spcPts val="0"/>
              </a:spcAft>
              <a:buSzPts val="1700"/>
              <a:buNone/>
            </a:pPr>
            <a:r>
              <a:rPr lang="en-US" dirty="0"/>
              <a:t>It is unclear what, if any, long term impact may be caused by xylazine use in humans or how much xylazine it takes to cause dangerous side effects.</a:t>
            </a:r>
          </a:p>
          <a:p>
            <a:pPr marL="120650" lvl="0" indent="0" algn="l" rtl="0">
              <a:spcBef>
                <a:spcPts val="1200"/>
              </a:spcBef>
              <a:spcAft>
                <a:spcPts val="0"/>
              </a:spcAft>
              <a:buSzPts val="1700"/>
              <a:buNone/>
            </a:pPr>
            <a:endParaRPr lang="en-US" dirty="0"/>
          </a:p>
          <a:p>
            <a:endParaRPr lang="en-US" dirty="0"/>
          </a:p>
        </p:txBody>
      </p:sp>
      <p:sp>
        <p:nvSpPr>
          <p:cNvPr id="72" name="Google Shape;72;p3:notes">
            <a:extLst>
              <a:ext uri="{FF2B5EF4-FFF2-40B4-BE49-F238E27FC236}">
                <a16:creationId xmlns:a16="http://schemas.microsoft.com/office/drawing/2014/main" id="{9D122689-1A93-138F-C61A-538FD63E5376}"/>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236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83A96D3-B049-22D3-BD3D-CDDA8F74BE20}"/>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B93A4CE3-013E-E720-D2A2-F74BB89D04CB}"/>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Xylazine-related wounds may be slow to heal and can take months to over a year to heal. Treating early may help decrease the risk of a prolonged wound.</a:t>
            </a:r>
          </a:p>
          <a:p>
            <a:endParaRPr lang="en-US" dirty="0"/>
          </a:p>
          <a:p>
            <a:endParaRPr lang="en-US" dirty="0"/>
          </a:p>
        </p:txBody>
      </p:sp>
      <p:sp>
        <p:nvSpPr>
          <p:cNvPr id="72" name="Google Shape;72;p3:notes">
            <a:extLst>
              <a:ext uri="{FF2B5EF4-FFF2-40B4-BE49-F238E27FC236}">
                <a16:creationId xmlns:a16="http://schemas.microsoft.com/office/drawing/2014/main" id="{D5860DBE-60BB-86D1-83D9-DEB7A262435F}"/>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2883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277E8874-F302-F2B6-2FDC-678D1A78637F}"/>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192FB8E3-8132-7207-3CA8-6E7058BE538F}"/>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C1299279-0DCD-1707-6275-E5D0D8C291C6}"/>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6553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92BB683D-0622-714C-C378-D4CC31626897}"/>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03738961-CBFB-6283-EC9E-B60606C78CF1}"/>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Use this slide to give let your audience know that the next few slides contain graphic images of xylazine-related wounds</a:t>
            </a:r>
          </a:p>
          <a:p>
            <a:endParaRPr lang="en-US" dirty="0"/>
          </a:p>
        </p:txBody>
      </p:sp>
      <p:sp>
        <p:nvSpPr>
          <p:cNvPr id="136" name="Google Shape;136;p11:notes">
            <a:extLst>
              <a:ext uri="{FF2B5EF4-FFF2-40B4-BE49-F238E27FC236}">
                <a16:creationId xmlns:a16="http://schemas.microsoft.com/office/drawing/2014/main" id="{C8D21CF2-FC73-FBF6-4833-0BC72AE1B06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714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7AF905A7-14C2-C0C7-9CB6-2C07E41C08D9}"/>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4E0D1B78-0764-FFF0-E65A-34E765CA6166}"/>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Several examples of early presentation of wounds</a:t>
            </a:r>
          </a:p>
          <a:p>
            <a:endParaRPr lang="en-US" dirty="0"/>
          </a:p>
        </p:txBody>
      </p:sp>
      <p:sp>
        <p:nvSpPr>
          <p:cNvPr id="136" name="Google Shape;136;p11:notes">
            <a:extLst>
              <a:ext uri="{FF2B5EF4-FFF2-40B4-BE49-F238E27FC236}">
                <a16:creationId xmlns:a16="http://schemas.microsoft.com/office/drawing/2014/main" id="{3CCCF38C-7C3A-FF2C-CC58-0DB9C3583FD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9417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6E1FB535-96E2-7F65-FA2E-BE55BF1A8E72}"/>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8CCCBD56-018A-4CA9-C61D-953402082429}"/>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None/>
            </a:pPr>
            <a:r>
              <a:rPr lang="en-US" dirty="0"/>
              <a:t>Duration of healing process almost 1 year for this patient.</a:t>
            </a:r>
          </a:p>
          <a:p>
            <a:pPr marL="0" lvl="0" indent="0" algn="l" rtl="0">
              <a:spcBef>
                <a:spcPts val="0"/>
              </a:spcBef>
              <a:spcAft>
                <a:spcPts val="0"/>
              </a:spcAft>
              <a:buNone/>
            </a:pPr>
            <a:r>
              <a:rPr lang="en-US" dirty="0"/>
              <a:t>Healthy healing. Area around scabs are pink/red.</a:t>
            </a:r>
          </a:p>
          <a:p>
            <a:pPr marL="0" lvl="0" indent="0" algn="l" rtl="0">
              <a:spcBef>
                <a:spcPts val="0"/>
              </a:spcBef>
              <a:spcAft>
                <a:spcPts val="0"/>
              </a:spcAft>
              <a:buNone/>
            </a:pPr>
            <a:r>
              <a:rPr lang="en-US" dirty="0"/>
              <a:t>When looking at wounds, purple edges indicate skin that is necrotic. These color indicators of tissue and skin health will be similar colors regardless of a person’s skin tone.</a:t>
            </a:r>
          </a:p>
          <a:p>
            <a:endParaRPr lang="en-US" dirty="0"/>
          </a:p>
        </p:txBody>
      </p:sp>
      <p:sp>
        <p:nvSpPr>
          <p:cNvPr id="136" name="Google Shape;136;p11:notes">
            <a:extLst>
              <a:ext uri="{FF2B5EF4-FFF2-40B4-BE49-F238E27FC236}">
                <a16:creationId xmlns:a16="http://schemas.microsoft.com/office/drawing/2014/main" id="{F5464F6B-CE1D-6E7A-24CC-4E666E3689A5}"/>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4081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F77C5D17-4E66-FBCE-7043-C84ADC64E681}"/>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EDDBD24E-3F2A-E81B-22B5-16D3B5748FEC}"/>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136" name="Google Shape;136;p11:notes">
            <a:extLst>
              <a:ext uri="{FF2B5EF4-FFF2-40B4-BE49-F238E27FC236}">
                <a16:creationId xmlns:a16="http://schemas.microsoft.com/office/drawing/2014/main" id="{FACAC15A-9766-32C8-5D05-AF7F00BE0AE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8144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3EE8EDB-F3B8-4D53-21A8-48DF19604B79}"/>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21AA3F7-1791-5359-7CE8-978E5360E4BC}"/>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This is a good time to discuss antibiotics (ABs). Without an infection, antibiotics are best avoided. If people do have wound infections for which they need antibiotics, they should try to be diligent in taking the entire course of medication, even if the infections improve or people begin feeling better. Taking the full course of ABs will help keep the infection from coming back as well as help reduce AB resistant bacteria.</a:t>
            </a:r>
          </a:p>
          <a:p>
            <a:r>
              <a:rPr lang="en-US" dirty="0"/>
              <a:t>If using ABs that are not prescribed to you, be aware, not all ABs work in the same way or for all parts of the body </a:t>
            </a:r>
            <a:r>
              <a:rPr lang="en-US" dirty="0" err="1"/>
              <a:t>andtypes</a:t>
            </a:r>
            <a:r>
              <a:rPr lang="en-US" dirty="0"/>
              <a:t> of bacteria. </a:t>
            </a:r>
          </a:p>
        </p:txBody>
      </p:sp>
      <p:sp>
        <p:nvSpPr>
          <p:cNvPr id="72" name="Google Shape;72;p3:notes">
            <a:extLst>
              <a:ext uri="{FF2B5EF4-FFF2-40B4-BE49-F238E27FC236}">
                <a16:creationId xmlns:a16="http://schemas.microsoft.com/office/drawing/2014/main" id="{357A1929-CDEB-E05F-D372-C4D2B01E2867}"/>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98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72" name="Google Shape;72;p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BE6EE26-1003-B9AB-315F-811B2BA0C797}"/>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ADAD5800-D3DA-1862-2F8E-ABFD47B9E066}"/>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Basic advice is similar to other SSTIs which includes trying to keep the areas of the wound as clean as possible, trying to be as hygienic as possible when changing bandages and dressing, avoid picking at wounds, if possible avoid injecting in or around wound area or same limb.</a:t>
            </a:r>
          </a:p>
        </p:txBody>
      </p:sp>
      <p:sp>
        <p:nvSpPr>
          <p:cNvPr id="72" name="Google Shape;72;p3:notes">
            <a:extLst>
              <a:ext uri="{FF2B5EF4-FFF2-40B4-BE49-F238E27FC236}">
                <a16:creationId xmlns:a16="http://schemas.microsoft.com/office/drawing/2014/main" id="{B1349D0B-5AD2-8AF3-B793-2ED6AD45E09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6118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73C6B796-0B66-F260-0EF6-A5EFAD709D59}"/>
            </a:ext>
          </a:extLst>
        </p:cNvPr>
        <p:cNvGrpSpPr/>
        <p:nvPr/>
      </p:nvGrpSpPr>
      <p:grpSpPr>
        <a:xfrm>
          <a:off x="0" y="0"/>
          <a:ext cx="0" cy="0"/>
          <a:chOff x="0" y="0"/>
          <a:chExt cx="0" cy="0"/>
        </a:xfrm>
      </p:grpSpPr>
      <p:sp>
        <p:nvSpPr>
          <p:cNvPr id="116" name="Google Shape;116;p8:notes">
            <a:extLst>
              <a:ext uri="{FF2B5EF4-FFF2-40B4-BE49-F238E27FC236}">
                <a16:creationId xmlns:a16="http://schemas.microsoft.com/office/drawing/2014/main" id="{6D86ADE5-610F-E2B6-569D-EFB39DAA0F3B}"/>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8:notes">
            <a:extLst>
              <a:ext uri="{FF2B5EF4-FFF2-40B4-BE49-F238E27FC236}">
                <a16:creationId xmlns:a16="http://schemas.microsoft.com/office/drawing/2014/main" id="{C2909269-814D-9717-24BD-79A4912DF83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6202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2BEB9A9-B111-1E89-7AB3-4F3E79E970C5}"/>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9C145CD4-B121-11D2-92C3-7D2ED76ED67E}"/>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tx1"/>
                </a:solidFill>
                <a:latin typeface="Calibri"/>
                <a:ea typeface="Calibri"/>
                <a:cs typeface="Calibri"/>
                <a:sym typeface="Calibri"/>
              </a:rPr>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tx1"/>
                </a:solidFill>
                <a:latin typeface="Calibri"/>
                <a:ea typeface="Calibri"/>
                <a:cs typeface="Calibri"/>
                <a:sym typeface="Calibri"/>
              </a:rPr>
              <a:t>You may need to discuss the basics of handwashing when discussing wound care. This includes using fresh running water and soap, lathering vigorously being sure to soap all around hands, base of wrists and underneath fingernails for at least 20 seconds. Rinsing and drying with a clean towel or air dry.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tx1"/>
                </a:solidFill>
                <a:latin typeface="Calibri"/>
                <a:ea typeface="Calibri"/>
                <a:cs typeface="Calibri"/>
                <a:sym typeface="Calibri"/>
              </a:rPr>
              <a:t>Recognizing that not everyone is going to have access to fresh running water, hand washing is not always going to feasible. If unable to wash hands and it is available, using hand sanitizer or alcohol prep pads will be helpful as well.  </a:t>
            </a:r>
          </a:p>
          <a:p>
            <a:endParaRPr lang="en-US" dirty="0"/>
          </a:p>
        </p:txBody>
      </p:sp>
      <p:sp>
        <p:nvSpPr>
          <p:cNvPr id="72" name="Google Shape;72;p3:notes">
            <a:extLst>
              <a:ext uri="{FF2B5EF4-FFF2-40B4-BE49-F238E27FC236}">
                <a16:creationId xmlns:a16="http://schemas.microsoft.com/office/drawing/2014/main" id="{D61A1289-E6DC-E7D4-83A6-ABC001150350}"/>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4640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D0D7796-4D9A-4EC4-2F00-C6A60997D4F6}"/>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D1E64E6-3552-A13D-A328-A1384E192C9F}"/>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F939FFEA-A2FE-AAA0-D313-1BEC9B74BCE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70677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F1C86B57-F76B-FCFD-CB49-7CABD383A65A}"/>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B75ED626-8E8A-E7C4-132F-8E859D7D37A3}"/>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F3B06C64-6FB6-F3F4-8D69-E8EEED4FBE58}"/>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53598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206E05B5-1521-1607-DB0D-B3CCD7389F88}"/>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3D100A09-3C37-AF4B-D153-C3E14A841C98}"/>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486CC3B4-C7CB-3CFB-D876-9AF0AC30C6C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3770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254EA451-567F-BC2A-E6F0-15FA4995EB36}"/>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D7956FD7-1544-89B7-EACB-D27A79362BE1}"/>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E89B7FF6-176C-E7A9-CED3-39CBD15E6851}"/>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7577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4C53F232-CFE2-4B67-99E6-6E85A83884DF}"/>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D4C9DC1C-2B5E-28D5-7E8C-A723B57A3B03}"/>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The following are tips suggested by people who use drugs and the people that serve them. Some may be helpful to share with your program participants. </a:t>
            </a:r>
          </a:p>
        </p:txBody>
      </p:sp>
      <p:sp>
        <p:nvSpPr>
          <p:cNvPr id="136" name="Google Shape;136;p11:notes">
            <a:extLst>
              <a:ext uri="{FF2B5EF4-FFF2-40B4-BE49-F238E27FC236}">
                <a16:creationId xmlns:a16="http://schemas.microsoft.com/office/drawing/2014/main" id="{F8C1F918-3B2B-913E-ED2C-464B3AE2C11F}"/>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82690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3E9C5340-77A5-75A9-0064-67FA109D4C7D}"/>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F3C939FF-2063-CD4E-C795-BB21B533B8DB}"/>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a:t>While many are reporting xylazine-related wounds being associated with injection this does not mean that it is not causing wounds and other issues through other routes of administration. </a:t>
            </a:r>
          </a:p>
          <a:p>
            <a:r>
              <a:rPr lang="en-US" dirty="0"/>
              <a:t>This is a good time to </a:t>
            </a:r>
            <a:r>
              <a:rPr lang="en-US"/>
              <a:t>talk to your audience about what </a:t>
            </a:r>
            <a:r>
              <a:rPr lang="en-US" dirty="0"/>
              <a:t>they are </a:t>
            </a:r>
            <a:r>
              <a:rPr lang="en-US"/>
              <a:t>observing </a:t>
            </a:r>
            <a:r>
              <a:rPr lang="en-US" dirty="0"/>
              <a:t>or </a:t>
            </a:r>
            <a:r>
              <a:rPr lang="en-US"/>
              <a:t>hearing from program participants around xylazine-related wounds and routes </a:t>
            </a:r>
            <a:r>
              <a:rPr lang="en-US" dirty="0"/>
              <a:t>of </a:t>
            </a:r>
            <a:r>
              <a:rPr lang="en-US"/>
              <a:t>administration</a:t>
            </a:r>
            <a:r>
              <a:rPr lang="en-US" dirty="0"/>
              <a:t>.</a:t>
            </a:r>
            <a:r>
              <a:rPr lang="en-US"/>
              <a:t> </a:t>
            </a:r>
            <a:endParaRPr lang="en-US" dirty="0"/>
          </a:p>
        </p:txBody>
      </p:sp>
      <p:sp>
        <p:nvSpPr>
          <p:cNvPr id="72" name="Google Shape;72;p3:notes">
            <a:extLst>
              <a:ext uri="{FF2B5EF4-FFF2-40B4-BE49-F238E27FC236}">
                <a16:creationId xmlns:a16="http://schemas.microsoft.com/office/drawing/2014/main" id="{E51940B3-2DA5-6E78-54BB-4EE4245EAA82}"/>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94511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FEEE69B0-6369-0A06-D297-296B06851107}"/>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04E672F-ACE1-010A-AD90-8E6692099050}"/>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According to CDC, xylazine-involved overdose symptoms can include the following:</a:t>
            </a:r>
          </a:p>
          <a:p>
            <a:pPr marL="171450" indent="-171450">
              <a:buFont typeface="Arial" panose="020B0604020202020204" pitchFamily="34" charset="0"/>
              <a:buChar char="•"/>
            </a:pPr>
            <a:r>
              <a:rPr lang="en-US" dirty="0"/>
              <a:t>Decreased alertness to full sedation</a:t>
            </a:r>
          </a:p>
          <a:p>
            <a:pPr marL="171450" indent="-171450">
              <a:buFont typeface="Arial" panose="020B0604020202020204" pitchFamily="34" charset="0"/>
              <a:buChar char="•"/>
            </a:pPr>
            <a:r>
              <a:rPr lang="en-US" dirty="0"/>
              <a:t>Slowed breathing</a:t>
            </a:r>
          </a:p>
          <a:p>
            <a:pPr marL="171450" indent="-171450">
              <a:buFont typeface="Arial" panose="020B0604020202020204" pitchFamily="34" charset="0"/>
              <a:buChar char="•"/>
            </a:pPr>
            <a:r>
              <a:rPr lang="en-US" dirty="0"/>
              <a:t>Slow heart rate</a:t>
            </a:r>
          </a:p>
          <a:p>
            <a:pPr marL="171450" indent="-171450">
              <a:buFont typeface="Arial" panose="020B0604020202020204" pitchFamily="34" charset="0"/>
              <a:buChar char="•"/>
            </a:pPr>
            <a:r>
              <a:rPr lang="en-US" dirty="0"/>
              <a:t>Low blood pressure</a:t>
            </a:r>
          </a:p>
          <a:p>
            <a:pPr marL="171450" indent="-171450">
              <a:buFont typeface="Arial" panose="020B0604020202020204" pitchFamily="34" charset="0"/>
              <a:buChar char="•"/>
            </a:pPr>
            <a:r>
              <a:rPr lang="en-US" dirty="0"/>
              <a:t>High blood sugar</a:t>
            </a:r>
          </a:p>
          <a:p>
            <a:pPr marL="171450" indent="-171450">
              <a:buFont typeface="Arial" panose="020B0604020202020204" pitchFamily="34" charset="0"/>
              <a:buChar char="•"/>
            </a:pPr>
            <a:r>
              <a:rPr lang="en-US" dirty="0"/>
              <a:t>Pinpoint pupils</a:t>
            </a:r>
          </a:p>
          <a:p>
            <a:endParaRPr lang="en-US" dirty="0"/>
          </a:p>
          <a:p>
            <a:endParaRPr lang="en-US" dirty="0"/>
          </a:p>
          <a:p>
            <a:endParaRPr lang="en-US" dirty="0"/>
          </a:p>
          <a:p>
            <a:endParaRPr lang="en-US" dirty="0"/>
          </a:p>
        </p:txBody>
      </p:sp>
      <p:sp>
        <p:nvSpPr>
          <p:cNvPr id="72" name="Google Shape;72;p3:notes">
            <a:extLst>
              <a:ext uri="{FF2B5EF4-FFF2-40B4-BE49-F238E27FC236}">
                <a16:creationId xmlns:a16="http://schemas.microsoft.com/office/drawing/2014/main" id="{74A45D03-B2AE-7B27-FF96-F40ED0307D6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781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E5C92BB-0BAE-81E7-3B55-48EBC2DCA887}"/>
            </a:ext>
          </a:extLst>
        </p:cNvPr>
        <p:cNvGrpSpPr/>
        <p:nvPr/>
      </p:nvGrpSpPr>
      <p:grpSpPr>
        <a:xfrm>
          <a:off x="0" y="0"/>
          <a:ext cx="0" cy="0"/>
          <a:chOff x="0" y="0"/>
          <a:chExt cx="0" cy="0"/>
        </a:xfrm>
      </p:grpSpPr>
      <p:sp>
        <p:nvSpPr>
          <p:cNvPr id="93" name="Google Shape;93;p6:notes">
            <a:extLst>
              <a:ext uri="{FF2B5EF4-FFF2-40B4-BE49-F238E27FC236}">
                <a16:creationId xmlns:a16="http://schemas.microsoft.com/office/drawing/2014/main" id="{3808154A-54EA-3444-FF48-01D23E31BAC1}"/>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94" name="Google Shape;94;p6:notes">
            <a:extLst>
              <a:ext uri="{FF2B5EF4-FFF2-40B4-BE49-F238E27FC236}">
                <a16:creationId xmlns:a16="http://schemas.microsoft.com/office/drawing/2014/main" id="{601E5285-D2BB-5D0C-CD6B-CB17EF11CAC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1126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CAD4D68B-7500-9B92-B14A-9900D2F03E5F}"/>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5C3A9A92-472B-2983-5DE0-FCCBF00760B8}"/>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endParaRPr lang="en-US" dirty="0"/>
          </a:p>
          <a:p>
            <a:r>
              <a:rPr lang="en-US" dirty="0"/>
              <a:t>To quickly calculate breaths per minute, count how many breaths a person takes within a 15 seconds  and multiplying by 4 to get an average BPM rate. </a:t>
            </a:r>
          </a:p>
          <a:p>
            <a:r>
              <a:rPr lang="en-US" dirty="0"/>
              <a:t>May not always be easy in an emergency situation but is an important tool in opioid overdose response.</a:t>
            </a:r>
          </a:p>
        </p:txBody>
      </p:sp>
      <p:sp>
        <p:nvSpPr>
          <p:cNvPr id="72" name="Google Shape;72;p3:notes">
            <a:extLst>
              <a:ext uri="{FF2B5EF4-FFF2-40B4-BE49-F238E27FC236}">
                <a16:creationId xmlns:a16="http://schemas.microsoft.com/office/drawing/2014/main" id="{3DEDB92A-DB7D-5443-71BD-993C3E22D06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11970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1D0B9EE-E366-8917-A2DA-F82CDBFBE6EB}"/>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2EFABF84-6DEB-E98F-B84C-8590CD1F6960}"/>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F30DAC07-E465-F6E1-FA57-6E70A7BC1592}"/>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1973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16102174-B989-C597-6CB8-E1B454626C19}"/>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A52EC97A-50B3-301B-7371-1D965C47AA30}"/>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Trainers notes:</a:t>
            </a:r>
          </a:p>
          <a:p>
            <a:r>
              <a:rPr lang="en-US" dirty="0"/>
              <a:t>According to the CDC, Musculoskeletal injuries are soft tissue injuries that may be caused by sudden or sustained exposure to repetitive motion and awkward positions. To help avoid these injuries, researchers recommend following protocols used to prevent pressure injuries (pressure ulcers/bedsores).</a:t>
            </a:r>
          </a:p>
          <a:p>
            <a:r>
              <a:rPr lang="en-US" dirty="0"/>
              <a:t>Care should be taken not to damage skin when moving people, especially if they have known </a:t>
            </a:r>
            <a:r>
              <a:rPr lang="en-US" dirty="0" err="1"/>
              <a:t>xyalzine</a:t>
            </a:r>
            <a:r>
              <a:rPr lang="en-US" dirty="0"/>
              <a:t>-associated wounds.</a:t>
            </a:r>
          </a:p>
          <a:p>
            <a:r>
              <a:rPr lang="en-US" dirty="0"/>
              <a:t>In addition to physiological harms associated with prolonged sedation, people are more vulnerable to their environmental conditions. </a:t>
            </a:r>
          </a:p>
          <a:p>
            <a:r>
              <a:rPr lang="en-US" dirty="0"/>
              <a:t> </a:t>
            </a:r>
          </a:p>
          <a:p>
            <a:r>
              <a:rPr lang="en-US" dirty="0">
                <a:hlinkClick r:id="rId3"/>
              </a:rPr>
              <a:t>Reducing the harms of xylazine: clinical approaches, research deficits, and public health context - PMC</a:t>
            </a:r>
            <a:endParaRPr lang="en-US" dirty="0"/>
          </a:p>
          <a:p>
            <a:endParaRPr lang="en-US" dirty="0"/>
          </a:p>
        </p:txBody>
      </p:sp>
      <p:sp>
        <p:nvSpPr>
          <p:cNvPr id="72" name="Google Shape;72;p3:notes">
            <a:extLst>
              <a:ext uri="{FF2B5EF4-FFF2-40B4-BE49-F238E27FC236}">
                <a16:creationId xmlns:a16="http://schemas.microsoft.com/office/drawing/2014/main" id="{C5325626-7CD6-D4E6-E455-01E2E359FC9D}"/>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9765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BC30D765-B603-DF05-D3F9-88E3671C2E5A}"/>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1C5326A8-4538-DD45-B1E7-9DDEAAC24C90}"/>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While new practices for treating xylazine withdrawal are emerging, some things to note include: xylazine withdrawal may be hard to pinpoint when concurrent with opioid withdrawal. Withdrawal from other substances, such as benzos or alcohol may also affect the presentation and timeline of xylazine withdrawal.</a:t>
            </a:r>
          </a:p>
          <a:p>
            <a:endParaRPr lang="en-US" dirty="0"/>
          </a:p>
          <a:p>
            <a:r>
              <a:rPr lang="en-US" dirty="0"/>
              <a:t>Guidance from Penn Medicine and Center for Addiction Medicine and Policy state that “A hallmark of xylazine withdrawal is that additional doses of full agonist opioids do not improve symptoms.” Full opioid agonists (that have no xylazine adulteration) include but are not limited to methadone, morphine, heroin, and fentanyl.</a:t>
            </a:r>
          </a:p>
          <a:p>
            <a:endParaRPr lang="en-US" dirty="0"/>
          </a:p>
          <a:p>
            <a:r>
              <a:rPr lang="en-US" dirty="0">
                <a:hlinkClick r:id="rId3"/>
              </a:rPr>
              <a:t>CAMP-Xylazine-Best-Practices-1.pdf</a:t>
            </a:r>
            <a:endParaRPr lang="en-US" dirty="0"/>
          </a:p>
        </p:txBody>
      </p:sp>
      <p:sp>
        <p:nvSpPr>
          <p:cNvPr id="72" name="Google Shape;72;p3:notes">
            <a:extLst>
              <a:ext uri="{FF2B5EF4-FFF2-40B4-BE49-F238E27FC236}">
                <a16:creationId xmlns:a16="http://schemas.microsoft.com/office/drawing/2014/main" id="{1C8EA6D3-4D84-E0CF-87AE-0835A0EA7701}"/>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77424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a:extLst>
            <a:ext uri="{FF2B5EF4-FFF2-40B4-BE49-F238E27FC236}">
              <a16:creationId xmlns:a16="http://schemas.microsoft.com/office/drawing/2014/main" id="{9CD419F5-0BA2-09CA-00C5-4C759B9024C1}"/>
            </a:ext>
          </a:extLst>
        </p:cNvPr>
        <p:cNvGrpSpPr/>
        <p:nvPr/>
      </p:nvGrpSpPr>
      <p:grpSpPr>
        <a:xfrm>
          <a:off x="0" y="0"/>
          <a:ext cx="0" cy="0"/>
          <a:chOff x="0" y="0"/>
          <a:chExt cx="0" cy="0"/>
        </a:xfrm>
      </p:grpSpPr>
      <p:sp>
        <p:nvSpPr>
          <p:cNvPr id="116" name="Google Shape;116;p8:notes">
            <a:extLst>
              <a:ext uri="{FF2B5EF4-FFF2-40B4-BE49-F238E27FC236}">
                <a16:creationId xmlns:a16="http://schemas.microsoft.com/office/drawing/2014/main" id="{0CE59504-F9BA-56D5-9E26-3235984E5628}"/>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a:defRPr/>
            </a:pPr>
            <a:r>
              <a:rPr lang="en-US" dirty="0"/>
              <a:t>This information is for people who are reluctant or resistant to engage in medical systems for any reason, not just for drug-related issues. It is also for people who do want to access medical systems but find that the systems they are able to access may be stigmatizing or may not be knowledgeable about health issues faced by people who use drugs.</a:t>
            </a:r>
          </a:p>
          <a:p>
            <a:pPr>
              <a:defRPr/>
            </a:pPr>
            <a:endParaRPr lang="en-US" dirty="0"/>
          </a:p>
          <a:p>
            <a:endParaRPr lang="en-US" dirty="0"/>
          </a:p>
          <a:p>
            <a:pPr marL="0" lvl="0" indent="0" algn="l" rtl="0">
              <a:lnSpc>
                <a:spcPct val="100000"/>
              </a:lnSpc>
              <a:spcBef>
                <a:spcPts val="0"/>
              </a:spcBef>
              <a:spcAft>
                <a:spcPts val="0"/>
              </a:spcAft>
              <a:buSzPts val="1400"/>
              <a:buNone/>
            </a:pPr>
            <a:endParaRPr dirty="0"/>
          </a:p>
        </p:txBody>
      </p:sp>
      <p:sp>
        <p:nvSpPr>
          <p:cNvPr id="117" name="Google Shape;117;p8:notes">
            <a:extLst>
              <a:ext uri="{FF2B5EF4-FFF2-40B4-BE49-F238E27FC236}">
                <a16:creationId xmlns:a16="http://schemas.microsoft.com/office/drawing/2014/main" id="{247AAC5E-432E-CA9D-8BE4-813CADFB3C9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5325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89A507CC-2A7C-F6EB-4F78-64FE6BA6A658}"/>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EEDCA5FF-D484-937D-9443-7AC81F928C0F}"/>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tx1"/>
                </a:solidFill>
                <a:latin typeface="Calibri"/>
                <a:ea typeface="Calibri"/>
                <a:cs typeface="Calibri"/>
                <a:sym typeface="Calibri"/>
              </a:rPr>
              <a:t>As a service provider, vetting and building relationships with local medical professionals and clinical providers can be extremely helpful! Does your program have capacity to build relationships? Are you located in an area where options are limited for medical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tx1"/>
                </a:solidFill>
                <a:latin typeface="Calibri"/>
                <a:ea typeface="Calibri"/>
                <a:cs typeface="Calibri"/>
                <a:sym typeface="Calibri"/>
              </a:rPr>
              <a:t>In the absence of knowing where a program participant may receive excellent and stigma-free care, helping program participants feel better prepared for medical visits can be empowering. Even in the presence of excellent and stigma-free care, feeling better prepared for the visit may help ensure a better experience overall.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tx1"/>
                </a:solidFill>
                <a:latin typeface="Calibri"/>
                <a:ea typeface="Calibri"/>
                <a:cs typeface="Calibri"/>
                <a:sym typeface="Calibri"/>
              </a:rPr>
              <a:t>Sharing tips for better engagement with medical providers may help program participants seek more comprehensive medical care and feel more confident in managing their health. </a:t>
            </a:r>
          </a:p>
          <a:p>
            <a:endParaRPr lang="en-US" dirty="0"/>
          </a:p>
        </p:txBody>
      </p:sp>
      <p:sp>
        <p:nvSpPr>
          <p:cNvPr id="136" name="Google Shape;136;p11:notes">
            <a:extLst>
              <a:ext uri="{FF2B5EF4-FFF2-40B4-BE49-F238E27FC236}">
                <a16:creationId xmlns:a16="http://schemas.microsoft.com/office/drawing/2014/main" id="{2F3AB534-0E71-E42E-D7D0-315A9CD1AEF5}"/>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5887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934CD526-E624-B743-9169-E5BE35153FAC}"/>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9A851E0-13E6-81DA-990E-0A8FCA6EB129}"/>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a:t>Because  so many </a:t>
            </a:r>
            <a:r>
              <a:rPr lang="en-US" dirty="0"/>
              <a:t>conditions </a:t>
            </a:r>
            <a:r>
              <a:rPr lang="en-US"/>
              <a:t>may </a:t>
            </a:r>
            <a:r>
              <a:rPr lang="en-US" dirty="0"/>
              <a:t>have similar symptoms or </a:t>
            </a:r>
            <a:r>
              <a:rPr lang="en-US"/>
              <a:t>may require intensive treatment, helping </a:t>
            </a:r>
            <a:r>
              <a:rPr lang="en-US" dirty="0"/>
              <a:t>to </a:t>
            </a:r>
            <a:r>
              <a:rPr lang="en-US"/>
              <a:t>better prepare </a:t>
            </a:r>
            <a:r>
              <a:rPr lang="en-US" dirty="0"/>
              <a:t>people </a:t>
            </a:r>
            <a:r>
              <a:rPr lang="en-US"/>
              <a:t>for medical appointments can be a step </a:t>
            </a:r>
            <a:r>
              <a:rPr lang="en-US" dirty="0"/>
              <a:t>to </a:t>
            </a:r>
            <a:r>
              <a:rPr lang="en-US"/>
              <a:t>ready them </a:t>
            </a:r>
            <a:r>
              <a:rPr lang="en-US" dirty="0"/>
              <a:t>to</a:t>
            </a:r>
            <a:r>
              <a:rPr lang="en-US"/>
              <a:t> </a:t>
            </a:r>
            <a:r>
              <a:rPr lang="en-US" dirty="0"/>
              <a:t>seek medical care</a:t>
            </a:r>
            <a:r>
              <a:rPr lang="en-US"/>
              <a:t>.</a:t>
            </a:r>
            <a:endParaRPr lang="en-US" dirty="0"/>
          </a:p>
          <a:p>
            <a:endParaRPr lang="en-US" dirty="0"/>
          </a:p>
        </p:txBody>
      </p:sp>
      <p:sp>
        <p:nvSpPr>
          <p:cNvPr id="72" name="Google Shape;72;p3:notes">
            <a:extLst>
              <a:ext uri="{FF2B5EF4-FFF2-40B4-BE49-F238E27FC236}">
                <a16:creationId xmlns:a16="http://schemas.microsoft.com/office/drawing/2014/main" id="{C4A86FC0-00BF-1EF4-21D3-4A969DCE7CF6}"/>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60558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6FD1C37B-D08E-DC23-FC2F-30916F09493F}"/>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C77483FC-C325-7E81-B6F8-92614744F172}"/>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Service providers can help reduce internalized stigma in their participants and remind them that the relationship between a patient and medical provider should be non-judgmental. And because that is not a guarantee, helping people advocate for themselves in medical settings may be helpful.</a:t>
            </a:r>
          </a:p>
        </p:txBody>
      </p:sp>
      <p:sp>
        <p:nvSpPr>
          <p:cNvPr id="72" name="Google Shape;72;p3:notes">
            <a:extLst>
              <a:ext uri="{FF2B5EF4-FFF2-40B4-BE49-F238E27FC236}">
                <a16:creationId xmlns:a16="http://schemas.microsoft.com/office/drawing/2014/main" id="{4FABFFA3-6AED-2FB3-5539-C17E14B194D4}"/>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44537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A462A031-AB42-3CCC-5663-7FCE8DAA9784}"/>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3E42D015-E834-B060-2751-392AF9D82B7E}"/>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8F0B9E0F-DC4C-8163-C599-B3C487C9825F}"/>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37352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20E1761F-BE31-86C1-626A-8F36BD3A31DF}"/>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29CA1713-11E0-8AF6-7AD6-AB55B1539A05}"/>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t>Trainer notes: </a:t>
            </a:r>
          </a:p>
          <a:p>
            <a:pPr marL="0" lvl="0" indent="0" algn="l" rtl="0">
              <a:spcBef>
                <a:spcPts val="0"/>
              </a:spcBef>
              <a:spcAft>
                <a:spcPts val="0"/>
              </a:spcAft>
              <a:buNone/>
            </a:pPr>
            <a:r>
              <a:rPr lang="en-US" dirty="0"/>
              <a:t>Some medical facilities won’t have good reception for call and others may have rules about using video calls, such as Facetime. People can ask staff ahead of time.</a:t>
            </a:r>
          </a:p>
          <a:p>
            <a:endParaRPr lang="en-US" dirty="0"/>
          </a:p>
        </p:txBody>
      </p:sp>
      <p:sp>
        <p:nvSpPr>
          <p:cNvPr id="72" name="Google Shape;72;p3:notes">
            <a:extLst>
              <a:ext uri="{FF2B5EF4-FFF2-40B4-BE49-F238E27FC236}">
                <a16:creationId xmlns:a16="http://schemas.microsoft.com/office/drawing/2014/main" id="{0C820301-5085-3DCC-2852-12E6C1199C79}"/>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120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518E8080-B9BB-DB5C-7516-820D95AF0212}"/>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40280E05-B641-0F4C-17DD-F29EA85AF0B3}"/>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endParaRPr lang="en-US" dirty="0"/>
          </a:p>
          <a:p>
            <a:endParaRPr lang="en-US" dirty="0"/>
          </a:p>
          <a:p>
            <a:r>
              <a:rPr lang="en-US" dirty="0"/>
              <a:t>This training does not constitute medical advice, however, we hope to help you learn more about potential health issues faced by people who are engaged in substance use, as well as possible first aid responses, and understand when more serious medical interventions may be necessary. </a:t>
            </a:r>
          </a:p>
          <a:p>
            <a:endParaRPr lang="en-US" dirty="0"/>
          </a:p>
          <a:p>
            <a:endParaRPr lang="en-US" dirty="0"/>
          </a:p>
          <a:p>
            <a:r>
              <a:rPr lang="en-US" dirty="0"/>
              <a:t>This training covers some basic health guidance and first aid for the prevention and treatment of wounds, common and less common injection related medical issues, xylazine wounds, and medical self advocacy.</a:t>
            </a:r>
          </a:p>
          <a:p>
            <a:endParaRPr lang="en-US" dirty="0"/>
          </a:p>
          <a:p>
            <a:r>
              <a:rPr lang="en-US" dirty="0"/>
              <a:t> </a:t>
            </a:r>
          </a:p>
          <a:p>
            <a:endParaRPr lang="en-US" dirty="0"/>
          </a:p>
          <a:p>
            <a:endParaRPr lang="en-US" dirty="0"/>
          </a:p>
          <a:p>
            <a:endParaRPr lang="en-US" dirty="0"/>
          </a:p>
          <a:p>
            <a:pPr marL="0" lvl="0" indent="0" algn="l" rtl="0">
              <a:lnSpc>
                <a:spcPct val="100000"/>
              </a:lnSpc>
              <a:spcBef>
                <a:spcPts val="0"/>
              </a:spcBef>
              <a:spcAft>
                <a:spcPts val="0"/>
              </a:spcAft>
              <a:buSzPts val="1400"/>
              <a:buNone/>
            </a:pPr>
            <a:endParaRPr dirty="0"/>
          </a:p>
        </p:txBody>
      </p:sp>
      <p:sp>
        <p:nvSpPr>
          <p:cNvPr id="72" name="Google Shape;72;p3:notes">
            <a:extLst>
              <a:ext uri="{FF2B5EF4-FFF2-40B4-BE49-F238E27FC236}">
                <a16:creationId xmlns:a16="http://schemas.microsoft.com/office/drawing/2014/main" id="{8EDCBE05-C765-31D6-0D32-5F52D1129EA6}"/>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06877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C3CF5C69-8199-0001-76CF-4218BBB90A1B}"/>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A7EE04D5-0923-05B6-E89C-0B63F7F05D37}"/>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158750" lvl="0" indent="0" algn="l" rtl="0">
              <a:spcBef>
                <a:spcPts val="0"/>
              </a:spcBef>
              <a:spcAft>
                <a:spcPts val="0"/>
              </a:spcAft>
              <a:buSzPts val="1100"/>
              <a:buNone/>
            </a:pPr>
            <a:r>
              <a:rPr lang="en-US" dirty="0"/>
              <a:t>Trainer notes:</a:t>
            </a:r>
          </a:p>
          <a:p>
            <a:pPr marL="158750" lvl="0" indent="0" algn="l" rtl="0">
              <a:spcBef>
                <a:spcPts val="0"/>
              </a:spcBef>
              <a:spcAft>
                <a:spcPts val="0"/>
              </a:spcAft>
              <a:buSzPts val="1100"/>
              <a:buNone/>
            </a:pPr>
            <a:r>
              <a:rPr lang="en-US" dirty="0"/>
              <a:t>It may be helpful to talk to program participants about having support at their appointments. If they have friends/family joining, they can discuss ahead of time about the type of support they need. </a:t>
            </a:r>
          </a:p>
          <a:p>
            <a:pPr marL="158750" lvl="0" indent="0" algn="l" rtl="0">
              <a:spcBef>
                <a:spcPts val="0"/>
              </a:spcBef>
              <a:spcAft>
                <a:spcPts val="0"/>
              </a:spcAft>
              <a:buSzPts val="1100"/>
              <a:buNone/>
            </a:pPr>
            <a:r>
              <a:rPr lang="en-US" dirty="0"/>
              <a:t>Advise participants that are on MOUD and are expecting to stay in a hospital/medical facility, to find out ahead of time how the facility handles MOUD. Some facilities will transition people on methadone to </a:t>
            </a:r>
            <a:r>
              <a:rPr lang="en-US" dirty="0" err="1"/>
              <a:t>bupe</a:t>
            </a:r>
            <a:r>
              <a:rPr lang="en-US" dirty="0"/>
              <a:t> while in hospital so it will be helpful to know what to expect in terms of MOUD management. </a:t>
            </a:r>
          </a:p>
          <a:p>
            <a:pPr marL="158750" lvl="0" indent="0" algn="l" rtl="0">
              <a:spcBef>
                <a:spcPts val="0"/>
              </a:spcBef>
              <a:spcAft>
                <a:spcPts val="0"/>
              </a:spcAft>
              <a:buSzPts val="1100"/>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72" name="Google Shape;72;p3:notes">
            <a:extLst>
              <a:ext uri="{FF2B5EF4-FFF2-40B4-BE49-F238E27FC236}">
                <a16:creationId xmlns:a16="http://schemas.microsoft.com/office/drawing/2014/main" id="{D53A0D6E-247E-B97C-CC0B-4B3C3888244D}"/>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48754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62C2C028-474A-22FA-BD13-F9AAADCD9A43}"/>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3C51E1DE-43D4-2527-A4BA-8227E3801A43}"/>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 </a:t>
            </a:r>
          </a:p>
          <a:p>
            <a:r>
              <a:rPr lang="en-US" dirty="0"/>
              <a:t>It may be helpful to have a phone charger with you if you anticipate a long visit as well.</a:t>
            </a:r>
          </a:p>
        </p:txBody>
      </p:sp>
      <p:sp>
        <p:nvSpPr>
          <p:cNvPr id="72" name="Google Shape;72;p3:notes">
            <a:extLst>
              <a:ext uri="{FF2B5EF4-FFF2-40B4-BE49-F238E27FC236}">
                <a16:creationId xmlns:a16="http://schemas.microsoft.com/office/drawing/2014/main" id="{F213B6FE-D817-2196-A6AD-A0CAFDE54C41}"/>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09033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C3B9C80F-7FF0-F816-79F3-64317BB5D5DC}"/>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0DFA86B-D2AF-E285-314E-0CAD54A7A608}"/>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Remind program participants that if they are bringing somebody along for support, there are certain tests and procedures that their visitors will not be allowed to accompany them to such as x-rays, MRIs etc.</a:t>
            </a:r>
          </a:p>
          <a:p>
            <a:endParaRPr lang="en-US" dirty="0"/>
          </a:p>
        </p:txBody>
      </p:sp>
      <p:sp>
        <p:nvSpPr>
          <p:cNvPr id="72" name="Google Shape;72;p3:notes">
            <a:extLst>
              <a:ext uri="{FF2B5EF4-FFF2-40B4-BE49-F238E27FC236}">
                <a16:creationId xmlns:a16="http://schemas.microsoft.com/office/drawing/2014/main" id="{05092BF7-2579-A171-CEBE-1E431761E29E}"/>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91211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B496C71F-7E3F-C13F-9178-E50E211BFA13}"/>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FDF84762-3136-2868-2703-C7F629F74CBE}"/>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a:t>
            </a:r>
          </a:p>
          <a:p>
            <a:r>
              <a:rPr lang="en-US" dirty="0"/>
              <a:t>It is going to be the nurse or technician that is going to provide the hands-on care. If someone feels anxious, nervous, or threatened by the nurse or technicians that will be providing their care/treatment/testing, they have the right to request another nurse/tech (although it may not always be possible to accommodate). </a:t>
            </a:r>
          </a:p>
        </p:txBody>
      </p:sp>
      <p:sp>
        <p:nvSpPr>
          <p:cNvPr id="72" name="Google Shape;72;p3:notes">
            <a:extLst>
              <a:ext uri="{FF2B5EF4-FFF2-40B4-BE49-F238E27FC236}">
                <a16:creationId xmlns:a16="http://schemas.microsoft.com/office/drawing/2014/main" id="{73581EEC-7E2E-5C75-F111-EC1BB1DD0D6A}"/>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66669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87C8A2E9-3B55-E802-E849-120C7EE32337}"/>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DA1350BA-0CC3-D089-435A-EB5851A4A9F8}"/>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72" name="Google Shape;72;p3:notes">
            <a:extLst>
              <a:ext uri="{FF2B5EF4-FFF2-40B4-BE49-F238E27FC236}">
                <a16:creationId xmlns:a16="http://schemas.microsoft.com/office/drawing/2014/main" id="{0BDF88D3-8AC6-ABAD-D123-AC0420152081}"/>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29434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07059634-B554-D03F-AF92-37D5A066438C}"/>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7A35563F-AE13-FBE8-27AD-CA5B4FF3B670}"/>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None/>
            </a:pPr>
            <a:r>
              <a:rPr lang="en-US" dirty="0"/>
              <a:t>If discussing getting a second opinion, you may want to encourage participants to check with their insurance providers ahead of time to ensure that any repeated diagnostics performed for the same reason but by a different provider will be covered within that calendar year.</a:t>
            </a:r>
          </a:p>
        </p:txBody>
      </p:sp>
      <p:sp>
        <p:nvSpPr>
          <p:cNvPr id="72" name="Google Shape;72;p3:notes">
            <a:extLst>
              <a:ext uri="{FF2B5EF4-FFF2-40B4-BE49-F238E27FC236}">
                <a16:creationId xmlns:a16="http://schemas.microsoft.com/office/drawing/2014/main" id="{466B583B-45C5-F687-4A6C-E5C00DCDC992}"/>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01065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051072A0-F078-B58A-B098-F4BEBA9DD6F0}"/>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49D242DC-C120-2DDB-0153-779899DA9C63}"/>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None/>
            </a:pPr>
            <a:r>
              <a:rPr lang="en-US" dirty="0"/>
              <a:t>Also may be important to remind people that are looking for recommendations that their experience may be entirely different than someone else’s.</a:t>
            </a:r>
          </a:p>
        </p:txBody>
      </p:sp>
      <p:sp>
        <p:nvSpPr>
          <p:cNvPr id="72" name="Google Shape;72;p3:notes">
            <a:extLst>
              <a:ext uri="{FF2B5EF4-FFF2-40B4-BE49-F238E27FC236}">
                <a16:creationId xmlns:a16="http://schemas.microsoft.com/office/drawing/2014/main" id="{06703326-7DCA-8068-F248-8165EBD8696C}"/>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9615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77454C4A-C914-CA85-AB23-1F5F743E817C}"/>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1645D004-BADB-2908-CC5E-5177BC884D14}"/>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Screening &amp; Diagnosis for a Substance Use Disorder means that you will be asked questions about your drug or alcohol use. Staff may also take your medical history and perform a physical exam.</a:t>
            </a:r>
          </a:p>
          <a:p>
            <a:r>
              <a:rPr lang="en-US" dirty="0"/>
              <a:t>If you have untreated OUD or are in opioid withdrawal, you should be offered buprenorphine (commonly known as “</a:t>
            </a:r>
            <a:r>
              <a:rPr lang="en-US" dirty="0" err="1"/>
              <a:t>bupe</a:t>
            </a:r>
            <a:r>
              <a:rPr lang="en-US" dirty="0"/>
              <a:t>” or Suboxone) and methadone – two medications that reduce opioid craving and help with opioid withdrawal symptoms. • If you are not taking a medication for OUD already, the ER is more likely to offer you </a:t>
            </a:r>
            <a:r>
              <a:rPr lang="en-US" dirty="0" err="1"/>
              <a:t>bupe</a:t>
            </a:r>
            <a:r>
              <a:rPr lang="en-US" dirty="0"/>
              <a:t> than methadone.</a:t>
            </a:r>
          </a:p>
          <a:p>
            <a:r>
              <a:rPr lang="en-US" dirty="0"/>
              <a:t>Arrangements for follow-up addiction care after an ER discharge should be a warm hand-off. This may include helping you to get an appointment with a treatment provider or program that is accessible for you. </a:t>
            </a:r>
          </a:p>
          <a:p>
            <a:r>
              <a:rPr lang="en-US" dirty="0"/>
              <a:t>Even if going to the ER for an alcohol or drug related reason, ER patients are not required to accept any of these services and opting in or out of services should not affect care.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tx1"/>
                </a:solidFill>
                <a:latin typeface="Calibri"/>
                <a:ea typeface="Calibri"/>
                <a:cs typeface="Calibri"/>
                <a:sym typeface="Calibri"/>
              </a:rPr>
              <a:t>The Legal Action Center states that “ERs that do not offer these services can violate several federal anti-discrimination laws” and that they may be able to help people who are interested in filing complaints with federal regulators about addiction services that were NOT offered in the ER. Link to their website in resources.</a:t>
            </a:r>
          </a:p>
          <a:p>
            <a:endParaRPr lang="en-US" dirty="0"/>
          </a:p>
        </p:txBody>
      </p:sp>
      <p:sp>
        <p:nvSpPr>
          <p:cNvPr id="72" name="Google Shape;72;p3:notes">
            <a:extLst>
              <a:ext uri="{FF2B5EF4-FFF2-40B4-BE49-F238E27FC236}">
                <a16:creationId xmlns:a16="http://schemas.microsoft.com/office/drawing/2014/main" id="{CF1D3421-4AD5-7C2B-5825-1EB1A26D76C4}"/>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97989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3367B169-6995-3AAE-58A2-CAA0A6F9715B}"/>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4B363690-5570-2A40-2193-EF3F0D1456E9}"/>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r>
              <a:rPr lang="en-US" dirty="0"/>
              <a:t>Trainer notes:</a:t>
            </a:r>
          </a:p>
          <a:p>
            <a:r>
              <a:rPr lang="en-US" dirty="0"/>
              <a:t>This is a good time to answer any other questions the audience may have, collect feedback on the presentation, or simply open a space for providers to share anything further that they are seeing in their programs. </a:t>
            </a:r>
          </a:p>
          <a:p>
            <a:r>
              <a:rPr lang="en-US" dirty="0"/>
              <a:t>Trainers may ask specific questions such as:</a:t>
            </a:r>
          </a:p>
          <a:p>
            <a:r>
              <a:rPr lang="en-US" dirty="0"/>
              <a:t>What information was most valuable in this presentation?</a:t>
            </a:r>
          </a:p>
          <a:p>
            <a:r>
              <a:rPr lang="en-US" dirty="0"/>
              <a:t>What information would be helpful to provide more details on?</a:t>
            </a:r>
          </a:p>
          <a:p>
            <a:r>
              <a:rPr lang="en-US" dirty="0"/>
              <a:t>How might you use some of this information to inform you programmatic efforts?</a:t>
            </a:r>
          </a:p>
          <a:p>
            <a:endParaRPr lang="en-US" dirty="0"/>
          </a:p>
          <a:p>
            <a:endParaRPr lang="en-US" dirty="0"/>
          </a:p>
          <a:p>
            <a:endParaRPr lang="en-US" dirty="0"/>
          </a:p>
          <a:p>
            <a:endParaRPr lang="en-US" dirty="0"/>
          </a:p>
        </p:txBody>
      </p:sp>
      <p:sp>
        <p:nvSpPr>
          <p:cNvPr id="136" name="Google Shape;136;p11:notes">
            <a:extLst>
              <a:ext uri="{FF2B5EF4-FFF2-40B4-BE49-F238E27FC236}">
                <a16:creationId xmlns:a16="http://schemas.microsoft.com/office/drawing/2014/main" id="{D51DA649-DED7-26F8-71FF-22492AAF9144}"/>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70915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a:extLst>
            <a:ext uri="{FF2B5EF4-FFF2-40B4-BE49-F238E27FC236}">
              <a16:creationId xmlns:a16="http://schemas.microsoft.com/office/drawing/2014/main" id="{D8C4168D-685C-9125-DD96-FD82C1DCB2C3}"/>
            </a:ext>
          </a:extLst>
        </p:cNvPr>
        <p:cNvGrpSpPr/>
        <p:nvPr/>
      </p:nvGrpSpPr>
      <p:grpSpPr>
        <a:xfrm>
          <a:off x="0" y="0"/>
          <a:ext cx="0" cy="0"/>
          <a:chOff x="0" y="0"/>
          <a:chExt cx="0" cy="0"/>
        </a:xfrm>
      </p:grpSpPr>
      <p:sp>
        <p:nvSpPr>
          <p:cNvPr id="135" name="Google Shape;135;p11:notes">
            <a:extLst>
              <a:ext uri="{FF2B5EF4-FFF2-40B4-BE49-F238E27FC236}">
                <a16:creationId xmlns:a16="http://schemas.microsoft.com/office/drawing/2014/main" id="{8D3BA6CE-86D4-0983-98A7-EA0DAC01133D}"/>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endParaRPr lang="en-US" dirty="0"/>
          </a:p>
        </p:txBody>
      </p:sp>
      <p:sp>
        <p:nvSpPr>
          <p:cNvPr id="136" name="Google Shape;136;p11:notes">
            <a:extLst>
              <a:ext uri="{FF2B5EF4-FFF2-40B4-BE49-F238E27FC236}">
                <a16:creationId xmlns:a16="http://schemas.microsoft.com/office/drawing/2014/main" id="{6E2B7834-B72C-A845-8B05-20FDD59AADF8}"/>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3926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400EBB5A-7D49-9536-FD1E-50CEFCBAB014}"/>
            </a:ext>
          </a:extLst>
        </p:cNvPr>
        <p:cNvGrpSpPr/>
        <p:nvPr/>
      </p:nvGrpSpPr>
      <p:grpSpPr>
        <a:xfrm>
          <a:off x="0" y="0"/>
          <a:ext cx="0" cy="0"/>
          <a:chOff x="0" y="0"/>
          <a:chExt cx="0" cy="0"/>
        </a:xfrm>
      </p:grpSpPr>
      <p:sp>
        <p:nvSpPr>
          <p:cNvPr id="128" name="Google Shape;128;p10:notes">
            <a:extLst>
              <a:ext uri="{FF2B5EF4-FFF2-40B4-BE49-F238E27FC236}">
                <a16:creationId xmlns:a16="http://schemas.microsoft.com/office/drawing/2014/main" id="{E8272F16-5AFC-1065-FB10-9CF812762103}"/>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0:notes">
            <a:extLst>
              <a:ext uri="{FF2B5EF4-FFF2-40B4-BE49-F238E27FC236}">
                <a16:creationId xmlns:a16="http://schemas.microsoft.com/office/drawing/2014/main" id="{3F5F262A-291E-4965-951D-E8EE948A1BC5}"/>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68911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79" name="Google Shape;79;p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59128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D160EFB7-BFCC-6F52-5762-C60F617B3DB9}"/>
            </a:ext>
          </a:extLst>
        </p:cNvPr>
        <p:cNvGrpSpPr/>
        <p:nvPr/>
      </p:nvGrpSpPr>
      <p:grpSpPr>
        <a:xfrm>
          <a:off x="0" y="0"/>
          <a:ext cx="0" cy="0"/>
          <a:chOff x="0" y="0"/>
          <a:chExt cx="0" cy="0"/>
        </a:xfrm>
      </p:grpSpPr>
      <p:sp>
        <p:nvSpPr>
          <p:cNvPr id="78" name="Google Shape;78;p4:notes">
            <a:extLst>
              <a:ext uri="{FF2B5EF4-FFF2-40B4-BE49-F238E27FC236}">
                <a16:creationId xmlns:a16="http://schemas.microsoft.com/office/drawing/2014/main" id="{EEDB7D54-FFB8-76A1-FA2A-E0156C80C9F5}"/>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79" name="Google Shape;79;p4:notes">
            <a:extLst>
              <a:ext uri="{FF2B5EF4-FFF2-40B4-BE49-F238E27FC236}">
                <a16:creationId xmlns:a16="http://schemas.microsoft.com/office/drawing/2014/main" id="{DCBD593F-A0B7-8BEE-8444-0F3DB01860C9}"/>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76688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9: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FB35FA1C-B098-3823-C31A-0E24C71FE5C0}"/>
            </a:ext>
          </a:extLst>
        </p:cNvPr>
        <p:cNvGrpSpPr/>
        <p:nvPr/>
      </p:nvGrpSpPr>
      <p:grpSpPr>
        <a:xfrm>
          <a:off x="0" y="0"/>
          <a:ext cx="0" cy="0"/>
          <a:chOff x="0" y="0"/>
          <a:chExt cx="0" cy="0"/>
        </a:xfrm>
      </p:grpSpPr>
      <p:sp>
        <p:nvSpPr>
          <p:cNvPr id="71" name="Google Shape;71;p3:notes">
            <a:extLst>
              <a:ext uri="{FF2B5EF4-FFF2-40B4-BE49-F238E27FC236}">
                <a16:creationId xmlns:a16="http://schemas.microsoft.com/office/drawing/2014/main" id="{6783160C-EDBD-1FA8-823C-76244E3B84E2}"/>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Trainer notes: what is in a wound care/first aid kit will vary based on program budgets as well as community needs. These are some suggested supplies for wound care kits. Some programs order prepackaged kits, while other programs assemble them in-house. </a:t>
            </a:r>
          </a:p>
          <a:p>
            <a:pPr marL="0" lvl="0" indent="0" algn="l" rtl="0">
              <a:lnSpc>
                <a:spcPct val="100000"/>
              </a:lnSpc>
              <a:spcBef>
                <a:spcPts val="0"/>
              </a:spcBef>
              <a:spcAft>
                <a:spcPts val="0"/>
              </a:spcAft>
              <a:buSzPts val="1400"/>
              <a:buNone/>
            </a:pPr>
            <a:endParaRPr dirty="0"/>
          </a:p>
        </p:txBody>
      </p:sp>
      <p:sp>
        <p:nvSpPr>
          <p:cNvPr id="72" name="Google Shape;72;p3:notes">
            <a:extLst>
              <a:ext uri="{FF2B5EF4-FFF2-40B4-BE49-F238E27FC236}">
                <a16:creationId xmlns:a16="http://schemas.microsoft.com/office/drawing/2014/main" id="{690F766E-9F72-272D-90DC-AE5C7EC4B204}"/>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9701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C2FEE167-5A31-0DBA-154D-3D6C57668AB2}"/>
            </a:ext>
          </a:extLst>
        </p:cNvPr>
        <p:cNvGrpSpPr/>
        <p:nvPr/>
      </p:nvGrpSpPr>
      <p:grpSpPr>
        <a:xfrm>
          <a:off x="0" y="0"/>
          <a:ext cx="0" cy="0"/>
          <a:chOff x="0" y="0"/>
          <a:chExt cx="0" cy="0"/>
        </a:xfrm>
      </p:grpSpPr>
      <p:sp>
        <p:nvSpPr>
          <p:cNvPr id="128" name="Google Shape;128;p10:notes">
            <a:extLst>
              <a:ext uri="{FF2B5EF4-FFF2-40B4-BE49-F238E27FC236}">
                <a16:creationId xmlns:a16="http://schemas.microsoft.com/office/drawing/2014/main" id="{1443A89A-775B-3E8E-221B-61721B3C173F}"/>
              </a:ext>
            </a:extLst>
          </p:cNvPr>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0:notes">
            <a:extLst>
              <a:ext uri="{FF2B5EF4-FFF2-40B4-BE49-F238E27FC236}">
                <a16:creationId xmlns:a16="http://schemas.microsoft.com/office/drawing/2014/main" id="{569B7D17-B382-972F-6DB6-D334C0AF09BA}"/>
              </a:ext>
            </a:extLst>
          </p:cNvPr>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6972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3"/>
          <p:cNvSpPr/>
          <p:nvPr/>
        </p:nvSpPr>
        <p:spPr>
          <a:xfrm>
            <a:off x="0" y="0"/>
            <a:ext cx="9144000" cy="435849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3"/>
          <p:cNvSpPr txBox="1">
            <a:spLocks noGrp="1"/>
          </p:cNvSpPr>
          <p:nvPr>
            <p:ph type="ctrTitle"/>
          </p:nvPr>
        </p:nvSpPr>
        <p:spPr>
          <a:xfrm>
            <a:off x="685800" y="559623"/>
            <a:ext cx="7772400" cy="147002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Montserrat"/>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2277690"/>
            <a:ext cx="6400800" cy="93780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200"/>
              </a:spcBef>
              <a:spcAft>
                <a:spcPts val="0"/>
              </a:spcAft>
              <a:buSzPts val="2520"/>
              <a:buNone/>
              <a:defRPr>
                <a:solidFill>
                  <a:srgbClr val="E6C46D"/>
                </a:solidFill>
              </a:defRPr>
            </a:lvl1pPr>
            <a:lvl2pPr lvl="1" algn="ctr">
              <a:lnSpc>
                <a:spcPct val="100000"/>
              </a:lnSpc>
              <a:spcBef>
                <a:spcPts val="600"/>
              </a:spcBef>
              <a:spcAft>
                <a:spcPts val="0"/>
              </a:spcAft>
              <a:buSzPts val="2400"/>
              <a:buNone/>
              <a:defRPr>
                <a:solidFill>
                  <a:srgbClr val="888888"/>
                </a:solidFill>
              </a:defRPr>
            </a:lvl2pPr>
            <a:lvl3pPr lvl="2" algn="ctr">
              <a:lnSpc>
                <a:spcPct val="100000"/>
              </a:lnSpc>
              <a:spcBef>
                <a:spcPts val="600"/>
              </a:spcBef>
              <a:spcAft>
                <a:spcPts val="0"/>
              </a:spcAft>
              <a:buSzPts val="2400"/>
              <a:buNone/>
              <a:defRPr>
                <a:solidFill>
                  <a:srgbClr val="888888"/>
                </a:solidFill>
              </a:defRPr>
            </a:lvl3pPr>
            <a:lvl4pPr lvl="3" algn="ctr">
              <a:lnSpc>
                <a:spcPct val="100000"/>
              </a:lnSpc>
              <a:spcBef>
                <a:spcPts val="600"/>
              </a:spcBef>
              <a:spcAft>
                <a:spcPts val="0"/>
              </a:spcAft>
              <a:buSzPts val="2000"/>
              <a:buNone/>
              <a:defRPr>
                <a:solidFill>
                  <a:srgbClr val="888888"/>
                </a:solidFill>
              </a:defRPr>
            </a:lvl4pPr>
            <a:lvl5pPr lvl="4" algn="ctr">
              <a:lnSpc>
                <a:spcPct val="100000"/>
              </a:lnSpc>
              <a:spcBef>
                <a:spcPts val="6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8" name="Google Shape;18;p13" descr="A logo with a star and text&#10;&#10;Description automatically generated"/>
          <p:cNvPicPr preferRelativeResize="0"/>
          <p:nvPr/>
        </p:nvPicPr>
        <p:blipFill rotWithShape="1">
          <a:blip r:embed="rId2">
            <a:alphaModFix/>
          </a:blip>
          <a:srcRect/>
          <a:stretch/>
        </p:blipFill>
        <p:spPr>
          <a:xfrm>
            <a:off x="2433782" y="4501559"/>
            <a:ext cx="4276436" cy="22883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body" idx="1"/>
          </p:nvPr>
        </p:nvSpPr>
        <p:spPr>
          <a:xfrm>
            <a:off x="457200" y="1679403"/>
            <a:ext cx="8229600" cy="4446760"/>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1200"/>
              </a:spcBef>
              <a:spcAft>
                <a:spcPts val="0"/>
              </a:spcAft>
              <a:buSzPts val="162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lvl1pPr lvl="0" algn="l">
              <a:lnSpc>
                <a:spcPct val="90000"/>
              </a:lnSpc>
              <a:spcBef>
                <a:spcPts val="0"/>
              </a:spcBef>
              <a:spcAft>
                <a:spcPts val="0"/>
              </a:spcAft>
              <a:buClr>
                <a:schemeClr val="accent1"/>
              </a:buClr>
              <a:buSzPts val="4400"/>
              <a:buFont typeface="Montserrat"/>
              <a:buNone/>
              <a:defRPr sz="4400" b="1"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5" name="Google Shape;25;p15"/>
          <p:cNvGrpSpPr/>
          <p:nvPr/>
        </p:nvGrpSpPr>
        <p:grpSpPr>
          <a:xfrm>
            <a:off x="-3829257" y="-63496"/>
            <a:ext cx="6953250" cy="6953250"/>
            <a:chOff x="457200" y="6184851"/>
            <a:chExt cx="558024" cy="558024"/>
          </a:xfrm>
        </p:grpSpPr>
        <p:sp>
          <p:nvSpPr>
            <p:cNvPr id="26" name="Google Shape;26;p15"/>
            <p:cNvSpPr/>
            <p:nvPr/>
          </p:nvSpPr>
          <p:spPr>
            <a:xfrm>
              <a:off x="457200" y="6184851"/>
              <a:ext cx="558024" cy="55802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 name="Google Shape;27;p15" descr="STR_TA Circle.png"/>
            <p:cNvPicPr preferRelativeResize="0"/>
            <p:nvPr/>
          </p:nvPicPr>
          <p:blipFill rotWithShape="1">
            <a:blip r:embed="rId2">
              <a:alphaModFix/>
            </a:blip>
            <a:srcRect/>
            <a:stretch/>
          </p:blipFill>
          <p:spPr>
            <a:xfrm>
              <a:off x="468526" y="6196068"/>
              <a:ext cx="535372" cy="53559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32"/>
        <p:cNvGrpSpPr/>
        <p:nvPr/>
      </p:nvGrpSpPr>
      <p:grpSpPr>
        <a:xfrm>
          <a:off x="0" y="0"/>
          <a:ext cx="0" cy="0"/>
          <a:chOff x="0" y="0"/>
          <a:chExt cx="0" cy="0"/>
        </a:xfrm>
      </p:grpSpPr>
      <p:sp>
        <p:nvSpPr>
          <p:cNvPr id="33" name="Google Shape;33;p17"/>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5"/>
        <p:cNvGrpSpPr/>
        <p:nvPr/>
      </p:nvGrpSpPr>
      <p:grpSpPr>
        <a:xfrm>
          <a:off x="0" y="0"/>
          <a:ext cx="0" cy="0"/>
          <a:chOff x="0" y="0"/>
          <a:chExt cx="0" cy="0"/>
        </a:xfrm>
      </p:grpSpPr>
      <p:sp>
        <p:nvSpPr>
          <p:cNvPr id="36" name="Google Shape;36;p18"/>
          <p:cNvSpPr txBox="1">
            <a:spLocks noGrp="1"/>
          </p:cNvSpPr>
          <p:nvPr>
            <p:ph type="title"/>
          </p:nvPr>
        </p:nvSpPr>
        <p:spPr>
          <a:xfrm>
            <a:off x="0" y="5535339"/>
            <a:ext cx="9144000" cy="566738"/>
          </a:xfrm>
          <a:prstGeom prst="rect">
            <a:avLst/>
          </a:prstGeom>
          <a:solidFill>
            <a:schemeClr val="dk1"/>
          </a:solidFill>
          <a:ln>
            <a:noFill/>
          </a:ln>
        </p:spPr>
        <p:txBody>
          <a:bodyPr spcFirstLastPara="1" wrap="square" lIns="457200" tIns="0" rIns="457200" bIns="45700" anchor="ctr" anchorCtr="0">
            <a:noAutofit/>
          </a:bodyPr>
          <a:lstStyle>
            <a:lvl1pPr lvl="0" algn="l">
              <a:lnSpc>
                <a:spcPct val="90000"/>
              </a:lnSpc>
              <a:spcBef>
                <a:spcPts val="0"/>
              </a:spcBef>
              <a:spcAft>
                <a:spcPts val="0"/>
              </a:spcAft>
              <a:buClr>
                <a:schemeClr val="lt1"/>
              </a:buClr>
              <a:buSzPts val="2000"/>
              <a:buFont typeface="Montserrat"/>
              <a:buNone/>
              <a:defRPr sz="2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8"/>
          <p:cNvSpPr>
            <a:spLocks noGrp="1"/>
          </p:cNvSpPr>
          <p:nvPr>
            <p:ph type="pic" idx="2"/>
          </p:nvPr>
        </p:nvSpPr>
        <p:spPr>
          <a:xfrm>
            <a:off x="0" y="0"/>
            <a:ext cx="9144000" cy="5535339"/>
          </a:xfrm>
          <a:prstGeom prst="rect">
            <a:avLst/>
          </a:prstGeom>
          <a:noFill/>
          <a:ln>
            <a:noFill/>
          </a:ln>
        </p:spPr>
      </p:sp>
      <p:sp>
        <p:nvSpPr>
          <p:cNvPr id="38" name="Google Shape;3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457200" y="1773870"/>
            <a:ext cx="4038600" cy="4352293"/>
          </a:xfrm>
          <a:prstGeom prst="rect">
            <a:avLst/>
          </a:prstGeom>
          <a:noFill/>
          <a:ln>
            <a:noFill/>
          </a:ln>
        </p:spPr>
        <p:txBody>
          <a:bodyPr spcFirstLastPara="1" wrap="square" lIns="91425" tIns="45700" rIns="91425" bIns="45700" anchor="t" anchorCtr="0">
            <a:normAutofit/>
          </a:bodyPr>
          <a:lstStyle>
            <a:lvl1pPr marL="457200" lvl="0" indent="-388620" algn="l">
              <a:lnSpc>
                <a:spcPct val="100000"/>
              </a:lnSpc>
              <a:spcBef>
                <a:spcPts val="1200"/>
              </a:spcBef>
              <a:spcAft>
                <a:spcPts val="0"/>
              </a:spcAft>
              <a:buSzPts val="2520"/>
              <a:buChar char="✧"/>
              <a:defRPr sz="2800"/>
            </a:lvl1pPr>
            <a:lvl2pPr marL="914400" lvl="1" indent="-381000" algn="l">
              <a:lnSpc>
                <a:spcPct val="100000"/>
              </a:lnSpc>
              <a:spcBef>
                <a:spcPts val="6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19"/>
          <p:cNvSpPr txBox="1">
            <a:spLocks noGrp="1"/>
          </p:cNvSpPr>
          <p:nvPr>
            <p:ph type="body" idx="2"/>
          </p:nvPr>
        </p:nvSpPr>
        <p:spPr>
          <a:xfrm>
            <a:off x="4648200" y="1773870"/>
            <a:ext cx="4038600" cy="4352293"/>
          </a:xfrm>
          <a:prstGeom prst="rect">
            <a:avLst/>
          </a:prstGeom>
          <a:noFill/>
          <a:ln>
            <a:noFill/>
          </a:ln>
        </p:spPr>
        <p:txBody>
          <a:bodyPr spcFirstLastPara="1" wrap="square" lIns="91425" tIns="45700" rIns="91425" bIns="45700" anchor="t" anchorCtr="0">
            <a:normAutofit/>
          </a:bodyPr>
          <a:lstStyle>
            <a:lvl1pPr marL="457200" lvl="0" indent="-388620" algn="l">
              <a:lnSpc>
                <a:spcPct val="100000"/>
              </a:lnSpc>
              <a:spcBef>
                <a:spcPts val="1200"/>
              </a:spcBef>
              <a:spcAft>
                <a:spcPts val="0"/>
              </a:spcAft>
              <a:buSzPts val="2520"/>
              <a:buChar char="✧"/>
              <a:defRPr sz="2800"/>
            </a:lvl1pPr>
            <a:lvl2pPr marL="914400" lvl="1" indent="-381000" algn="l">
              <a:lnSpc>
                <a:spcPct val="100000"/>
              </a:lnSpc>
              <a:spcBef>
                <a:spcPts val="600"/>
              </a:spcBef>
              <a:spcAft>
                <a:spcPts val="0"/>
              </a:spcAft>
              <a:buSzPts val="2400"/>
              <a:buChar char="–"/>
              <a:defRPr sz="2400"/>
            </a:lvl2pPr>
            <a:lvl3pPr marL="1371600" lvl="2" indent="-355600" algn="l">
              <a:lnSpc>
                <a:spcPct val="100000"/>
              </a:lnSpc>
              <a:spcBef>
                <a:spcPts val="600"/>
              </a:spcBef>
              <a:spcAft>
                <a:spcPts val="0"/>
              </a:spcAft>
              <a:buSzPts val="2000"/>
              <a:buChar char="•"/>
              <a:defRPr sz="20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100"/>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457200" y="1765300"/>
            <a:ext cx="4040188" cy="639762"/>
          </a:xfrm>
          <a:prstGeom prst="rect">
            <a:avLst/>
          </a:prstGeom>
          <a:solidFill>
            <a:schemeClr val="accent2"/>
          </a:solidFill>
          <a:ln>
            <a:noFill/>
          </a:ln>
        </p:spPr>
        <p:txBody>
          <a:bodyPr spcFirstLastPara="1" wrap="square" lIns="91425" tIns="0" rIns="91425" bIns="45700" anchor="ctr" anchorCtr="1">
            <a:noAutofit/>
          </a:bodyPr>
          <a:lstStyle>
            <a:lvl1pPr marL="457200" lvl="0" indent="-228600" algn="ctr">
              <a:lnSpc>
                <a:spcPct val="90000"/>
              </a:lnSpc>
              <a:spcBef>
                <a:spcPts val="1200"/>
              </a:spcBef>
              <a:spcAft>
                <a:spcPts val="0"/>
              </a:spcAft>
              <a:buSzPts val="2160"/>
              <a:buNone/>
              <a:defRPr sz="2400" b="0">
                <a:solidFill>
                  <a:srgbClr val="FFFFFF"/>
                </a:solidFill>
                <a:latin typeface="Arial"/>
                <a:ea typeface="Arial"/>
                <a:cs typeface="Arial"/>
                <a:sym typeface="Aria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457200" y="2405062"/>
            <a:ext cx="4040188" cy="3703767"/>
          </a:xfrm>
          <a:prstGeom prst="rect">
            <a:avLst/>
          </a:prstGeom>
          <a:noFill/>
          <a:ln>
            <a:noFill/>
          </a:ln>
        </p:spPr>
        <p:txBody>
          <a:bodyPr spcFirstLastPara="1" wrap="square" lIns="91425" tIns="45700" rIns="91425" bIns="45700" anchor="t" anchorCtr="0">
            <a:normAutofit/>
          </a:bodyPr>
          <a:lstStyle>
            <a:lvl1pPr marL="457200" lvl="0" indent="-365760" algn="l">
              <a:lnSpc>
                <a:spcPct val="100000"/>
              </a:lnSpc>
              <a:spcBef>
                <a:spcPts val="1200"/>
              </a:spcBef>
              <a:spcAft>
                <a:spcPts val="0"/>
              </a:spcAft>
              <a:buSzPts val="2160"/>
              <a:buChar char="✧"/>
              <a:defRPr sz="2400"/>
            </a:lvl1pPr>
            <a:lvl2pPr marL="914400" lvl="1" indent="-355600" algn="l">
              <a:lnSpc>
                <a:spcPct val="100000"/>
              </a:lnSpc>
              <a:spcBef>
                <a:spcPts val="6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600"/>
              </a:spcBef>
              <a:spcAft>
                <a:spcPts val="0"/>
              </a:spcAft>
              <a:buSzPts val="1600"/>
              <a:buChar char="–"/>
              <a:defRPr sz="1600"/>
            </a:lvl4pPr>
            <a:lvl5pPr marL="2286000" lvl="4" indent="-330200" algn="l">
              <a:lnSpc>
                <a:spcPct val="100000"/>
              </a:lnSpc>
              <a:spcBef>
                <a:spcPts val="60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0"/>
          <p:cNvSpPr txBox="1">
            <a:spLocks noGrp="1"/>
          </p:cNvSpPr>
          <p:nvPr>
            <p:ph type="body" idx="3"/>
          </p:nvPr>
        </p:nvSpPr>
        <p:spPr>
          <a:xfrm>
            <a:off x="4645025" y="1765300"/>
            <a:ext cx="4041775" cy="639762"/>
          </a:xfrm>
          <a:prstGeom prst="rect">
            <a:avLst/>
          </a:prstGeom>
          <a:solidFill>
            <a:schemeClr val="accent2"/>
          </a:solidFill>
          <a:ln>
            <a:noFill/>
          </a:ln>
        </p:spPr>
        <p:txBody>
          <a:bodyPr spcFirstLastPara="1" wrap="square" lIns="91425" tIns="0" rIns="91425" bIns="45700" anchor="ctr" anchorCtr="1">
            <a:noAutofit/>
          </a:bodyPr>
          <a:lstStyle>
            <a:lvl1pPr marL="457200" lvl="0" indent="-228600" algn="ctr">
              <a:lnSpc>
                <a:spcPct val="90000"/>
              </a:lnSpc>
              <a:spcBef>
                <a:spcPts val="1200"/>
              </a:spcBef>
              <a:spcAft>
                <a:spcPts val="0"/>
              </a:spcAft>
              <a:buSzPts val="2160"/>
              <a:buNone/>
              <a:defRPr sz="2400" b="0">
                <a:solidFill>
                  <a:srgbClr val="FFFFFF"/>
                </a:solidFill>
                <a:latin typeface="Arial"/>
                <a:ea typeface="Arial"/>
                <a:cs typeface="Arial"/>
                <a:sym typeface="Aria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4645025" y="2405062"/>
            <a:ext cx="4041775" cy="3703767"/>
          </a:xfrm>
          <a:prstGeom prst="rect">
            <a:avLst/>
          </a:prstGeom>
          <a:noFill/>
          <a:ln>
            <a:noFill/>
          </a:ln>
        </p:spPr>
        <p:txBody>
          <a:bodyPr spcFirstLastPara="1" wrap="square" lIns="91425" tIns="45700" rIns="91425" bIns="45700" anchor="t" anchorCtr="0">
            <a:normAutofit/>
          </a:bodyPr>
          <a:lstStyle>
            <a:lvl1pPr marL="457200" lvl="0" indent="-365760" algn="l">
              <a:lnSpc>
                <a:spcPct val="100000"/>
              </a:lnSpc>
              <a:spcBef>
                <a:spcPts val="1200"/>
              </a:spcBef>
              <a:spcAft>
                <a:spcPts val="0"/>
              </a:spcAft>
              <a:buSzPts val="2160"/>
              <a:buChar char="✧"/>
              <a:defRPr sz="2400"/>
            </a:lvl1pPr>
            <a:lvl2pPr marL="914400" lvl="1" indent="-355600" algn="l">
              <a:lnSpc>
                <a:spcPct val="100000"/>
              </a:lnSpc>
              <a:spcBef>
                <a:spcPts val="6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600"/>
              </a:spcBef>
              <a:spcAft>
                <a:spcPts val="0"/>
              </a:spcAft>
              <a:buSzPts val="1600"/>
              <a:buChar char="–"/>
              <a:defRPr sz="1600"/>
            </a:lvl4pPr>
            <a:lvl5pPr marL="2286000" lvl="4" indent="-330200" algn="l">
              <a:lnSpc>
                <a:spcPct val="100000"/>
              </a:lnSpc>
              <a:spcBef>
                <a:spcPts val="60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100"/>
              <a:buFont typeface="Montserrat"/>
              <a:buNone/>
              <a:defRPr sz="41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457200" y="1679403"/>
            <a:ext cx="8229600" cy="4446760"/>
          </a:xfrm>
          <a:prstGeom prst="rect">
            <a:avLst/>
          </a:prstGeom>
          <a:noFill/>
          <a:ln>
            <a:noFill/>
          </a:ln>
        </p:spPr>
        <p:txBody>
          <a:bodyPr spcFirstLastPara="1" wrap="square" lIns="91425" tIns="45700" rIns="91425" bIns="45700" anchor="t" anchorCtr="0">
            <a:normAutofit/>
          </a:bodyPr>
          <a:lstStyle>
            <a:lvl1pPr marL="457200" marR="0" lvl="0" indent="-388620" algn="l" rtl="0">
              <a:lnSpc>
                <a:spcPct val="100000"/>
              </a:lnSpc>
              <a:spcBef>
                <a:spcPts val="1200"/>
              </a:spcBef>
              <a:spcAft>
                <a:spcPts val="0"/>
              </a:spcAft>
              <a:buClr>
                <a:schemeClr val="accent2"/>
              </a:buClr>
              <a:buSzPts val="252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2" descr="STR_TA_Logo.jpg"/>
          <p:cNvPicPr preferRelativeResize="0"/>
          <p:nvPr/>
        </p:nvPicPr>
        <p:blipFill rotWithShape="1">
          <a:blip r:embed="rId11">
            <a:alphaModFix/>
          </a:blip>
          <a:srcRect l="2851" t="8784" r="67033" b="8380"/>
          <a:stretch/>
        </p:blipFill>
        <p:spPr>
          <a:xfrm>
            <a:off x="457200" y="6259329"/>
            <a:ext cx="464308" cy="4726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medicaljournals.se/acta/content/html/10.2340/00015555-3466"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medbox.iiab.me/modules/en-cdc/www.cdc.gov/mrsa/community/photos/index.html"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hyperlink" Target="http://www.zerostigma.art/" TargetMode="Externa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jp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www.zerostigma.ar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8" Type="http://schemas.openxmlformats.org/officeDocument/2006/relationships/hyperlink" Target="https://www.space-hacks.org/edie-springers-worker-stances-for-clients-who-use-drugs-harm-reduction-worker-best-practices/" TargetMode="External"/><Relationship Id="rId13" Type="http://schemas.openxmlformats.org/officeDocument/2006/relationships/hyperlink" Target="https://youtu.be/9AWnl9QG-1s?si=P4RLaXNxhoziUOBm" TargetMode="External"/><Relationship Id="rId18" Type="http://schemas.openxmlformats.org/officeDocument/2006/relationships/hyperlink" Target="https://www.everywhereproject.org/_files/ugd/96ac8a_fe43088922824770aa48aba9995ce3a9.pdf" TargetMode="External"/><Relationship Id="rId3" Type="http://schemas.openxmlformats.org/officeDocument/2006/relationships/image" Target="../media/image5.jpg"/><Relationship Id="rId21" Type="http://schemas.openxmlformats.org/officeDocument/2006/relationships/hyperlink" Target="https://www.cdc.gov/overdose-resources/pdf/CDC_Xylazine-Clinician-Fact-Sheet_508.pdf" TargetMode="External"/><Relationship Id="rId7" Type="http://schemas.openxmlformats.org/officeDocument/2006/relationships/hyperlink" Target="https://www.oregon.gov/oha/PH/PREVENTIONWELLNESS/SUBSTANCEUSE/OPIOIDS/Documents/200-406601_Guidance%20for%20Clinicians%20on%20Xylazine-Related%20Wounds%20Final.pdf" TargetMode="External"/><Relationship Id="rId12" Type="http://schemas.openxmlformats.org/officeDocument/2006/relationships/hyperlink" Target="https://dhhs.ne.gov/HAI%20Documents/Living%20with%20MRSA.pdf" TargetMode="External"/><Relationship Id="rId17" Type="http://schemas.openxmlformats.org/officeDocument/2006/relationships/hyperlink" Target="https://nastad.org/trauma-informed-approaches-toolkit" TargetMode="External"/><Relationship Id="rId2" Type="http://schemas.openxmlformats.org/officeDocument/2006/relationships/notesSlide" Target="../notesSlides/notesSlide69.xml"/><Relationship Id="rId16" Type="http://schemas.openxmlformats.org/officeDocument/2006/relationships/hyperlink" Target="https://www.hellbenderharmreduction.org/uploads/b/3849a300-66e7-11ed-8458-29e0a0349adc/Rescue%20Breathing.pdf" TargetMode="External"/><Relationship Id="rId20" Type="http://schemas.openxmlformats.org/officeDocument/2006/relationships/hyperlink" Target="https://www.cdc.gov/overdose-prevention/about/what-you-should-know-about-xylazine.html" TargetMode="External"/><Relationship Id="rId1" Type="http://schemas.openxmlformats.org/officeDocument/2006/relationships/slideLayout" Target="../slideLayouts/slideLayout5.xml"/><Relationship Id="rId6" Type="http://schemas.openxmlformats.org/officeDocument/2006/relationships/hyperlink" Target="https://penncamp.org/wp-content/uploads/2023/05/CAMP-Xylazine-Best-Practices-1.pdf" TargetMode="External"/><Relationship Id="rId11" Type="http://schemas.openxmlformats.org/officeDocument/2006/relationships/hyperlink" Target="https://www.lac.org/resource/know-your-rights-in-the-emergency-room" TargetMode="External"/><Relationship Id="rId5" Type="http://schemas.openxmlformats.org/officeDocument/2006/relationships/hyperlink" Target="https://www.lac.org/assets/files/BeEmpowered_final.pdf" TargetMode="External"/><Relationship Id="rId15" Type="http://schemas.openxmlformats.org/officeDocument/2006/relationships/hyperlink" Target="https://pmc.ncbi.nlm.nih.gov/articles/PMC10544173/" TargetMode="External"/><Relationship Id="rId10" Type="http://schemas.openxmlformats.org/officeDocument/2006/relationships/hyperlink" Target="https://issuu.com/nextdistro/docs/zine_wound_care_web_110118/12" TargetMode="External"/><Relationship Id="rId19" Type="http://schemas.openxmlformats.org/officeDocument/2006/relationships/hyperlink" Target="https://nastad.org/events/webinar-beyond-alerts-practical-guidance-responding-xylazine" TargetMode="External"/><Relationship Id="rId4" Type="http://schemas.openxmlformats.org/officeDocument/2006/relationships/hyperlink" Target="https://www.hellbenderharmreduction.org/uploads/b/3849a300-66e7-11ed-8458-29e0a0349adc/Abscess.pdf" TargetMode="External"/><Relationship Id="rId9" Type="http://schemas.openxmlformats.org/officeDocument/2006/relationships/hyperlink" Target="https://mydoctor.kaiserpermanente.org/ncal/Images/Care_for_Wound_Draining_Abscess_tcm75-635378.pdf" TargetMode="External"/><Relationship Id="rId14" Type="http://schemas.openxmlformats.org/officeDocument/2006/relationships/hyperlink" Target="https://nastad.org/sites/default/files/2023-04/PDF-Wound-Care-And-Triag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www.opioidresponsenetwork.org/"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mailto:druguserhealthTA@nastad.org" TargetMode="External"/><Relationship Id="rId4" Type="http://schemas.openxmlformats.org/officeDocument/2006/relationships/hyperlink" Target="mailto:orn@aaap.or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zerostigma.art/"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266330" y="1441365"/>
            <a:ext cx="8611340" cy="1470025"/>
          </a:xfrm>
          <a:prstGeom prst="rect">
            <a:avLst/>
          </a:prstGeom>
          <a:solidFill>
            <a:schemeClr val="dk2"/>
          </a:solidFill>
          <a:ln>
            <a:noFill/>
          </a:ln>
        </p:spPr>
        <p:txBody>
          <a:bodyPr spcFirstLastPara="1" wrap="square" lIns="91425" tIns="45700" rIns="91425" bIns="45700" anchor="ctr" anchorCtr="0">
            <a:noAutofit/>
          </a:bodyPr>
          <a:lstStyle/>
          <a:p>
            <a:pPr lvl="0"/>
            <a:r>
              <a:rPr lang="en-US" dirty="0"/>
              <a:t>Wound Prevention and Care for Outreach and Direct Service Staff</a:t>
            </a:r>
            <a:endParaRPr dirty="0"/>
          </a:p>
        </p:txBody>
      </p:sp>
      <p:sp>
        <p:nvSpPr>
          <p:cNvPr id="62" name="Google Shape;62;p1"/>
          <p:cNvSpPr txBox="1"/>
          <p:nvPr/>
        </p:nvSpPr>
        <p:spPr>
          <a:xfrm>
            <a:off x="1371599" y="3223608"/>
            <a:ext cx="6400800" cy="1152009"/>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E6C46D"/>
              </a:buClr>
              <a:buSzPts val="2000"/>
              <a:buFont typeface="Arial"/>
              <a:buNone/>
            </a:pPr>
            <a:r>
              <a:rPr lang="en-US" sz="2000" b="0" i="0" u="none" strike="noStrike" cap="none" dirty="0">
                <a:solidFill>
                  <a:srgbClr val="E6C46D"/>
                </a:solidFill>
                <a:latin typeface="Arial"/>
                <a:ea typeface="Arial"/>
                <a:cs typeface="Arial"/>
                <a:sym typeface="Arial"/>
              </a:rPr>
              <a:t>Presenter: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E6C46D"/>
              </a:buClr>
              <a:buSzPts val="2000"/>
              <a:buFont typeface="Arial"/>
              <a:buNone/>
            </a:pPr>
            <a:r>
              <a:rPr lang="en-US" sz="2000" b="0" i="0" u="none" strike="noStrike" cap="none" dirty="0">
                <a:solidFill>
                  <a:srgbClr val="E6C46D"/>
                </a:solidFill>
                <a:latin typeface="Arial"/>
                <a:ea typeface="Arial"/>
                <a:cs typeface="Arial"/>
                <a:sym typeface="Arial"/>
              </a:rPr>
              <a:t>Date: </a:t>
            </a:r>
          </a:p>
          <a:p>
            <a:pPr marL="0" marR="0" lvl="0" indent="0" algn="ctr" rtl="0">
              <a:lnSpc>
                <a:spcPct val="100000"/>
              </a:lnSpc>
              <a:spcBef>
                <a:spcPts val="600"/>
              </a:spcBef>
              <a:spcAft>
                <a:spcPts val="0"/>
              </a:spcAft>
              <a:buClr>
                <a:srgbClr val="E6C46D"/>
              </a:buClr>
              <a:buSzPts val="2000"/>
              <a:buFont typeface="Arial"/>
              <a:buNone/>
            </a:pPr>
            <a:r>
              <a:rPr lang="en-US" dirty="0">
                <a:solidFill>
                  <a:srgbClr val="E6C46D"/>
                </a:solidFill>
              </a:rPr>
              <a:t>Content developed by Billy Golden, Manager, NASTAD</a:t>
            </a:r>
            <a:endParaRPr sz="1050" b="0" i="0" u="none" strike="noStrike" cap="none" dirty="0">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F6453382-99A9-83BC-6C45-F28AA123AC27}"/>
              </a:ext>
            </a:extLst>
          </p:cNvPr>
          <p:cNvSpPr txBox="1"/>
          <p:nvPr/>
        </p:nvSpPr>
        <p:spPr>
          <a:xfrm>
            <a:off x="0" y="4344685"/>
            <a:ext cx="9143999" cy="2513315"/>
          </a:xfrm>
          <a:prstGeom prst="rect">
            <a:avLst/>
          </a:prstGeom>
          <a:solidFill>
            <a:schemeClr val="lt1"/>
          </a:solidFill>
        </p:spPr>
        <p:txBody>
          <a:bodyPr wrap="square" rtlCol="0">
            <a:spAutoFit/>
          </a:bodyPr>
          <a:lstStyle/>
          <a:p>
            <a:endParaRPr lang="en-US" dirty="0"/>
          </a:p>
        </p:txBody>
      </p:sp>
      <p:pic>
        <p:nvPicPr>
          <p:cNvPr id="8" name="Picture 7" descr="A logo with a star&#10;&#10;AI-generated content may be incorrect.">
            <a:extLst>
              <a:ext uri="{FF2B5EF4-FFF2-40B4-BE49-F238E27FC236}">
                <a16:creationId xmlns:a16="http://schemas.microsoft.com/office/drawing/2014/main" id="{41CFCB53-6016-0367-0D2C-4708C2F210DF}"/>
              </a:ext>
            </a:extLst>
          </p:cNvPr>
          <p:cNvPicPr>
            <a:picLocks noChangeAspect="1"/>
          </p:cNvPicPr>
          <p:nvPr/>
        </p:nvPicPr>
        <p:blipFill>
          <a:blip r:embed="rId3"/>
          <a:stretch>
            <a:fillRect/>
          </a:stretch>
        </p:blipFill>
        <p:spPr>
          <a:xfrm>
            <a:off x="330603" y="4589086"/>
            <a:ext cx="3701484" cy="1980848"/>
          </a:xfrm>
          <a:prstGeom prst="rect">
            <a:avLst/>
          </a:prstGeom>
        </p:spPr>
      </p:pic>
      <p:pic>
        <p:nvPicPr>
          <p:cNvPr id="5" name="Picture 4" descr="A close up of a logo&#10;&#10;AI-generated content may be incorrect.">
            <a:extLst>
              <a:ext uri="{FF2B5EF4-FFF2-40B4-BE49-F238E27FC236}">
                <a16:creationId xmlns:a16="http://schemas.microsoft.com/office/drawing/2014/main" id="{330B7366-589F-233C-0EE9-B02BF444B9DF}"/>
              </a:ext>
            </a:extLst>
          </p:cNvPr>
          <p:cNvPicPr>
            <a:picLocks noChangeAspect="1"/>
          </p:cNvPicPr>
          <p:nvPr/>
        </p:nvPicPr>
        <p:blipFill>
          <a:blip r:embed="rId4"/>
          <a:stretch>
            <a:fillRect/>
          </a:stretch>
        </p:blipFill>
        <p:spPr>
          <a:xfrm>
            <a:off x="4135865" y="5092265"/>
            <a:ext cx="4677532" cy="10255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ADBEFC8D-6F0E-7F37-D2B5-2E79FF8AF350}"/>
            </a:ext>
          </a:extLst>
        </p:cNvPr>
        <p:cNvGrpSpPr/>
        <p:nvPr/>
      </p:nvGrpSpPr>
      <p:grpSpPr>
        <a:xfrm>
          <a:off x="0" y="0"/>
          <a:ext cx="0" cy="0"/>
          <a:chOff x="0" y="0"/>
          <a:chExt cx="0" cy="0"/>
        </a:xfrm>
      </p:grpSpPr>
      <p:sp>
        <p:nvSpPr>
          <p:cNvPr id="138" name="Google Shape;138;p11">
            <a:extLst>
              <a:ext uri="{FF2B5EF4-FFF2-40B4-BE49-F238E27FC236}">
                <a16:creationId xmlns:a16="http://schemas.microsoft.com/office/drawing/2014/main" id="{F525AD28-AC2E-14C1-F209-1D96217227BC}"/>
              </a:ext>
            </a:extLst>
          </p:cNvPr>
          <p:cNvSpPr txBox="1">
            <a:spLocks noGrp="1"/>
          </p:cNvSpPr>
          <p:nvPr>
            <p:ph type="title"/>
          </p:nvPr>
        </p:nvSpPr>
        <p:spPr>
          <a:xfrm>
            <a:off x="0" y="5535339"/>
            <a:ext cx="9144000" cy="566738"/>
          </a:xfrm>
          <a:prstGeom prst="rect">
            <a:avLst/>
          </a:prstGeom>
          <a:solidFill>
            <a:schemeClr val="dk1"/>
          </a:solidFill>
          <a:ln>
            <a:noFill/>
          </a:ln>
        </p:spPr>
        <p:txBody>
          <a:bodyPr spcFirstLastPara="1" wrap="square" lIns="457200" tIns="0" rIns="457200" bIns="45700" anchor="ctr" anchorCtr="0">
            <a:noAutofit/>
          </a:bodyPr>
          <a:lstStyle/>
          <a:p>
            <a:pPr marL="0" lvl="0" indent="0" algn="l" rtl="0">
              <a:lnSpc>
                <a:spcPct val="90000"/>
              </a:lnSpc>
              <a:spcBef>
                <a:spcPts val="0"/>
              </a:spcBef>
              <a:spcAft>
                <a:spcPts val="0"/>
              </a:spcAft>
              <a:buClr>
                <a:schemeClr val="lt1"/>
              </a:buClr>
              <a:buSzPts val="2000"/>
              <a:buFont typeface="Montserrat"/>
              <a:buNone/>
            </a:pPr>
            <a:endParaRPr dirty="0"/>
          </a:p>
        </p:txBody>
      </p:sp>
      <p:sp>
        <p:nvSpPr>
          <p:cNvPr id="139" name="Google Shape;139;p11">
            <a:extLst>
              <a:ext uri="{FF2B5EF4-FFF2-40B4-BE49-F238E27FC236}">
                <a16:creationId xmlns:a16="http://schemas.microsoft.com/office/drawing/2014/main" id="{BE2E30A6-40D4-D873-2EF8-FEAABEECAE16}"/>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3" name="Picture 2" descr="A person sitting in a chair&#10;&#10;AI-generated content may be incorrect.">
            <a:extLst>
              <a:ext uri="{FF2B5EF4-FFF2-40B4-BE49-F238E27FC236}">
                <a16:creationId xmlns:a16="http://schemas.microsoft.com/office/drawing/2014/main" id="{AE1ACB8D-F3C1-7656-A68D-7FA73E729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915" y="1908785"/>
            <a:ext cx="5870713" cy="2935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B6089CD4-6CDC-FC13-1645-AE27B536386D}"/>
              </a:ext>
            </a:extLst>
          </p:cNvPr>
          <p:cNvSpPr txBox="1"/>
          <p:nvPr/>
        </p:nvSpPr>
        <p:spPr>
          <a:xfrm>
            <a:off x="1323669" y="4974296"/>
            <a:ext cx="2925172" cy="215444"/>
          </a:xfrm>
          <a:prstGeom prst="rect">
            <a:avLst/>
          </a:prstGeom>
          <a:noFill/>
        </p:spPr>
        <p:txBody>
          <a:bodyPr wrap="square">
            <a:spAutoFit/>
          </a:bodyPr>
          <a:lstStyle/>
          <a:p>
            <a:pPr marL="0" lvl="0" indent="0" algn="l" rtl="0">
              <a:spcBef>
                <a:spcPts val="0"/>
              </a:spcBef>
              <a:spcAft>
                <a:spcPts val="0"/>
              </a:spcAft>
              <a:buNone/>
            </a:pPr>
            <a:r>
              <a:rPr lang="en-US" sz="800" dirty="0"/>
              <a:t>Photo: UW ADAI Empathy Lens Collection</a:t>
            </a:r>
          </a:p>
        </p:txBody>
      </p:sp>
      <p:sp>
        <p:nvSpPr>
          <p:cNvPr id="2" name="Google Shape;96;p6">
            <a:extLst>
              <a:ext uri="{FF2B5EF4-FFF2-40B4-BE49-F238E27FC236}">
                <a16:creationId xmlns:a16="http://schemas.microsoft.com/office/drawing/2014/main" id="{7665C257-F315-9677-A9CF-4E96006B4DC5}"/>
              </a:ext>
            </a:extLst>
          </p:cNvPr>
          <p:cNvSpPr txBox="1">
            <a:spLocks/>
          </p:cNvSpPr>
          <p:nvPr/>
        </p:nvSpPr>
        <p:spPr>
          <a:xfrm>
            <a:off x="1243910" y="365113"/>
            <a:ext cx="5740891" cy="1526104"/>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000"/>
              <a:buFont typeface="Montserrat"/>
              <a:buNone/>
              <a:defRPr sz="2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accent1"/>
              </a:buClr>
              <a:buSzPts val="2800"/>
            </a:pPr>
            <a:r>
              <a:rPr lang="en-US" sz="2800" b="1" i="1" dirty="0">
                <a:solidFill>
                  <a:schemeClr val="bg2"/>
                </a:solidFill>
              </a:rPr>
              <a:t>Why is it important for direct service providers to understand the basics of wound care?</a:t>
            </a:r>
          </a:p>
        </p:txBody>
      </p:sp>
      <p:pic>
        <p:nvPicPr>
          <p:cNvPr id="5" name="Picture 4" descr="A close up of a logo&#10;&#10;AI-generated content may be incorrect.">
            <a:extLst>
              <a:ext uri="{FF2B5EF4-FFF2-40B4-BE49-F238E27FC236}">
                <a16:creationId xmlns:a16="http://schemas.microsoft.com/office/drawing/2014/main" id="{1E37D1E3-83C9-6909-7FD4-C3E5ADFB8CB2}"/>
              </a:ext>
            </a:extLst>
          </p:cNvPr>
          <p:cNvPicPr>
            <a:picLocks noChangeAspect="1"/>
          </p:cNvPicPr>
          <p:nvPr/>
        </p:nvPicPr>
        <p:blipFill>
          <a:blip r:embed="rId4"/>
          <a:stretch>
            <a:fillRect/>
          </a:stretch>
        </p:blipFill>
        <p:spPr>
          <a:xfrm>
            <a:off x="979008" y="6320958"/>
            <a:ext cx="2025449" cy="444061"/>
          </a:xfrm>
          <a:prstGeom prst="rect">
            <a:avLst/>
          </a:prstGeom>
        </p:spPr>
      </p:pic>
    </p:spTree>
    <p:extLst>
      <p:ext uri="{BB962C8B-B14F-4D97-AF65-F5344CB8AC3E}">
        <p14:creationId xmlns:p14="http://schemas.microsoft.com/office/powerpoint/2010/main" val="1816374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1E7B5E9F-61A0-1CA2-0AE1-9BD3FD71B57D}"/>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DE709F05-2321-841E-74B8-DED2327D9B14}"/>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What to Know:</a:t>
            </a:r>
            <a:endParaRPr sz="4000" dirty="0"/>
          </a:p>
        </p:txBody>
      </p:sp>
      <p:sp>
        <p:nvSpPr>
          <p:cNvPr id="75" name="Google Shape;75;p3">
            <a:extLst>
              <a:ext uri="{FF2B5EF4-FFF2-40B4-BE49-F238E27FC236}">
                <a16:creationId xmlns:a16="http://schemas.microsoft.com/office/drawing/2014/main" id="{BD980BF8-6EA3-D476-69EC-98021D0922EB}"/>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100" dirty="0"/>
              <a:t>This training is intended for service providers to have a general knowledge of some of the health issues that may result from injection drug use, for the purposes of prevention, care, and triage to other medical services.</a:t>
            </a:r>
          </a:p>
          <a:p>
            <a:pPr marL="461645" indent="-461645">
              <a:spcBef>
                <a:spcPts val="0"/>
              </a:spcBef>
              <a:buSzPts val="2070"/>
            </a:pPr>
            <a:r>
              <a:rPr lang="en-US" sz="2100" dirty="0"/>
              <a:t>Service providers may use this information to inform conversations with and education provided to program participants.</a:t>
            </a:r>
          </a:p>
          <a:p>
            <a:pPr marL="461645" indent="-461645">
              <a:spcBef>
                <a:spcPts val="0"/>
              </a:spcBef>
              <a:buSzPts val="2070"/>
            </a:pPr>
            <a:r>
              <a:rPr lang="en-US" sz="2100" dirty="0"/>
              <a:t>This information may also inform choices related to program inventory and supplies provision to participants.</a:t>
            </a:r>
          </a:p>
          <a:p>
            <a:pPr marL="461645" indent="-461645">
              <a:spcBef>
                <a:spcPts val="0"/>
              </a:spcBef>
              <a:buSzPts val="2070"/>
            </a:pPr>
            <a:r>
              <a:rPr lang="en-US" sz="2100" dirty="0"/>
              <a:t>Some symptoms, infections, or wounds may present similarly but have different causes or treatments. Recognizing the limitations of your knowledge is vital when providing participants with information about health issues they may be experiencing.</a:t>
            </a:r>
          </a:p>
        </p:txBody>
      </p:sp>
      <p:sp>
        <p:nvSpPr>
          <p:cNvPr id="76" name="Google Shape;76;p3">
            <a:extLst>
              <a:ext uri="{FF2B5EF4-FFF2-40B4-BE49-F238E27FC236}">
                <a16:creationId xmlns:a16="http://schemas.microsoft.com/office/drawing/2014/main" id="{C82B6EF0-D586-054B-2E1F-2D609FB96B06}"/>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4" name="Picture 3" descr="A close up of a logo&#10;&#10;AI-generated content may be incorrect.">
            <a:extLst>
              <a:ext uri="{FF2B5EF4-FFF2-40B4-BE49-F238E27FC236}">
                <a16:creationId xmlns:a16="http://schemas.microsoft.com/office/drawing/2014/main" id="{CECCDB82-15A9-96E4-3057-CC09ADF4F736}"/>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3319302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D61B3CC6-D29E-87E1-D81E-F6BD6D169C68}"/>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B0817F3E-BE8F-A505-A901-2E7D46E560D6}"/>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000" dirty="0"/>
              <a:t>Engaging with Participants</a:t>
            </a:r>
            <a:endParaRPr sz="4000" dirty="0"/>
          </a:p>
        </p:txBody>
      </p:sp>
      <p:sp>
        <p:nvSpPr>
          <p:cNvPr id="75" name="Google Shape;75;p3">
            <a:extLst>
              <a:ext uri="{FF2B5EF4-FFF2-40B4-BE49-F238E27FC236}">
                <a16:creationId xmlns:a16="http://schemas.microsoft.com/office/drawing/2014/main" id="{B3EBCB20-BACD-80F3-1CB4-FBC859D2AEF0}"/>
              </a:ext>
            </a:extLst>
          </p:cNvPr>
          <p:cNvSpPr txBox="1">
            <a:spLocks noGrp="1"/>
          </p:cNvSpPr>
          <p:nvPr>
            <p:ph type="body" idx="1"/>
          </p:nvPr>
        </p:nvSpPr>
        <p:spPr>
          <a:xfrm>
            <a:off x="4223657" y="1679403"/>
            <a:ext cx="4463142" cy="3953421"/>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150" dirty="0"/>
              <a:t>Approach with respect, curiosity, and compassion. </a:t>
            </a:r>
          </a:p>
          <a:p>
            <a:pPr marL="461645" indent="-461645">
              <a:spcBef>
                <a:spcPts val="0"/>
              </a:spcBef>
              <a:buSzPts val="2070"/>
            </a:pPr>
            <a:r>
              <a:rPr lang="en-US" sz="2150" dirty="0"/>
              <a:t>Ask informed questions. </a:t>
            </a:r>
          </a:p>
          <a:p>
            <a:pPr marL="461645" indent="-461645">
              <a:spcBef>
                <a:spcPts val="0"/>
              </a:spcBef>
              <a:buSzPts val="2070"/>
            </a:pPr>
            <a:r>
              <a:rPr lang="en-US" sz="2150" dirty="0"/>
              <a:t>Understand real-life conditions.</a:t>
            </a:r>
          </a:p>
          <a:p>
            <a:pPr marL="461645" indent="-461645">
              <a:spcBef>
                <a:spcPts val="0"/>
              </a:spcBef>
              <a:buSzPts val="2070"/>
            </a:pPr>
            <a:r>
              <a:rPr lang="en-US" sz="2150" dirty="0"/>
              <a:t>Use a risk reduction approach.</a:t>
            </a:r>
          </a:p>
          <a:p>
            <a:pPr marL="461645" indent="-461645">
              <a:spcBef>
                <a:spcPts val="0"/>
              </a:spcBef>
              <a:buSzPts val="2070"/>
            </a:pPr>
            <a:r>
              <a:rPr lang="en-US" sz="2150" dirty="0"/>
              <a:t>Understand that participants’ needs and priorities may change over time.</a:t>
            </a:r>
          </a:p>
          <a:p>
            <a:pPr marL="461645" indent="-461645">
              <a:spcBef>
                <a:spcPts val="0"/>
              </a:spcBef>
              <a:buSzPts val="2070"/>
            </a:pPr>
            <a:r>
              <a:rPr lang="en-US" sz="2150" dirty="0"/>
              <a:t>Provide timely information without judgement.</a:t>
            </a:r>
          </a:p>
          <a:p>
            <a:pPr marL="461645" indent="-461645">
              <a:spcBef>
                <a:spcPts val="0"/>
              </a:spcBef>
              <a:buSzPts val="2070"/>
            </a:pPr>
            <a:r>
              <a:rPr lang="en-US" sz="2150" dirty="0"/>
              <a:t>Be prepared to learn from your program participants.</a:t>
            </a:r>
          </a:p>
          <a:p>
            <a:pPr marL="461645" indent="-461645">
              <a:spcBef>
                <a:spcPts val="0"/>
              </a:spcBef>
              <a:buSzPts val="2070"/>
            </a:pPr>
            <a:r>
              <a:rPr lang="en-US" sz="2150" dirty="0"/>
              <a:t>Celebrate any positive change. 	</a:t>
            </a:r>
          </a:p>
        </p:txBody>
      </p:sp>
      <p:sp>
        <p:nvSpPr>
          <p:cNvPr id="76" name="Google Shape;76;p3">
            <a:extLst>
              <a:ext uri="{FF2B5EF4-FFF2-40B4-BE49-F238E27FC236}">
                <a16:creationId xmlns:a16="http://schemas.microsoft.com/office/drawing/2014/main" id="{415FFCF7-9923-EB8E-C7AC-C6C07B0BDBF0}"/>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 name="Picture 1" descr="A person standing in the back of a van&#10;&#10;AI-generated content may be incorrect.">
            <a:extLst>
              <a:ext uri="{FF2B5EF4-FFF2-40B4-BE49-F238E27FC236}">
                <a16:creationId xmlns:a16="http://schemas.microsoft.com/office/drawing/2014/main" id="{861E3C5F-EB53-D0AC-AF04-B20666EFC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7" y="2408764"/>
            <a:ext cx="3962776" cy="2595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DB2D623A-9209-A537-53CE-38034580F9A5}"/>
              </a:ext>
            </a:extLst>
          </p:cNvPr>
          <p:cNvSpPr txBox="1"/>
          <p:nvPr/>
        </p:nvSpPr>
        <p:spPr>
          <a:xfrm>
            <a:off x="46271" y="5075422"/>
            <a:ext cx="3048964" cy="230832"/>
          </a:xfrm>
          <a:prstGeom prst="rect">
            <a:avLst/>
          </a:prstGeom>
          <a:noFill/>
        </p:spPr>
        <p:txBody>
          <a:bodyPr wrap="square">
            <a:spAutoFit/>
          </a:bodyPr>
          <a:lstStyle/>
          <a:p>
            <a:pPr marL="0" indent="0">
              <a:buFont typeface="Calibri"/>
              <a:buNone/>
            </a:pPr>
            <a:r>
              <a:rPr lang="en-US" sz="900" dirty="0">
                <a:latin typeface="Calibri"/>
                <a:ea typeface="Calibri"/>
                <a:cs typeface="Calibri"/>
              </a:rPr>
              <a:t>Photo: UW ADAI Empathy Lens Collection</a:t>
            </a:r>
          </a:p>
        </p:txBody>
      </p:sp>
      <p:pic>
        <p:nvPicPr>
          <p:cNvPr id="4" name="Picture 3" descr="A close up of a logo&#10;&#10;AI-generated content may be incorrect.">
            <a:extLst>
              <a:ext uri="{FF2B5EF4-FFF2-40B4-BE49-F238E27FC236}">
                <a16:creationId xmlns:a16="http://schemas.microsoft.com/office/drawing/2014/main" id="{B9DD2580-4B9D-A30A-B2F4-4916698B0D0C}"/>
              </a:ext>
            </a:extLst>
          </p:cNvPr>
          <p:cNvPicPr>
            <a:picLocks noChangeAspect="1"/>
          </p:cNvPicPr>
          <p:nvPr/>
        </p:nvPicPr>
        <p:blipFill>
          <a:blip r:embed="rId4"/>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253101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2E670566-30B8-A78C-D1EF-D2022AC7F500}"/>
            </a:ext>
          </a:extLst>
        </p:cNvPr>
        <p:cNvGrpSpPr/>
        <p:nvPr/>
      </p:nvGrpSpPr>
      <p:grpSpPr>
        <a:xfrm>
          <a:off x="0" y="0"/>
          <a:ext cx="0" cy="0"/>
          <a:chOff x="0" y="0"/>
          <a:chExt cx="0" cy="0"/>
        </a:xfrm>
      </p:grpSpPr>
      <p:sp>
        <p:nvSpPr>
          <p:cNvPr id="119" name="Google Shape;119;p8">
            <a:extLst>
              <a:ext uri="{FF2B5EF4-FFF2-40B4-BE49-F238E27FC236}">
                <a16:creationId xmlns:a16="http://schemas.microsoft.com/office/drawing/2014/main" id="{EF11925F-C834-0DED-70B5-5D7EBC82D021}"/>
              </a:ext>
            </a:extLst>
          </p:cNvPr>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p>
            <a:pPr marL="0" lvl="0" indent="0" algn="l" rtl="0">
              <a:lnSpc>
                <a:spcPct val="90000"/>
              </a:lnSpc>
              <a:spcBef>
                <a:spcPts val="0"/>
              </a:spcBef>
              <a:spcAft>
                <a:spcPts val="0"/>
              </a:spcAft>
              <a:buClr>
                <a:schemeClr val="accent1"/>
              </a:buClr>
              <a:buSzPts val="4400"/>
              <a:buFont typeface="Montserrat"/>
              <a:buNone/>
            </a:pPr>
            <a:r>
              <a:rPr lang="en-US" sz="5400" dirty="0"/>
              <a:t>Common Conditions and Concerns</a:t>
            </a:r>
            <a:endParaRPr sz="5400" dirty="0"/>
          </a:p>
        </p:txBody>
      </p:sp>
      <p:sp>
        <p:nvSpPr>
          <p:cNvPr id="2" name="Google Shape;119;p8">
            <a:extLst>
              <a:ext uri="{FF2B5EF4-FFF2-40B4-BE49-F238E27FC236}">
                <a16:creationId xmlns:a16="http://schemas.microsoft.com/office/drawing/2014/main" id="{95EF2926-3DD0-0487-8223-77DE2E0EBC0D}"/>
              </a:ext>
            </a:extLst>
          </p:cNvPr>
          <p:cNvSpPr txBox="1">
            <a:spLocks/>
          </p:cNvSpPr>
          <p:nvPr/>
        </p:nvSpPr>
        <p:spPr>
          <a:xfrm>
            <a:off x="2954542" y="4026400"/>
            <a:ext cx="5310604" cy="1362075"/>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4400"/>
              <a:buFont typeface="Montserrat"/>
              <a:buNone/>
              <a:defRPr sz="44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b="0" dirty="0"/>
              <a:t>Pictures start now</a:t>
            </a:r>
          </a:p>
        </p:txBody>
      </p:sp>
    </p:spTree>
    <p:extLst>
      <p:ext uri="{BB962C8B-B14F-4D97-AF65-F5344CB8AC3E}">
        <p14:creationId xmlns:p14="http://schemas.microsoft.com/office/powerpoint/2010/main" val="520985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B6F471C6-F502-F0A0-70CE-D9F3A6581159}"/>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21559F8D-FF14-ACE6-71DF-6A49D1C869AA}"/>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000" dirty="0"/>
              <a:t>Abscesses</a:t>
            </a:r>
            <a:endParaRPr sz="4000" dirty="0"/>
          </a:p>
        </p:txBody>
      </p:sp>
      <p:sp>
        <p:nvSpPr>
          <p:cNvPr id="75" name="Google Shape;75;p3">
            <a:extLst>
              <a:ext uri="{FF2B5EF4-FFF2-40B4-BE49-F238E27FC236}">
                <a16:creationId xmlns:a16="http://schemas.microsoft.com/office/drawing/2014/main" id="{441989BE-561F-8D00-8721-3EE07F13855D}"/>
              </a:ext>
            </a:extLst>
          </p:cNvPr>
          <p:cNvSpPr txBox="1">
            <a:spLocks noGrp="1"/>
          </p:cNvSpPr>
          <p:nvPr>
            <p:ph type="body" idx="1"/>
          </p:nvPr>
        </p:nvSpPr>
        <p:spPr>
          <a:xfrm>
            <a:off x="324757" y="1704803"/>
            <a:ext cx="4463142" cy="4594383"/>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150" dirty="0"/>
              <a:t>An abscess is a bacterial infection.</a:t>
            </a:r>
          </a:p>
          <a:p>
            <a:pPr marL="461645" indent="-461645">
              <a:spcBef>
                <a:spcPts val="0"/>
              </a:spcBef>
              <a:buSzPts val="2070"/>
            </a:pPr>
            <a:r>
              <a:rPr lang="en-US" sz="2150" dirty="0"/>
              <a:t>Abscesses are painful collections of pus that develop under the skin.</a:t>
            </a:r>
          </a:p>
          <a:p>
            <a:pPr marL="461645" indent="-461645">
              <a:spcBef>
                <a:spcPts val="0"/>
              </a:spcBef>
              <a:buSzPts val="2070"/>
            </a:pPr>
            <a:r>
              <a:rPr lang="en-US" sz="2150" dirty="0"/>
              <a:t>They are most often caused when bacteria collects under the skin after a missed shot.</a:t>
            </a:r>
          </a:p>
          <a:p>
            <a:pPr marL="461645" indent="-461645">
              <a:spcBef>
                <a:spcPts val="0"/>
              </a:spcBef>
              <a:buSzPts val="2070"/>
            </a:pPr>
            <a:r>
              <a:rPr lang="en-US" sz="2150" dirty="0"/>
              <a:t>Initial symptoms include redness/grey/ashy discoloration, swelling, and tenderness.</a:t>
            </a:r>
          </a:p>
        </p:txBody>
      </p:sp>
      <p:sp>
        <p:nvSpPr>
          <p:cNvPr id="76" name="Google Shape;76;p3">
            <a:extLst>
              <a:ext uri="{FF2B5EF4-FFF2-40B4-BE49-F238E27FC236}">
                <a16:creationId xmlns:a16="http://schemas.microsoft.com/office/drawing/2014/main" id="{2BC2F7CE-DA8A-A3E0-3DE0-A53920BE253C}"/>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4" name="Picture 3" descr="A close up of a logo&#10;&#10;AI-generated content may be incorrect.">
            <a:extLst>
              <a:ext uri="{FF2B5EF4-FFF2-40B4-BE49-F238E27FC236}">
                <a16:creationId xmlns:a16="http://schemas.microsoft.com/office/drawing/2014/main" id="{3B6F490F-3180-0DD1-CD7A-86A6ECF40216}"/>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5" name="Google Shape;490;p73" descr="Five day old Abscess.jpg">
            <a:extLst>
              <a:ext uri="{FF2B5EF4-FFF2-40B4-BE49-F238E27FC236}">
                <a16:creationId xmlns:a16="http://schemas.microsoft.com/office/drawing/2014/main" id="{A97AE85C-BE5B-A18F-88C9-C131C6BF49ED}"/>
              </a:ext>
            </a:extLst>
          </p:cNvPr>
          <p:cNvPicPr preferRelativeResize="0"/>
          <p:nvPr/>
        </p:nvPicPr>
        <p:blipFill rotWithShape="1">
          <a:blip r:embed="rId4">
            <a:alphaModFix/>
          </a:blip>
          <a:srcRect/>
          <a:stretch/>
        </p:blipFill>
        <p:spPr>
          <a:xfrm>
            <a:off x="5163825" y="3837196"/>
            <a:ext cx="3359737" cy="1697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Google Shape;491;p73">
            <a:extLst>
              <a:ext uri="{FF2B5EF4-FFF2-40B4-BE49-F238E27FC236}">
                <a16:creationId xmlns:a16="http://schemas.microsoft.com/office/drawing/2014/main" id="{0F26503A-CF3A-8688-A033-0B623926CFAE}"/>
              </a:ext>
            </a:extLst>
          </p:cNvPr>
          <p:cNvSpPr txBox="1"/>
          <p:nvPr/>
        </p:nvSpPr>
        <p:spPr>
          <a:xfrm>
            <a:off x="5131168" y="5697948"/>
            <a:ext cx="3359737" cy="281362"/>
          </a:xfrm>
          <a:prstGeom prst="rect">
            <a:avLst/>
          </a:prstGeom>
          <a:noFill/>
          <a:ln>
            <a:noFill/>
          </a:ln>
        </p:spPr>
        <p:txBody>
          <a:bodyPr spcFirstLastPara="1" wrap="square" lIns="121900" tIns="60933" rIns="121900" bIns="60933" anchor="t" anchorCtr="0">
            <a:noAutofit/>
          </a:bodyPr>
          <a:lstStyle/>
          <a:p>
            <a:pPr algn="r">
              <a:buClr>
                <a:srgbClr val="000000"/>
              </a:buClr>
              <a:buSzPts val="1500"/>
            </a:pPr>
            <a:r>
              <a:rPr lang="en" sz="1000" dirty="0">
                <a:ea typeface="Calibri"/>
                <a:cs typeface="Calibri"/>
                <a:sym typeface="Calibri"/>
              </a:rPr>
              <a:t>Ph</a:t>
            </a:r>
            <a:r>
              <a:rPr lang="en" sz="1000" dirty="0">
                <a:solidFill>
                  <a:srgbClr val="000000"/>
                </a:solidFill>
                <a:ea typeface="Calibri"/>
                <a:cs typeface="Calibri"/>
                <a:sym typeface="Calibri"/>
              </a:rPr>
              <a:t>oto: Amrith Ra</a:t>
            </a:r>
            <a:endParaRPr sz="1000" dirty="0"/>
          </a:p>
          <a:p>
            <a:pPr algn="r">
              <a:buClr>
                <a:schemeClr val="dk1"/>
              </a:buClr>
              <a:buSzPts val="1500"/>
            </a:pPr>
            <a:endParaRPr sz="2000" i="1" dirty="0">
              <a:solidFill>
                <a:srgbClr val="000000"/>
              </a:solidFill>
              <a:latin typeface="Calibri"/>
              <a:ea typeface="Calibri"/>
              <a:cs typeface="Calibri"/>
              <a:sym typeface="Calibri"/>
            </a:endParaRPr>
          </a:p>
        </p:txBody>
      </p:sp>
      <p:pic>
        <p:nvPicPr>
          <p:cNvPr id="7" name="Picture 6" descr="A close up of a person's skin&#10;&#10;Description automatically generated with low confidence">
            <a:extLst>
              <a:ext uri="{FF2B5EF4-FFF2-40B4-BE49-F238E27FC236}">
                <a16:creationId xmlns:a16="http://schemas.microsoft.com/office/drawing/2014/main" id="{294A1AB6-D560-09DD-65EF-1ED9B8437E27}"/>
              </a:ext>
            </a:extLst>
          </p:cNvPr>
          <p:cNvPicPr>
            <a:picLocks noChangeAspect="1"/>
          </p:cNvPicPr>
          <p:nvPr/>
        </p:nvPicPr>
        <p:blipFill>
          <a:blip r:embed="rId5"/>
          <a:stretch>
            <a:fillRect/>
          </a:stretch>
        </p:blipFill>
        <p:spPr>
          <a:xfrm>
            <a:off x="5326342" y="1704803"/>
            <a:ext cx="3034705" cy="2011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1078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082CAAB7-BE19-C84D-3A85-70C0BE605444}"/>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1091B443-26C3-A796-71E3-A0B302A8B098}"/>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Basic Abscess Care</a:t>
            </a:r>
            <a:endParaRPr sz="4000" dirty="0"/>
          </a:p>
        </p:txBody>
      </p:sp>
      <p:sp>
        <p:nvSpPr>
          <p:cNvPr id="75" name="Google Shape;75;p3">
            <a:extLst>
              <a:ext uri="{FF2B5EF4-FFF2-40B4-BE49-F238E27FC236}">
                <a16:creationId xmlns:a16="http://schemas.microsoft.com/office/drawing/2014/main" id="{2DC732A5-5D8E-CC33-7673-137CCF0A5891}"/>
              </a:ext>
            </a:extLst>
          </p:cNvPr>
          <p:cNvSpPr txBox="1">
            <a:spLocks noGrp="1"/>
          </p:cNvSpPr>
          <p:nvPr>
            <p:ph type="body" idx="1"/>
          </p:nvPr>
        </p:nvSpPr>
        <p:spPr>
          <a:xfrm>
            <a:off x="177800" y="1679403"/>
            <a:ext cx="8826500" cy="442929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1800" b="1" dirty="0"/>
              <a:t>For participants presenting with a possible abscess, share the following suggestions and, if possible, provide wound care supplies:</a:t>
            </a:r>
          </a:p>
          <a:p>
            <a:pPr marL="461645" indent="-461645">
              <a:spcBef>
                <a:spcPts val="0"/>
              </a:spcBef>
              <a:buSzPts val="2070"/>
            </a:pPr>
            <a:endParaRPr lang="en-US" sz="1800" dirty="0"/>
          </a:p>
          <a:p>
            <a:pPr marL="461645" indent="-461645">
              <a:spcBef>
                <a:spcPts val="0"/>
              </a:spcBef>
              <a:buSzPts val="2070"/>
            </a:pPr>
            <a:r>
              <a:rPr lang="en-US" sz="1800" dirty="0"/>
              <a:t>To reduce the likelihood or severity of abscesses, directly after missing a shot, raise the limb to prevent swelling, and ice the area.</a:t>
            </a:r>
          </a:p>
          <a:p>
            <a:pPr marL="461645" indent="-461645">
              <a:spcBef>
                <a:spcPts val="0"/>
              </a:spcBef>
              <a:buSzPts val="2070"/>
            </a:pPr>
            <a:r>
              <a:rPr lang="en-US" sz="1800" dirty="0"/>
              <a:t>Once an abscess has formed (usually 1-3 days following a missed shot or other bacteria exposure), apply heat to the area for about 20 minutes, 4 times per day. </a:t>
            </a:r>
          </a:p>
          <a:p>
            <a:pPr marL="461645" indent="-461645">
              <a:spcBef>
                <a:spcPts val="0"/>
              </a:spcBef>
              <a:buSzPts val="2070"/>
            </a:pPr>
            <a:r>
              <a:rPr lang="en-US" sz="1800" dirty="0"/>
              <a:t>Except for when you are applying heat, keep abscess dry and covered.</a:t>
            </a:r>
          </a:p>
          <a:p>
            <a:pPr marL="461645" indent="-461645">
              <a:spcBef>
                <a:spcPts val="0"/>
              </a:spcBef>
              <a:buSzPts val="2070"/>
            </a:pPr>
            <a:r>
              <a:rPr lang="en-US" sz="1800" dirty="0"/>
              <a:t>Use the driest, most sterile materials—preferably gauze and medical tape—to which you have access.</a:t>
            </a:r>
          </a:p>
          <a:p>
            <a:pPr marL="461645" indent="-461645">
              <a:spcBef>
                <a:spcPts val="0"/>
              </a:spcBef>
              <a:buSzPts val="2070"/>
            </a:pPr>
            <a:r>
              <a:rPr lang="en-US" sz="1800" dirty="0"/>
              <a:t>Change the bandages if they get wet.</a:t>
            </a:r>
          </a:p>
          <a:p>
            <a:pPr marL="461645" indent="-461645">
              <a:spcBef>
                <a:spcPts val="0"/>
              </a:spcBef>
              <a:buSzPts val="2070"/>
            </a:pPr>
            <a:r>
              <a:rPr lang="en-US" sz="1800" dirty="0"/>
              <a:t>If able, wear gloves and/or wash hands before removing or replacing dressings and bandages.</a:t>
            </a:r>
          </a:p>
          <a:p>
            <a:pPr marL="461645" indent="-461645">
              <a:spcBef>
                <a:spcPts val="0"/>
              </a:spcBef>
              <a:buSzPts val="2070"/>
            </a:pPr>
            <a:r>
              <a:rPr lang="en-US" sz="1800" dirty="0"/>
              <a:t>Over-the-counter pain relievers may help reduce the swelling and discomfort caused by an abscess.</a:t>
            </a:r>
          </a:p>
          <a:p>
            <a:pPr marL="461645" indent="-461645">
              <a:spcBef>
                <a:spcPts val="0"/>
              </a:spcBef>
              <a:buSzPts val="2070"/>
            </a:pPr>
            <a:endParaRPr lang="en-US" sz="1800" dirty="0"/>
          </a:p>
        </p:txBody>
      </p:sp>
      <p:sp>
        <p:nvSpPr>
          <p:cNvPr id="76" name="Google Shape;76;p3">
            <a:extLst>
              <a:ext uri="{FF2B5EF4-FFF2-40B4-BE49-F238E27FC236}">
                <a16:creationId xmlns:a16="http://schemas.microsoft.com/office/drawing/2014/main" id="{6332BC99-4BEE-9C6B-C9F6-BFF0C210A1F8}"/>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4" name="Picture 3" descr="A close up of a logo&#10;&#10;AI-generated content may be incorrect.">
            <a:extLst>
              <a:ext uri="{FF2B5EF4-FFF2-40B4-BE49-F238E27FC236}">
                <a16:creationId xmlns:a16="http://schemas.microsoft.com/office/drawing/2014/main" id="{34E9B8B3-3751-4E91-6EAF-F8E323E1A293}"/>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162565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11B7384D-5A63-7112-AFEC-60355C8EFEA1}"/>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ED6CF7B3-8AB2-40B2-0AD0-27BD82A30B3A}"/>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Basic Abscess Care</a:t>
            </a:r>
            <a:endParaRPr sz="4000" dirty="0"/>
          </a:p>
        </p:txBody>
      </p:sp>
      <p:sp>
        <p:nvSpPr>
          <p:cNvPr id="75" name="Google Shape;75;p3">
            <a:extLst>
              <a:ext uri="{FF2B5EF4-FFF2-40B4-BE49-F238E27FC236}">
                <a16:creationId xmlns:a16="http://schemas.microsoft.com/office/drawing/2014/main" id="{10507134-1540-6B5F-8147-0634588755CB}"/>
              </a:ext>
            </a:extLst>
          </p:cNvPr>
          <p:cNvSpPr txBox="1">
            <a:spLocks noGrp="1"/>
          </p:cNvSpPr>
          <p:nvPr>
            <p:ph type="body" idx="1"/>
          </p:nvPr>
        </p:nvSpPr>
        <p:spPr>
          <a:xfrm>
            <a:off x="177800" y="1679403"/>
            <a:ext cx="8826500" cy="4429297"/>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000" dirty="0"/>
              <a:t>Elevate the abscess above the heart as often as possible to decrease swelling.</a:t>
            </a:r>
          </a:p>
          <a:p>
            <a:pPr marL="461645" indent="-461645">
              <a:spcBef>
                <a:spcPts val="0"/>
              </a:spcBef>
              <a:buSzPts val="2070"/>
            </a:pPr>
            <a:r>
              <a:rPr lang="en-US" sz="2000" dirty="0"/>
              <a:t>To avoid further wound trauma, avoid any injections on or near the abscess or on the same limb as the abscess.</a:t>
            </a:r>
          </a:p>
          <a:p>
            <a:pPr marL="461645" indent="-461645">
              <a:spcBef>
                <a:spcPts val="0"/>
              </a:spcBef>
              <a:buSzPts val="2070"/>
            </a:pPr>
            <a:r>
              <a:rPr lang="en-US" sz="2000" dirty="0"/>
              <a:t>Some abscesses will go away without opening up.</a:t>
            </a:r>
          </a:p>
          <a:p>
            <a:pPr marL="461645" indent="-461645">
              <a:spcBef>
                <a:spcPts val="0"/>
              </a:spcBef>
              <a:buSzPts val="2070"/>
            </a:pPr>
            <a:r>
              <a:rPr lang="en-US" sz="2000" dirty="0"/>
              <a:t>If the abscess begins to open and drain, wash the wound out with soap and warm water.</a:t>
            </a:r>
          </a:p>
          <a:p>
            <a:pPr marL="461645" indent="-461645">
              <a:spcBef>
                <a:spcPts val="0"/>
              </a:spcBef>
              <a:buSzPts val="2070"/>
            </a:pPr>
            <a:r>
              <a:rPr lang="en-US" sz="2000" dirty="0"/>
              <a:t>Keep the area clean and dry. Wash with soap and water once a day, if possible.</a:t>
            </a:r>
          </a:p>
          <a:p>
            <a:pPr marL="461645" indent="-461645">
              <a:spcBef>
                <a:spcPts val="0"/>
              </a:spcBef>
              <a:buSzPts val="2070"/>
            </a:pPr>
            <a:r>
              <a:rPr lang="en-US" sz="2000" dirty="0"/>
              <a:t>Continue to use warm compresses for as long as it’s draining but discontinue soaking in hot water/baths.</a:t>
            </a:r>
          </a:p>
          <a:p>
            <a:pPr marL="461645" indent="-461645">
              <a:spcBef>
                <a:spcPts val="0"/>
              </a:spcBef>
              <a:buSzPts val="2070"/>
            </a:pPr>
            <a:r>
              <a:rPr lang="en-US" sz="2000" dirty="0"/>
              <a:t>Apply dressing, cover with a bandage, and change it daily, if possible.</a:t>
            </a:r>
          </a:p>
          <a:p>
            <a:pPr marL="461645" indent="-461645">
              <a:spcBef>
                <a:spcPts val="0"/>
              </a:spcBef>
              <a:buSzPts val="2070"/>
            </a:pPr>
            <a:r>
              <a:rPr lang="en-US" sz="2000" dirty="0"/>
              <a:t>Continue to monitor abscess for signs of worsening infection or failure to improve.</a:t>
            </a:r>
          </a:p>
          <a:p>
            <a:pPr marL="461645" indent="-461645">
              <a:spcBef>
                <a:spcPts val="0"/>
              </a:spcBef>
              <a:buSzPts val="2070"/>
            </a:pPr>
            <a:endParaRPr lang="en-US" sz="1800" dirty="0"/>
          </a:p>
        </p:txBody>
      </p:sp>
      <p:sp>
        <p:nvSpPr>
          <p:cNvPr id="76" name="Google Shape;76;p3">
            <a:extLst>
              <a:ext uri="{FF2B5EF4-FFF2-40B4-BE49-F238E27FC236}">
                <a16:creationId xmlns:a16="http://schemas.microsoft.com/office/drawing/2014/main" id="{12B11794-DF31-1DF6-31D4-B07E901CCDCE}"/>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4" name="Picture 3" descr="A close up of a logo&#10;&#10;AI-generated content may be incorrect.">
            <a:extLst>
              <a:ext uri="{FF2B5EF4-FFF2-40B4-BE49-F238E27FC236}">
                <a16:creationId xmlns:a16="http://schemas.microsoft.com/office/drawing/2014/main" id="{D4B960ED-77F2-5291-8BDD-1EC0D3A1F045}"/>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3536501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F0BF8959-E280-853D-3BC0-946F64CA2C3B}"/>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18513F3E-A3F1-E97C-326D-B1B5984BD509}"/>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Responding to a Hit Nerve</a:t>
            </a:r>
            <a:endParaRPr sz="4000" dirty="0"/>
          </a:p>
        </p:txBody>
      </p:sp>
      <p:sp>
        <p:nvSpPr>
          <p:cNvPr id="75" name="Google Shape;75;p3">
            <a:extLst>
              <a:ext uri="{FF2B5EF4-FFF2-40B4-BE49-F238E27FC236}">
                <a16:creationId xmlns:a16="http://schemas.microsoft.com/office/drawing/2014/main" id="{E4EEDB8F-ED98-AB5C-BEF8-A6B65ED1CABE}"/>
              </a:ext>
            </a:extLst>
          </p:cNvPr>
          <p:cNvSpPr txBox="1">
            <a:spLocks noGrp="1"/>
          </p:cNvSpPr>
          <p:nvPr>
            <p:ph type="body" idx="1"/>
          </p:nvPr>
        </p:nvSpPr>
        <p:spPr>
          <a:xfrm>
            <a:off x="177800" y="1679403"/>
            <a:ext cx="8826500" cy="442929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1900" b="1" dirty="0"/>
              <a:t>While there is no definitive guidance around how to respond to a hit nerve, the following recommendations have been gathered from community members:</a:t>
            </a:r>
          </a:p>
          <a:p>
            <a:pPr marL="461645" indent="-461645">
              <a:spcBef>
                <a:spcPts val="0"/>
              </a:spcBef>
              <a:buSzPts val="2070"/>
            </a:pPr>
            <a:endParaRPr lang="en-US" sz="1900" dirty="0"/>
          </a:p>
          <a:p>
            <a:pPr marL="0" indent="0">
              <a:spcBef>
                <a:spcPts val="0"/>
              </a:spcBef>
              <a:buSzPts val="2070"/>
              <a:buNone/>
            </a:pPr>
            <a:r>
              <a:rPr lang="en-US" sz="1900" b="1" dirty="0"/>
              <a:t>Pain:</a:t>
            </a:r>
          </a:p>
          <a:p>
            <a:pPr marL="461645" indent="-461645">
              <a:spcBef>
                <a:spcPts val="0"/>
              </a:spcBef>
              <a:buSzPts val="2070"/>
            </a:pPr>
            <a:r>
              <a:rPr lang="en-US" sz="1900" dirty="0"/>
              <a:t>Pain has been described as a mild feeling of pins and needles to intense burning or feeling an electric shock moving through the limb.</a:t>
            </a:r>
          </a:p>
          <a:p>
            <a:pPr marL="461645" indent="-461645">
              <a:spcBef>
                <a:spcPts val="0"/>
              </a:spcBef>
              <a:buSzPts val="2070"/>
            </a:pPr>
            <a:endParaRPr lang="en-US" sz="1900" b="1" dirty="0"/>
          </a:p>
          <a:p>
            <a:pPr marL="0" indent="0">
              <a:spcBef>
                <a:spcPts val="0"/>
              </a:spcBef>
              <a:buSzPts val="2070"/>
              <a:buNone/>
            </a:pPr>
            <a:r>
              <a:rPr lang="en-US" sz="1900" b="1" dirty="0"/>
              <a:t>Reducing the pain of a hit nerve:</a:t>
            </a:r>
          </a:p>
          <a:p>
            <a:pPr marL="461645" indent="-461645">
              <a:spcBef>
                <a:spcPts val="0"/>
              </a:spcBef>
              <a:buSzPts val="2070"/>
            </a:pPr>
            <a:r>
              <a:rPr lang="en-US" sz="1900" dirty="0"/>
              <a:t>Icing the area immediately after hitting a nerve can help.</a:t>
            </a:r>
          </a:p>
          <a:p>
            <a:pPr marL="461645" indent="-461645">
              <a:spcBef>
                <a:spcPts val="0"/>
              </a:spcBef>
              <a:buSzPts val="2070"/>
            </a:pPr>
            <a:r>
              <a:rPr lang="en-US" sz="1800" dirty="0"/>
              <a:t>Over-the-counter pain relievers</a:t>
            </a:r>
            <a:r>
              <a:rPr lang="en-US" sz="1900" dirty="0"/>
              <a:t> and heat in the days following may help.</a:t>
            </a:r>
          </a:p>
          <a:p>
            <a:pPr marL="461645" indent="-461645">
              <a:spcBef>
                <a:spcPts val="0"/>
              </a:spcBef>
              <a:buSzPts val="2070"/>
            </a:pPr>
            <a:r>
              <a:rPr lang="en-US" sz="1900" dirty="0"/>
              <a:t>Rest the area—avoid injecting into that limb or area while the body heals.</a:t>
            </a:r>
          </a:p>
          <a:p>
            <a:pPr marL="461645" indent="-461645">
              <a:spcBef>
                <a:spcPts val="0"/>
              </a:spcBef>
              <a:buSzPts val="2070"/>
            </a:pPr>
            <a:r>
              <a:rPr lang="en-US" sz="1900" dirty="0"/>
              <a:t>Pain/pins and needles sensation typically improve within a few days or weeks.</a:t>
            </a:r>
          </a:p>
        </p:txBody>
      </p:sp>
      <p:sp>
        <p:nvSpPr>
          <p:cNvPr id="76" name="Google Shape;76;p3">
            <a:extLst>
              <a:ext uri="{FF2B5EF4-FFF2-40B4-BE49-F238E27FC236}">
                <a16:creationId xmlns:a16="http://schemas.microsoft.com/office/drawing/2014/main" id="{BC5CAC3C-0CDD-FF3A-0A55-884B8FBDEA75}"/>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4" name="Picture 3" descr="A close up of a logo&#10;&#10;AI-generated content may be incorrect.">
            <a:extLst>
              <a:ext uri="{FF2B5EF4-FFF2-40B4-BE49-F238E27FC236}">
                <a16:creationId xmlns:a16="http://schemas.microsoft.com/office/drawing/2014/main" id="{50C029AC-6078-92CC-1A2D-CFADB83B8A62}"/>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300074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759A2BA9-59F0-1ED7-3EFA-E37ADDE865EF}"/>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98E8D133-D39F-0975-98F3-2A22D963F6DD}"/>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Responding to a Hit Artery</a:t>
            </a:r>
            <a:endParaRPr sz="4000" dirty="0"/>
          </a:p>
        </p:txBody>
      </p:sp>
      <p:sp>
        <p:nvSpPr>
          <p:cNvPr id="75" name="Google Shape;75;p3">
            <a:extLst>
              <a:ext uri="{FF2B5EF4-FFF2-40B4-BE49-F238E27FC236}">
                <a16:creationId xmlns:a16="http://schemas.microsoft.com/office/drawing/2014/main" id="{9E28542F-7692-FF36-C8CC-ACE5A92B2E2F}"/>
              </a:ext>
            </a:extLst>
          </p:cNvPr>
          <p:cNvSpPr txBox="1">
            <a:spLocks noGrp="1"/>
          </p:cNvSpPr>
          <p:nvPr>
            <p:ph type="body" idx="1"/>
          </p:nvPr>
        </p:nvSpPr>
        <p:spPr>
          <a:xfrm>
            <a:off x="177800" y="1654003"/>
            <a:ext cx="8826500" cy="442929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2150" b="1" dirty="0"/>
              <a:t>Because punctured arteries may present an immediate danger from blood loss as well as possible unseen complications, providers may want to educate program participants on how to respond.</a:t>
            </a:r>
            <a:br>
              <a:rPr lang="en-US" sz="2150" b="1" dirty="0"/>
            </a:br>
            <a:endParaRPr lang="en-US" sz="2150" b="1" dirty="0"/>
          </a:p>
          <a:p>
            <a:pPr marL="0" indent="0">
              <a:spcBef>
                <a:spcPts val="0"/>
              </a:spcBef>
              <a:buSzPts val="2070"/>
              <a:buNone/>
            </a:pPr>
            <a:r>
              <a:rPr lang="en-US" sz="2150" dirty="0"/>
              <a:t>Apply pressure, elevate limb above the head, if possible, for at least 10 minutes.</a:t>
            </a:r>
          </a:p>
          <a:p>
            <a:pPr marL="461645" indent="-461645">
              <a:spcBef>
                <a:spcPts val="0"/>
              </a:spcBef>
              <a:buSzPts val="2070"/>
            </a:pPr>
            <a:r>
              <a:rPr lang="en-US" sz="2150" dirty="0"/>
              <a:t>If weak from blood loss, try to get help applying pressure from a friend or other bystander.</a:t>
            </a:r>
          </a:p>
          <a:p>
            <a:pPr marL="461645" indent="-461645">
              <a:spcBef>
                <a:spcPts val="0"/>
              </a:spcBef>
              <a:buSzPts val="2070"/>
            </a:pPr>
            <a:r>
              <a:rPr lang="en-US" sz="2150" dirty="0"/>
              <a:t>Apply a tourniquet 2-3 inches above the wound and seek emergency medical services, if possible.</a:t>
            </a:r>
          </a:p>
          <a:p>
            <a:pPr marL="0" indent="0">
              <a:spcBef>
                <a:spcPts val="0"/>
              </a:spcBef>
              <a:buSzPts val="2070"/>
              <a:buNone/>
            </a:pPr>
            <a:r>
              <a:rPr lang="en-US" sz="2150" dirty="0"/>
              <a:t>Even if the bleeding stops on its own, seeking medical services as soon as possible may decrease the risk of further complications. </a:t>
            </a:r>
          </a:p>
        </p:txBody>
      </p:sp>
      <p:sp>
        <p:nvSpPr>
          <p:cNvPr id="76" name="Google Shape;76;p3">
            <a:extLst>
              <a:ext uri="{FF2B5EF4-FFF2-40B4-BE49-F238E27FC236}">
                <a16:creationId xmlns:a16="http://schemas.microsoft.com/office/drawing/2014/main" id="{578BFBCC-659E-A7F0-E91F-6D9839C36512}"/>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4" name="Picture 3" descr="A close up of a logo&#10;&#10;AI-generated content may be incorrect.">
            <a:extLst>
              <a:ext uri="{FF2B5EF4-FFF2-40B4-BE49-F238E27FC236}">
                <a16:creationId xmlns:a16="http://schemas.microsoft.com/office/drawing/2014/main" id="{E602561F-E119-F5EE-7C6D-6B8A740CFBF8}"/>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882173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CB204830-06B0-3C74-F4C5-44AE73F568E6}"/>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5077B637-231A-A048-D579-4B70704063A6}"/>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000" dirty="0"/>
              <a:t>Cotton Fever</a:t>
            </a:r>
            <a:endParaRPr sz="4000" dirty="0"/>
          </a:p>
        </p:txBody>
      </p:sp>
      <p:sp>
        <p:nvSpPr>
          <p:cNvPr id="75" name="Google Shape;75;p3">
            <a:extLst>
              <a:ext uri="{FF2B5EF4-FFF2-40B4-BE49-F238E27FC236}">
                <a16:creationId xmlns:a16="http://schemas.microsoft.com/office/drawing/2014/main" id="{25D6CC59-901B-199B-7BE3-7D377463B425}"/>
              </a:ext>
            </a:extLst>
          </p:cNvPr>
          <p:cNvSpPr txBox="1">
            <a:spLocks noGrp="1"/>
          </p:cNvSpPr>
          <p:nvPr>
            <p:ph type="body" idx="1"/>
          </p:nvPr>
        </p:nvSpPr>
        <p:spPr>
          <a:xfrm>
            <a:off x="3004457" y="1448485"/>
            <a:ext cx="5682342" cy="4454697"/>
          </a:xfrm>
          <a:prstGeom prst="rect">
            <a:avLst/>
          </a:prstGeom>
          <a:noFill/>
          <a:ln>
            <a:noFill/>
          </a:ln>
        </p:spPr>
        <p:txBody>
          <a:bodyPr spcFirstLastPara="1" wrap="square" lIns="91425" tIns="45700" rIns="91425" bIns="45700" anchor="t" anchorCtr="0">
            <a:noAutofit/>
          </a:bodyPr>
          <a:lstStyle/>
          <a:p>
            <a:pPr marL="125730" indent="0">
              <a:buNone/>
            </a:pPr>
            <a:r>
              <a:rPr lang="en-US" sz="1800" b="1" dirty="0"/>
              <a:t>Because Cotton Fever may initially present as a virus, other infections, or withdrawal, it may be something to advise participants to look out for.</a:t>
            </a:r>
          </a:p>
          <a:p>
            <a:pPr marL="125730" indent="0">
              <a:buNone/>
            </a:pPr>
            <a:r>
              <a:rPr lang="en-US" sz="1800" dirty="0"/>
              <a:t>Cotton fever is a short acting bacterial infection believed to be caused by bacteria that can live in used cotton filters.</a:t>
            </a:r>
          </a:p>
          <a:p>
            <a:pPr marL="285750" indent="-285750">
              <a:buFont typeface="Arial"/>
              <a:buChar char="•"/>
            </a:pPr>
            <a:r>
              <a:rPr lang="en-US" sz="1800" dirty="0"/>
              <a:t>Cotton fever is not usually life-threatening.</a:t>
            </a:r>
          </a:p>
          <a:p>
            <a:pPr marL="285750" indent="-285750">
              <a:buFont typeface="Arial"/>
              <a:buChar char="•"/>
            </a:pPr>
            <a:r>
              <a:rPr lang="en-US" sz="1800" dirty="0"/>
              <a:t>It may be characterized by a rapid onset of symptoms.</a:t>
            </a:r>
          </a:p>
          <a:p>
            <a:pPr marL="285750" indent="-285750">
              <a:buFont typeface="Arial"/>
              <a:buChar char="•"/>
            </a:pPr>
            <a:r>
              <a:rPr lang="en-US" sz="1800" dirty="0"/>
              <a:t>Common symptoms may include chills, fever, shaking, hot flashes, nausea, vomiting, abdominal pain, back pain and headache.</a:t>
            </a:r>
          </a:p>
          <a:p>
            <a:pPr marL="285750" indent="-285750">
              <a:buFont typeface="Arial"/>
              <a:buChar char="•"/>
            </a:pPr>
            <a:r>
              <a:rPr lang="en-US" sz="1800" dirty="0"/>
              <a:t>If symptoms last longer than 6 hours, consider visiting the ER as it might be a more serious condition.</a:t>
            </a:r>
          </a:p>
          <a:p>
            <a:pPr marL="285750" indent="-285750">
              <a:buFont typeface="Arial"/>
              <a:buChar char="•"/>
            </a:pPr>
            <a:endParaRPr lang="en-US" sz="1800" i="1" dirty="0"/>
          </a:p>
        </p:txBody>
      </p:sp>
      <p:sp>
        <p:nvSpPr>
          <p:cNvPr id="76" name="Google Shape;76;p3">
            <a:extLst>
              <a:ext uri="{FF2B5EF4-FFF2-40B4-BE49-F238E27FC236}">
                <a16:creationId xmlns:a16="http://schemas.microsoft.com/office/drawing/2014/main" id="{043B11FD-3862-2F5C-AD8D-7E3E13C8B79E}"/>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4" name="Picture 3" descr="A close up of a logo&#10;&#10;AI-generated content may be incorrect.">
            <a:extLst>
              <a:ext uri="{FF2B5EF4-FFF2-40B4-BE49-F238E27FC236}">
                <a16:creationId xmlns:a16="http://schemas.microsoft.com/office/drawing/2014/main" id="{6DB39DE3-8C2D-3546-06C5-409353C0A30E}"/>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6BD27180-1803-6B5D-3853-07FAB3CE0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30490">
            <a:off x="-23210" y="3541847"/>
            <a:ext cx="2954107" cy="601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F906BE3C-2A17-7D2A-1110-E0DE399D1AFE}"/>
              </a:ext>
            </a:extLst>
          </p:cNvPr>
          <p:cNvSpPr txBox="1"/>
          <p:nvPr/>
        </p:nvSpPr>
        <p:spPr>
          <a:xfrm>
            <a:off x="122584" y="5179575"/>
            <a:ext cx="2022705" cy="230832"/>
          </a:xfrm>
          <a:prstGeom prst="rect">
            <a:avLst/>
          </a:prstGeom>
          <a:noFill/>
        </p:spPr>
        <p:txBody>
          <a:bodyPr wrap="square">
            <a:spAutoFit/>
          </a:bodyPr>
          <a:lstStyle/>
          <a:p>
            <a:r>
              <a:rPr lang="en-US" sz="900" dirty="0"/>
              <a:t>Image: </a:t>
            </a:r>
            <a:r>
              <a:rPr lang="en-US" sz="900" dirty="0">
                <a:hlinkClick r:id="rId5"/>
              </a:rPr>
              <a:t>www.zerostigma.art</a:t>
            </a:r>
            <a:r>
              <a:rPr lang="en-US" sz="900" dirty="0"/>
              <a:t> </a:t>
            </a:r>
          </a:p>
        </p:txBody>
      </p:sp>
    </p:spTree>
    <p:extLst>
      <p:ext uri="{BB962C8B-B14F-4D97-AF65-F5344CB8AC3E}">
        <p14:creationId xmlns:p14="http://schemas.microsoft.com/office/powerpoint/2010/main" val="82653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21730505-022A-62A1-AACC-D49CE248DA14}"/>
            </a:ext>
          </a:extLst>
        </p:cNvPr>
        <p:cNvGrpSpPr/>
        <p:nvPr/>
      </p:nvGrpSpPr>
      <p:grpSpPr>
        <a:xfrm>
          <a:off x="0" y="0"/>
          <a:ext cx="0" cy="0"/>
          <a:chOff x="0" y="0"/>
          <a:chExt cx="0" cy="0"/>
        </a:xfrm>
      </p:grpSpPr>
      <p:sp>
        <p:nvSpPr>
          <p:cNvPr id="81" name="Google Shape;81;p4">
            <a:extLst>
              <a:ext uri="{FF2B5EF4-FFF2-40B4-BE49-F238E27FC236}">
                <a16:creationId xmlns:a16="http://schemas.microsoft.com/office/drawing/2014/main" id="{BAB5BC91-CD6F-6B02-67AE-0BBDA1BCC0AA}"/>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Content Developed by NASTAD</a:t>
            </a:r>
            <a:endParaRPr sz="4000" dirty="0"/>
          </a:p>
        </p:txBody>
      </p:sp>
      <p:sp>
        <p:nvSpPr>
          <p:cNvPr id="82" name="Google Shape;82;p4">
            <a:extLst>
              <a:ext uri="{FF2B5EF4-FFF2-40B4-BE49-F238E27FC236}">
                <a16:creationId xmlns:a16="http://schemas.microsoft.com/office/drawing/2014/main" id="{2F1D6AE6-7589-35F7-FD84-0993A4CCB57B}"/>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963" lvl="0" indent="-461963" algn="l" rtl="0">
              <a:lnSpc>
                <a:spcPct val="100000"/>
              </a:lnSpc>
              <a:spcBef>
                <a:spcPts val="0"/>
              </a:spcBef>
              <a:spcAft>
                <a:spcPts val="0"/>
              </a:spcAft>
              <a:buSzPts val="2520"/>
              <a:buChar char="✧"/>
            </a:pPr>
            <a:endParaRPr lang="en-US" sz="1700" dirty="0"/>
          </a:p>
          <a:p>
            <a:pPr marL="461963" indent="-461963">
              <a:spcBef>
                <a:spcPts val="0"/>
              </a:spcBef>
              <a:buSzPts val="2520"/>
            </a:pPr>
            <a:r>
              <a:rPr lang="en-US" sz="1700" dirty="0"/>
              <a:t>The content of this presentation was developed by NASTAD, which is a non-profit, non-partisan national association founded in 1992 that represents public health officials who administer HIV and hepatitis programs funded by state and federal governments.</a:t>
            </a:r>
          </a:p>
          <a:p>
            <a:pPr marL="0" lvl="0" indent="0" algn="l" rtl="0">
              <a:lnSpc>
                <a:spcPct val="100000"/>
              </a:lnSpc>
              <a:spcBef>
                <a:spcPts val="0"/>
              </a:spcBef>
              <a:spcAft>
                <a:spcPts val="0"/>
              </a:spcAft>
              <a:buSzPts val="2520"/>
              <a:buNone/>
            </a:pPr>
            <a:endParaRPr lang="en-US" sz="1700" dirty="0"/>
          </a:p>
          <a:p>
            <a:pPr marL="461963" lvl="0" indent="-461963" algn="l" rtl="0">
              <a:lnSpc>
                <a:spcPct val="100000"/>
              </a:lnSpc>
              <a:spcBef>
                <a:spcPts val="0"/>
              </a:spcBef>
              <a:spcAft>
                <a:spcPts val="0"/>
              </a:spcAft>
              <a:buSzPts val="2520"/>
              <a:buChar char="✧"/>
            </a:pPr>
            <a:r>
              <a:rPr lang="en-US" sz="1700" dirty="0"/>
              <a:t>NASTAD’s mission is to advance the health and dignity of people living with and impacted by HIV/AIDS, viral hepatitis, and intersecting epidemics by strengthening governmental public health and leveraging community partnerships.</a:t>
            </a:r>
          </a:p>
          <a:p>
            <a:pPr marL="461963" lvl="0" indent="-461963" algn="l" rtl="0">
              <a:lnSpc>
                <a:spcPct val="100000"/>
              </a:lnSpc>
              <a:spcBef>
                <a:spcPts val="0"/>
              </a:spcBef>
              <a:spcAft>
                <a:spcPts val="0"/>
              </a:spcAft>
              <a:buSzPts val="2520"/>
              <a:buChar char="✧"/>
            </a:pPr>
            <a:endParaRPr lang="en-US" sz="1700" dirty="0"/>
          </a:p>
          <a:p>
            <a:pPr marL="461963" lvl="0" indent="-461963">
              <a:spcBef>
                <a:spcPts val="0"/>
              </a:spcBef>
              <a:buSzPts val="2520"/>
            </a:pPr>
            <a:r>
              <a:rPr lang="en-US" sz="1700" dirty="0"/>
              <a:t>The individual presenting this material may not be a representative of NASTAD and therefore any views expressed by the speaker do not necessarily reflect the official policies of NASTAD; nor does mention of trade names, commercial practices, or organizations imply endorsement by NASTAD. </a:t>
            </a:r>
          </a:p>
        </p:txBody>
      </p:sp>
      <p:sp>
        <p:nvSpPr>
          <p:cNvPr id="83" name="Google Shape;83;p4">
            <a:extLst>
              <a:ext uri="{FF2B5EF4-FFF2-40B4-BE49-F238E27FC236}">
                <a16:creationId xmlns:a16="http://schemas.microsoft.com/office/drawing/2014/main" id="{1D30DEF1-ADCE-90E0-1BEB-54EF37F045F7}"/>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2" name="Picture 1" descr="A close up of a logo&#10;&#10;AI-generated content may be incorrect.">
            <a:extLst>
              <a:ext uri="{FF2B5EF4-FFF2-40B4-BE49-F238E27FC236}">
                <a16:creationId xmlns:a16="http://schemas.microsoft.com/office/drawing/2014/main" id="{6EA56D5C-BF0C-F300-7B9B-A1952ED8E893}"/>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772242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5BDF40B9-8609-8496-F22A-925C469E1A04}"/>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BEFED3FA-C55E-B072-8BBA-8726D5951D5E}"/>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000" dirty="0"/>
              <a:t>Cellulitis</a:t>
            </a:r>
          </a:p>
        </p:txBody>
      </p:sp>
      <p:sp>
        <p:nvSpPr>
          <p:cNvPr id="75" name="Google Shape;75;p3">
            <a:extLst>
              <a:ext uri="{FF2B5EF4-FFF2-40B4-BE49-F238E27FC236}">
                <a16:creationId xmlns:a16="http://schemas.microsoft.com/office/drawing/2014/main" id="{99D95873-9A0F-EBA9-BDA0-693EC46B740F}"/>
              </a:ext>
            </a:extLst>
          </p:cNvPr>
          <p:cNvSpPr txBox="1">
            <a:spLocks noGrp="1"/>
          </p:cNvSpPr>
          <p:nvPr>
            <p:ph type="body" idx="1"/>
          </p:nvPr>
        </p:nvSpPr>
        <p:spPr>
          <a:xfrm>
            <a:off x="324756" y="1704803"/>
            <a:ext cx="4755243" cy="4594383"/>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endParaRPr lang="en-US" sz="2150" dirty="0"/>
          </a:p>
          <a:p>
            <a:pPr marL="461645" indent="-461645">
              <a:spcBef>
                <a:spcPts val="0"/>
              </a:spcBef>
              <a:buSzPts val="2070"/>
            </a:pPr>
            <a:r>
              <a:rPr lang="en-US" sz="2150" dirty="0"/>
              <a:t>A bacterial infection of the skin and subcutaneous tissue.</a:t>
            </a:r>
          </a:p>
          <a:p>
            <a:pPr marL="461645" indent="-461645">
              <a:spcBef>
                <a:spcPts val="0"/>
              </a:spcBef>
              <a:buSzPts val="2070"/>
            </a:pPr>
            <a:r>
              <a:rPr lang="en-US" sz="2150" dirty="0"/>
              <a:t>May occur when bacteria enters the skin.</a:t>
            </a:r>
          </a:p>
          <a:p>
            <a:pPr marL="461645" indent="-461645">
              <a:spcBef>
                <a:spcPts val="0"/>
              </a:spcBef>
              <a:buSzPts val="2070"/>
            </a:pPr>
            <a:r>
              <a:rPr lang="en-US" sz="2150" dirty="0"/>
              <a:t>Appears as a swollen, discolored area of the skin that feels hot and tender.</a:t>
            </a:r>
          </a:p>
          <a:p>
            <a:pPr marL="461645" indent="-461645">
              <a:spcBef>
                <a:spcPts val="0"/>
              </a:spcBef>
              <a:buSzPts val="2070"/>
            </a:pPr>
            <a:r>
              <a:rPr lang="en-US" sz="2150" dirty="0"/>
              <a:t>Can give the skin a pitted, orange peel-like or blistered texture.</a:t>
            </a:r>
          </a:p>
          <a:p>
            <a:pPr marL="461645" indent="-461645">
              <a:spcBef>
                <a:spcPts val="0"/>
              </a:spcBef>
              <a:buSzPts val="2070"/>
            </a:pPr>
            <a:r>
              <a:rPr lang="en-US" sz="2150" dirty="0"/>
              <a:t>Cellulitis is treated with antibiotics and needs medical attention.</a:t>
            </a:r>
          </a:p>
          <a:p>
            <a:pPr marL="461645" indent="-461645">
              <a:spcBef>
                <a:spcPts val="0"/>
              </a:spcBef>
              <a:buSzPts val="2070"/>
            </a:pPr>
            <a:endParaRPr lang="en-US" sz="2150" dirty="0"/>
          </a:p>
        </p:txBody>
      </p:sp>
      <p:sp>
        <p:nvSpPr>
          <p:cNvPr id="76" name="Google Shape;76;p3">
            <a:extLst>
              <a:ext uri="{FF2B5EF4-FFF2-40B4-BE49-F238E27FC236}">
                <a16:creationId xmlns:a16="http://schemas.microsoft.com/office/drawing/2014/main" id="{DCD1E546-7D3E-1ED8-7A74-06285DD8500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4" name="Picture 3" descr="A close up of a logo&#10;&#10;AI-generated content may be incorrect.">
            <a:extLst>
              <a:ext uri="{FF2B5EF4-FFF2-40B4-BE49-F238E27FC236}">
                <a16:creationId xmlns:a16="http://schemas.microsoft.com/office/drawing/2014/main" id="{2A58DE97-A0ED-920A-1D65-DFDB7E1997F6}"/>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2" name="Picture 1" descr="A person with a bandage on their foot&#10;&#10;Description automatically generated">
            <a:extLst>
              <a:ext uri="{FF2B5EF4-FFF2-40B4-BE49-F238E27FC236}">
                <a16:creationId xmlns:a16="http://schemas.microsoft.com/office/drawing/2014/main" id="{D37BE00D-2995-F168-B54D-04B608D96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347" y="2564296"/>
            <a:ext cx="3071377" cy="2315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5FE6C633-839E-E14C-23F7-D72A268FD74E}"/>
              </a:ext>
            </a:extLst>
          </p:cNvPr>
          <p:cNvSpPr txBox="1"/>
          <p:nvPr/>
        </p:nvSpPr>
        <p:spPr>
          <a:xfrm>
            <a:off x="5275347" y="4961394"/>
            <a:ext cx="6097656" cy="253916"/>
          </a:xfrm>
          <a:prstGeom prst="rect">
            <a:avLst/>
          </a:prstGeom>
          <a:noFill/>
        </p:spPr>
        <p:txBody>
          <a:bodyPr wrap="square">
            <a:spAutoFit/>
          </a:bodyPr>
          <a:lstStyle/>
          <a:p>
            <a:pPr marL="0" lvl="0" indent="0" algn="l" rtl="0">
              <a:spcBef>
                <a:spcPts val="0"/>
              </a:spcBef>
              <a:spcAft>
                <a:spcPts val="0"/>
              </a:spcAft>
              <a:buNone/>
            </a:pPr>
            <a:r>
              <a:rPr lang="en-US" sz="1050" dirty="0">
                <a:latin typeface="Calibri"/>
                <a:ea typeface="Calibri"/>
                <a:cs typeface="Calibri"/>
                <a:sym typeface="Calibri"/>
              </a:rPr>
              <a:t>Photo: Creative Commons</a:t>
            </a:r>
          </a:p>
        </p:txBody>
      </p:sp>
    </p:spTree>
    <p:extLst>
      <p:ext uri="{BB962C8B-B14F-4D97-AF65-F5344CB8AC3E}">
        <p14:creationId xmlns:p14="http://schemas.microsoft.com/office/powerpoint/2010/main" val="425027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D2205C7C-DD43-CAEF-9B83-F8619DF49DD9}"/>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04F55E65-0DC1-01A5-FD38-2C50E707F7C2}"/>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a:buSzPts val="4100"/>
            </a:pPr>
            <a:r>
              <a:rPr lang="en-US" sz="4000" dirty="0"/>
              <a:t>Staph Infection</a:t>
            </a:r>
          </a:p>
        </p:txBody>
      </p:sp>
      <p:sp>
        <p:nvSpPr>
          <p:cNvPr id="75" name="Google Shape;75;p3">
            <a:extLst>
              <a:ext uri="{FF2B5EF4-FFF2-40B4-BE49-F238E27FC236}">
                <a16:creationId xmlns:a16="http://schemas.microsoft.com/office/drawing/2014/main" id="{23425F1C-CF8A-8B58-A5B8-9D4CAFC2AC1E}"/>
              </a:ext>
            </a:extLst>
          </p:cNvPr>
          <p:cNvSpPr txBox="1">
            <a:spLocks noGrp="1"/>
          </p:cNvSpPr>
          <p:nvPr>
            <p:ph type="body" idx="1"/>
          </p:nvPr>
        </p:nvSpPr>
        <p:spPr>
          <a:xfrm>
            <a:off x="324756" y="1704803"/>
            <a:ext cx="8656684" cy="211535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1600" b="1" dirty="0"/>
              <a:t>For program participants presenting with painful bumps under the skin, cuts that look swollen and filled with pus, sores that look like spider bites, or fluid filled blisters it may be helpful share the following information about Staph and MRSA. Distribute hand sanitizer, soap, and adhesive bandages if possible.</a:t>
            </a:r>
            <a:br>
              <a:rPr lang="en-US" sz="1600" b="1" dirty="0"/>
            </a:br>
            <a:endParaRPr lang="en-US" sz="1600" dirty="0"/>
          </a:p>
          <a:p>
            <a:pPr marL="0" indent="0">
              <a:spcBef>
                <a:spcPts val="0"/>
              </a:spcBef>
              <a:buSzPts val="2070"/>
              <a:buNone/>
            </a:pPr>
            <a:r>
              <a:rPr lang="en-US" sz="1600" dirty="0"/>
              <a:t>Staph infections are caused by Staphylococcus bacteria. This bacteria is commonly found on our skin and most of the time does not cause harm. However, it can enter the body through a break in the skin and cause an infection. Staph infections may be dangerous if left untreated.</a:t>
            </a:r>
          </a:p>
          <a:p>
            <a:pPr marL="461645" indent="-461645">
              <a:spcBef>
                <a:spcPts val="0"/>
              </a:spcBef>
              <a:buSzPts val="2070"/>
            </a:pPr>
            <a:endParaRPr lang="en-US" sz="1600" dirty="0"/>
          </a:p>
          <a:p>
            <a:pPr marL="461645" indent="-461645">
              <a:spcBef>
                <a:spcPts val="0"/>
              </a:spcBef>
              <a:buSzPts val="2070"/>
            </a:pPr>
            <a:endParaRPr lang="en-US" sz="1600" dirty="0"/>
          </a:p>
          <a:p>
            <a:pPr marL="461645" indent="-461645">
              <a:spcBef>
                <a:spcPts val="0"/>
              </a:spcBef>
              <a:buSzPts val="2070"/>
            </a:pPr>
            <a:endParaRPr lang="en-US" sz="1600" dirty="0"/>
          </a:p>
        </p:txBody>
      </p:sp>
      <p:sp>
        <p:nvSpPr>
          <p:cNvPr id="76" name="Google Shape;76;p3">
            <a:extLst>
              <a:ext uri="{FF2B5EF4-FFF2-40B4-BE49-F238E27FC236}">
                <a16:creationId xmlns:a16="http://schemas.microsoft.com/office/drawing/2014/main" id="{A9D0AC2F-29A4-8055-B04E-802970AFAE85}"/>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4" name="Picture 3" descr="A close up of a logo&#10;&#10;AI-generated content may be incorrect.">
            <a:extLst>
              <a:ext uri="{FF2B5EF4-FFF2-40B4-BE49-F238E27FC236}">
                <a16:creationId xmlns:a16="http://schemas.microsoft.com/office/drawing/2014/main" id="{1C10CD5C-6087-134A-4193-3FFEAA4BF781}"/>
              </a:ext>
            </a:extLst>
          </p:cNvPr>
          <p:cNvPicPr>
            <a:picLocks noChangeAspect="1"/>
          </p:cNvPicPr>
          <p:nvPr/>
        </p:nvPicPr>
        <p:blipFill>
          <a:blip r:embed="rId3"/>
          <a:stretch>
            <a:fillRect/>
          </a:stretch>
        </p:blipFill>
        <p:spPr>
          <a:xfrm>
            <a:off x="979008" y="6299186"/>
            <a:ext cx="2025449" cy="444061"/>
          </a:xfrm>
          <a:prstGeom prst="rect">
            <a:avLst/>
          </a:prstGeom>
        </p:spPr>
      </p:pic>
      <p:sp>
        <p:nvSpPr>
          <p:cNvPr id="7" name="Google Shape;75;p3">
            <a:extLst>
              <a:ext uri="{FF2B5EF4-FFF2-40B4-BE49-F238E27FC236}">
                <a16:creationId xmlns:a16="http://schemas.microsoft.com/office/drawing/2014/main" id="{733542CA-04FE-EBA7-4812-FD4F47B0FB34}"/>
              </a:ext>
            </a:extLst>
          </p:cNvPr>
          <p:cNvSpPr txBox="1">
            <a:spLocks/>
          </p:cNvSpPr>
          <p:nvPr/>
        </p:nvSpPr>
        <p:spPr>
          <a:xfrm>
            <a:off x="3992516" y="3129280"/>
            <a:ext cx="4907272" cy="21153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1470" algn="l" rtl="0">
              <a:lnSpc>
                <a:spcPct val="100000"/>
              </a:lnSpc>
              <a:spcBef>
                <a:spcPts val="1200"/>
              </a:spcBef>
              <a:spcAft>
                <a:spcPts val="0"/>
              </a:spcAft>
              <a:buClr>
                <a:schemeClr val="accent2"/>
              </a:buClr>
              <a:buSzPts val="162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461645" indent="-461645">
              <a:spcBef>
                <a:spcPts val="0"/>
              </a:spcBef>
              <a:buSzPts val="2070"/>
            </a:pPr>
            <a:endParaRPr lang="en-US" sz="1600" dirty="0"/>
          </a:p>
          <a:p>
            <a:pPr marL="461645" indent="-461645">
              <a:spcBef>
                <a:spcPts val="0"/>
              </a:spcBef>
              <a:buSzPts val="2070"/>
            </a:pPr>
            <a:endParaRPr lang="en-US" sz="1600" dirty="0"/>
          </a:p>
          <a:p>
            <a:pPr marL="0" indent="0">
              <a:spcBef>
                <a:spcPts val="0"/>
              </a:spcBef>
              <a:buSzPts val="2070"/>
              <a:buNone/>
            </a:pPr>
            <a:endParaRPr lang="en-US" sz="1600" dirty="0"/>
          </a:p>
          <a:p>
            <a:pPr marL="461645" indent="-461645">
              <a:spcBef>
                <a:spcPts val="0"/>
              </a:spcBef>
              <a:buSzPts val="2070"/>
            </a:pPr>
            <a:r>
              <a:rPr lang="en-US" sz="1600" dirty="0"/>
              <a:t>Staph infections can look like pimples, boils or other skin conditions.</a:t>
            </a:r>
          </a:p>
          <a:p>
            <a:pPr marL="461645" indent="-461645">
              <a:spcBef>
                <a:spcPts val="0"/>
              </a:spcBef>
              <a:buSzPts val="2070"/>
            </a:pPr>
            <a:r>
              <a:rPr lang="en-US" sz="1600" dirty="0"/>
              <a:t>Staph infections can cause sepsis, pneumonia, endocarditis, and bone infections (osteomyelitis).</a:t>
            </a:r>
          </a:p>
          <a:p>
            <a:pPr marL="461645" indent="-461645">
              <a:spcBef>
                <a:spcPts val="0"/>
              </a:spcBef>
              <a:buSzPts val="2070"/>
            </a:pPr>
            <a:r>
              <a:rPr lang="en-US" sz="1600" dirty="0"/>
              <a:t>People who  inject drugs, have chronic conditions, have weakened immune systems, who are hospitalized or recovering from surgery may be at greater risk for infection.</a:t>
            </a:r>
          </a:p>
          <a:p>
            <a:pPr marL="461645" indent="-461645">
              <a:spcBef>
                <a:spcPts val="0"/>
              </a:spcBef>
              <a:buSzPts val="2070"/>
            </a:pPr>
            <a:r>
              <a:rPr lang="en-US" sz="1600" dirty="0"/>
              <a:t>Most staph infections can be treated with antibiotics.</a:t>
            </a:r>
          </a:p>
          <a:p>
            <a:pPr marL="461645" indent="-461645">
              <a:spcBef>
                <a:spcPts val="0"/>
              </a:spcBef>
              <a:buSzPts val="2070"/>
            </a:pPr>
            <a:endParaRPr lang="en-US" sz="1600" dirty="0"/>
          </a:p>
          <a:p>
            <a:pPr marL="461645" indent="-461645">
              <a:spcBef>
                <a:spcPts val="0"/>
              </a:spcBef>
              <a:buSzPts val="2070"/>
            </a:pPr>
            <a:endParaRPr lang="en-US" sz="1600" dirty="0"/>
          </a:p>
          <a:p>
            <a:pPr marL="461645" indent="-461645">
              <a:spcBef>
                <a:spcPts val="0"/>
              </a:spcBef>
              <a:buSzPts val="2070"/>
            </a:pPr>
            <a:endParaRPr lang="en-US" sz="1600" dirty="0"/>
          </a:p>
        </p:txBody>
      </p:sp>
      <p:pic>
        <p:nvPicPr>
          <p:cNvPr id="9" name="Picture 8" descr="A person's arm with a scar on it&#10;&#10;Description automatically generated">
            <a:extLst>
              <a:ext uri="{FF2B5EF4-FFF2-40B4-BE49-F238E27FC236}">
                <a16:creationId xmlns:a16="http://schemas.microsoft.com/office/drawing/2014/main" id="{DC7E907B-9B59-40FB-F262-C742F0313F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41" y="3968151"/>
            <a:ext cx="3345790" cy="1569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7A894336-84E4-F7EC-3C9C-E50D3FAB9E09}"/>
              </a:ext>
            </a:extLst>
          </p:cNvPr>
          <p:cNvSpPr txBox="1"/>
          <p:nvPr/>
        </p:nvSpPr>
        <p:spPr>
          <a:xfrm>
            <a:off x="414318" y="5582582"/>
            <a:ext cx="3488635" cy="369332"/>
          </a:xfrm>
          <a:prstGeom prst="rect">
            <a:avLst/>
          </a:prstGeom>
          <a:noFill/>
        </p:spPr>
        <p:txBody>
          <a:bodyPr wrap="square">
            <a:spAutoFit/>
          </a:bodyPr>
          <a:lstStyle/>
          <a:p>
            <a:r>
              <a:rPr lang="en-US" sz="900" dirty="0">
                <a:hlinkClick r:id="rId5"/>
              </a:rPr>
              <a:t>Photo: Skin Infections Caused by Staphylococcus aureus | HTML | Acta Dermato-</a:t>
            </a:r>
            <a:r>
              <a:rPr lang="en-US" sz="900" dirty="0" err="1">
                <a:hlinkClick r:id="rId5"/>
              </a:rPr>
              <a:t>Venereologica</a:t>
            </a:r>
            <a:endParaRPr lang="en-US" sz="900" dirty="0"/>
          </a:p>
        </p:txBody>
      </p:sp>
    </p:spTree>
    <p:extLst>
      <p:ext uri="{BB962C8B-B14F-4D97-AF65-F5344CB8AC3E}">
        <p14:creationId xmlns:p14="http://schemas.microsoft.com/office/powerpoint/2010/main" val="3928258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F7539FD3-086A-99BF-C8DB-5A80E89190AA}"/>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8187581E-1B96-4647-3519-D034B318A23D}"/>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000" dirty="0"/>
              <a:t>MRSA</a:t>
            </a:r>
            <a:endParaRPr sz="4000" dirty="0"/>
          </a:p>
        </p:txBody>
      </p:sp>
      <p:sp>
        <p:nvSpPr>
          <p:cNvPr id="75" name="Google Shape;75;p3">
            <a:extLst>
              <a:ext uri="{FF2B5EF4-FFF2-40B4-BE49-F238E27FC236}">
                <a16:creationId xmlns:a16="http://schemas.microsoft.com/office/drawing/2014/main" id="{BA8FCB2B-6186-156F-C66A-8F3281609167}"/>
              </a:ext>
            </a:extLst>
          </p:cNvPr>
          <p:cNvSpPr txBox="1">
            <a:spLocks noGrp="1"/>
          </p:cNvSpPr>
          <p:nvPr>
            <p:ph type="body" idx="1"/>
          </p:nvPr>
        </p:nvSpPr>
        <p:spPr>
          <a:xfrm>
            <a:off x="324756" y="2651643"/>
            <a:ext cx="5039724" cy="3525637"/>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1800" dirty="0"/>
              <a:t>MRSA bacteria can be spread from skin-to-skin contact or sharing towels, razors, syringes, or anything else someone has touched.</a:t>
            </a:r>
          </a:p>
          <a:p>
            <a:pPr marL="461645" indent="-461645">
              <a:spcBef>
                <a:spcPts val="0"/>
              </a:spcBef>
              <a:buSzPts val="2070"/>
            </a:pPr>
            <a:r>
              <a:rPr lang="en-US" sz="1800" dirty="0"/>
              <a:t>Initial presentation of MRSA infection may look like a spider bite or abscess.</a:t>
            </a:r>
          </a:p>
          <a:p>
            <a:pPr marL="461645" indent="-461645">
              <a:spcBef>
                <a:spcPts val="0"/>
              </a:spcBef>
              <a:buSzPts val="2070"/>
            </a:pPr>
            <a:r>
              <a:rPr lang="en-US" sz="1800" dirty="0"/>
              <a:t>Because a MRSA infection may be difficult to identify, it is important to seek medical attention if the wound is not improving on its own or getting worse after a few days.</a:t>
            </a:r>
          </a:p>
          <a:p>
            <a:pPr marL="461645" indent="-461645">
              <a:spcBef>
                <a:spcPts val="0"/>
              </a:spcBef>
              <a:buSzPts val="2070"/>
            </a:pPr>
            <a:r>
              <a:rPr lang="en-US" sz="1800" dirty="0"/>
              <a:t>Untreated MRSA infection can lead to sepsis or death.</a:t>
            </a:r>
          </a:p>
          <a:p>
            <a:pPr marL="461645" indent="-461645">
              <a:spcBef>
                <a:spcPts val="0"/>
              </a:spcBef>
              <a:buSzPts val="2070"/>
            </a:pPr>
            <a:endParaRPr lang="en-US" sz="1600" dirty="0"/>
          </a:p>
          <a:p>
            <a:pPr marL="461645" indent="-461645">
              <a:spcBef>
                <a:spcPts val="0"/>
              </a:spcBef>
              <a:buSzPts val="2070"/>
            </a:pPr>
            <a:endParaRPr lang="en-US" sz="1600" dirty="0"/>
          </a:p>
        </p:txBody>
      </p:sp>
      <p:sp>
        <p:nvSpPr>
          <p:cNvPr id="76" name="Google Shape;76;p3">
            <a:extLst>
              <a:ext uri="{FF2B5EF4-FFF2-40B4-BE49-F238E27FC236}">
                <a16:creationId xmlns:a16="http://schemas.microsoft.com/office/drawing/2014/main" id="{9E1DB1B1-B574-05CB-D589-3A19D6A8E0B7}"/>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4" name="Picture 3" descr="A close up of a logo&#10;&#10;AI-generated content may be incorrect.">
            <a:extLst>
              <a:ext uri="{FF2B5EF4-FFF2-40B4-BE49-F238E27FC236}">
                <a16:creationId xmlns:a16="http://schemas.microsoft.com/office/drawing/2014/main" id="{F05D2CC1-7AF6-6FAC-65A2-C5BFB8735166}"/>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3" name="Picture 2" descr="A close-up of a wound on a person's leg&#10;&#10;Description automatically generated">
            <a:extLst>
              <a:ext uri="{FF2B5EF4-FFF2-40B4-BE49-F238E27FC236}">
                <a16:creationId xmlns:a16="http://schemas.microsoft.com/office/drawing/2014/main" id="{C463BFEA-1B66-B76D-81C0-237340FDF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427" y="3161654"/>
            <a:ext cx="3340817" cy="2505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CCC3C26D-8A03-9CB9-8CF7-13AB80DF151A}"/>
              </a:ext>
            </a:extLst>
          </p:cNvPr>
          <p:cNvSpPr txBox="1"/>
          <p:nvPr/>
        </p:nvSpPr>
        <p:spPr>
          <a:xfrm>
            <a:off x="324756" y="1789869"/>
            <a:ext cx="8737964" cy="861774"/>
          </a:xfrm>
          <a:prstGeom prst="rect">
            <a:avLst/>
          </a:prstGeom>
          <a:noFill/>
        </p:spPr>
        <p:txBody>
          <a:bodyPr wrap="square" rtlCol="0">
            <a:spAutoFit/>
          </a:bodyPr>
          <a:lstStyle/>
          <a:p>
            <a:r>
              <a:rPr lang="en-US" sz="1800" dirty="0"/>
              <a:t>MRSA (methicillin-resistant Staphylococcus aureus) is a form of staph bacteria that is resistant to many common antibiotics and can be difficult to treat.</a:t>
            </a:r>
          </a:p>
          <a:p>
            <a:endParaRPr lang="en-US" dirty="0"/>
          </a:p>
        </p:txBody>
      </p:sp>
    </p:spTree>
    <p:extLst>
      <p:ext uri="{BB962C8B-B14F-4D97-AF65-F5344CB8AC3E}">
        <p14:creationId xmlns:p14="http://schemas.microsoft.com/office/powerpoint/2010/main" val="186576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FB92F60A-0968-F7DF-79C2-C74D19FBC142}"/>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7000E81B-7AE4-64D8-8E5D-93C6351BFA92}"/>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000" dirty="0"/>
              <a:t>MRSA Infection</a:t>
            </a:r>
            <a:endParaRPr sz="4000" dirty="0"/>
          </a:p>
        </p:txBody>
      </p:sp>
      <p:sp>
        <p:nvSpPr>
          <p:cNvPr id="75" name="Google Shape;75;p3">
            <a:extLst>
              <a:ext uri="{FF2B5EF4-FFF2-40B4-BE49-F238E27FC236}">
                <a16:creationId xmlns:a16="http://schemas.microsoft.com/office/drawing/2014/main" id="{EDFE4B5E-E8AB-8E55-17A3-251AC8D9F11E}"/>
              </a:ext>
            </a:extLst>
          </p:cNvPr>
          <p:cNvSpPr txBox="1">
            <a:spLocks noGrp="1"/>
          </p:cNvSpPr>
          <p:nvPr>
            <p:ph type="body" idx="1"/>
          </p:nvPr>
        </p:nvSpPr>
        <p:spPr>
          <a:xfrm>
            <a:off x="324756" y="2313744"/>
            <a:ext cx="5415643" cy="3525637"/>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1400" dirty="0"/>
              <a:t>Avoid touching, squeezing or poking sores.</a:t>
            </a:r>
          </a:p>
          <a:p>
            <a:pPr marL="461645" indent="-461645">
              <a:spcBef>
                <a:spcPts val="0"/>
              </a:spcBef>
              <a:buSzPts val="2070"/>
            </a:pPr>
            <a:r>
              <a:rPr lang="en-US" sz="1400" dirty="0"/>
              <a:t>Cover sores with a bandage if possible.</a:t>
            </a:r>
          </a:p>
          <a:p>
            <a:pPr marL="461645" indent="-461645">
              <a:spcBef>
                <a:spcPts val="0"/>
              </a:spcBef>
              <a:buSzPts val="2070"/>
            </a:pPr>
            <a:r>
              <a:rPr lang="en-US" sz="1400" dirty="0"/>
              <a:t>Follow directions when taking antibiotics and finish taking all antibiotics, even if the infection seems to have improved.</a:t>
            </a:r>
          </a:p>
          <a:p>
            <a:pPr marL="461645" indent="-461645">
              <a:spcBef>
                <a:spcPts val="0"/>
              </a:spcBef>
              <a:buSzPts val="2070"/>
            </a:pPr>
            <a:r>
              <a:rPr lang="en-US" sz="1400" dirty="0"/>
              <a:t>More advanced infections may require having the wound drained and being placed on intravenous (I.V.) antibiotics, which typically involves a hospital stay.</a:t>
            </a:r>
          </a:p>
          <a:p>
            <a:pPr marL="461645" indent="-461645">
              <a:spcBef>
                <a:spcPts val="0"/>
              </a:spcBef>
              <a:buSzPts val="2070"/>
            </a:pPr>
            <a:endParaRPr lang="en-US" sz="1400" dirty="0"/>
          </a:p>
          <a:p>
            <a:pPr marL="461645" indent="-461645">
              <a:spcBef>
                <a:spcPts val="0"/>
              </a:spcBef>
              <a:buSzPts val="2070"/>
            </a:pPr>
            <a:endParaRPr lang="en-US" sz="1400" dirty="0"/>
          </a:p>
          <a:p>
            <a:pPr marL="461645" indent="-461645">
              <a:spcBef>
                <a:spcPts val="0"/>
              </a:spcBef>
              <a:buSzPts val="2070"/>
            </a:pPr>
            <a:endParaRPr lang="en-US" sz="1600" dirty="0"/>
          </a:p>
        </p:txBody>
      </p:sp>
      <p:sp>
        <p:nvSpPr>
          <p:cNvPr id="76" name="Google Shape;76;p3">
            <a:extLst>
              <a:ext uri="{FF2B5EF4-FFF2-40B4-BE49-F238E27FC236}">
                <a16:creationId xmlns:a16="http://schemas.microsoft.com/office/drawing/2014/main" id="{C00956F9-45A2-0871-0FCD-2E6DBA5933EB}"/>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4" name="Picture 3" descr="A close up of a logo&#10;&#10;AI-generated content may be incorrect.">
            <a:extLst>
              <a:ext uri="{FF2B5EF4-FFF2-40B4-BE49-F238E27FC236}">
                <a16:creationId xmlns:a16="http://schemas.microsoft.com/office/drawing/2014/main" id="{70709E3D-9118-AF32-A737-E1DB40DFC5F5}"/>
              </a:ext>
            </a:extLst>
          </p:cNvPr>
          <p:cNvPicPr>
            <a:picLocks noChangeAspect="1"/>
          </p:cNvPicPr>
          <p:nvPr/>
        </p:nvPicPr>
        <p:blipFill>
          <a:blip r:embed="rId3"/>
          <a:stretch>
            <a:fillRect/>
          </a:stretch>
        </p:blipFill>
        <p:spPr>
          <a:xfrm>
            <a:off x="979008" y="6299186"/>
            <a:ext cx="2025449" cy="444061"/>
          </a:xfrm>
          <a:prstGeom prst="rect">
            <a:avLst/>
          </a:prstGeom>
        </p:spPr>
      </p:pic>
      <p:sp>
        <p:nvSpPr>
          <p:cNvPr id="5" name="TextBox 4">
            <a:extLst>
              <a:ext uri="{FF2B5EF4-FFF2-40B4-BE49-F238E27FC236}">
                <a16:creationId xmlns:a16="http://schemas.microsoft.com/office/drawing/2014/main" id="{5F8DCA8A-1219-0B90-4463-1C2463B423D5}"/>
              </a:ext>
            </a:extLst>
          </p:cNvPr>
          <p:cNvSpPr txBox="1"/>
          <p:nvPr/>
        </p:nvSpPr>
        <p:spPr>
          <a:xfrm>
            <a:off x="203018" y="1572773"/>
            <a:ext cx="8737964" cy="584775"/>
          </a:xfrm>
          <a:prstGeom prst="rect">
            <a:avLst/>
          </a:prstGeom>
          <a:noFill/>
        </p:spPr>
        <p:txBody>
          <a:bodyPr wrap="square" lIns="91440" tIns="45720" rIns="91440" bIns="45720" rtlCol="0" anchor="t">
            <a:spAutoFit/>
          </a:bodyPr>
          <a:lstStyle/>
          <a:p>
            <a:r>
              <a:rPr lang="en-US" sz="1800" dirty="0"/>
              <a:t>MRSA infections are serious conditions requiring medical attention.</a:t>
            </a:r>
          </a:p>
          <a:p>
            <a:endParaRPr lang="en-US" dirty="0"/>
          </a:p>
        </p:txBody>
      </p:sp>
      <p:sp>
        <p:nvSpPr>
          <p:cNvPr id="7" name="Google Shape;75;p3">
            <a:extLst>
              <a:ext uri="{FF2B5EF4-FFF2-40B4-BE49-F238E27FC236}">
                <a16:creationId xmlns:a16="http://schemas.microsoft.com/office/drawing/2014/main" id="{F1C3971D-E8E9-5069-E1C8-6D582947DFA0}"/>
              </a:ext>
            </a:extLst>
          </p:cNvPr>
          <p:cNvSpPr txBox="1">
            <a:spLocks/>
          </p:cNvSpPr>
          <p:nvPr/>
        </p:nvSpPr>
        <p:spPr>
          <a:xfrm>
            <a:off x="324756" y="3742366"/>
            <a:ext cx="8737964" cy="35256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1470" algn="l" rtl="0">
              <a:lnSpc>
                <a:spcPct val="100000"/>
              </a:lnSpc>
              <a:spcBef>
                <a:spcPts val="1200"/>
              </a:spcBef>
              <a:spcAft>
                <a:spcPts val="0"/>
              </a:spcAft>
              <a:buClr>
                <a:schemeClr val="accent2"/>
              </a:buClr>
              <a:buSzPts val="162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buSzPts val="2070"/>
              <a:buNone/>
            </a:pPr>
            <a:endParaRPr lang="en-US" sz="1400" b="1" dirty="0"/>
          </a:p>
          <a:p>
            <a:pPr marL="0" indent="0">
              <a:spcBef>
                <a:spcPts val="0"/>
              </a:spcBef>
              <a:buSzPts val="2070"/>
              <a:buNone/>
            </a:pPr>
            <a:r>
              <a:rPr lang="en-US" sz="1400" b="1" dirty="0"/>
              <a:t>Active MRSA infections are contagious!</a:t>
            </a:r>
            <a:br>
              <a:rPr lang="en-US" sz="1400" b="1" dirty="0"/>
            </a:br>
            <a:endParaRPr lang="en-US" sz="1400" b="1" dirty="0"/>
          </a:p>
          <a:p>
            <a:pPr marL="461645" indent="-461645">
              <a:spcBef>
                <a:spcPts val="0"/>
              </a:spcBef>
              <a:buSzPts val="2070"/>
            </a:pPr>
            <a:r>
              <a:rPr lang="en-US" sz="1400" dirty="0"/>
              <a:t>Wash hands frequently, especially after contact with the infected area. Use alcohol-based sanitizer if soap and water are not available.</a:t>
            </a:r>
          </a:p>
          <a:p>
            <a:pPr marL="461645" indent="-461645">
              <a:spcBef>
                <a:spcPts val="0"/>
              </a:spcBef>
              <a:buSzPts val="2070"/>
            </a:pPr>
            <a:r>
              <a:rPr lang="en-US" sz="1400" dirty="0"/>
              <a:t>Bathe daily, if possible, to help reduce number of bacteria on the skin.</a:t>
            </a:r>
          </a:p>
          <a:p>
            <a:pPr marL="461645" indent="-461645">
              <a:spcBef>
                <a:spcPts val="0"/>
              </a:spcBef>
              <a:buSzPts val="2070"/>
            </a:pPr>
            <a:r>
              <a:rPr lang="en-US" sz="1400" dirty="0"/>
              <a:t>Change clothes daily and wash them before wearing if possible.</a:t>
            </a:r>
          </a:p>
          <a:p>
            <a:pPr marL="461645" indent="-461645">
              <a:spcBef>
                <a:spcPts val="0"/>
              </a:spcBef>
              <a:buSzPts val="2070"/>
            </a:pPr>
            <a:r>
              <a:rPr lang="en-US" sz="1400" dirty="0"/>
              <a:t>Keep skin moisturized with lotion to avoid cracking.</a:t>
            </a:r>
          </a:p>
          <a:p>
            <a:pPr marL="461645" indent="-461645">
              <a:spcBef>
                <a:spcPts val="0"/>
              </a:spcBef>
              <a:buSzPts val="2070"/>
            </a:pPr>
            <a:r>
              <a:rPr lang="en-US" sz="1400" dirty="0"/>
              <a:t>Wash any cuts or scrapes with soap and water and cover with adhesive bandage.</a:t>
            </a:r>
          </a:p>
          <a:p>
            <a:pPr marL="461645" indent="-461645">
              <a:spcBef>
                <a:spcPts val="0"/>
              </a:spcBef>
              <a:buSzPts val="2070"/>
            </a:pPr>
            <a:r>
              <a:rPr lang="en-US" sz="1400" dirty="0"/>
              <a:t>Preventing other people and pets from coming into contact with the infection is the best way to avoid spreading it.</a:t>
            </a:r>
          </a:p>
        </p:txBody>
      </p:sp>
      <p:pic>
        <p:nvPicPr>
          <p:cNvPr id="8" name="Picture 7" descr="A close-up of a hand with a wound&#10;&#10;Description automatically generated">
            <a:extLst>
              <a:ext uri="{FF2B5EF4-FFF2-40B4-BE49-F238E27FC236}">
                <a16:creationId xmlns:a16="http://schemas.microsoft.com/office/drawing/2014/main" id="{F76F27D9-071E-3231-0402-139E180F6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960" y="2434547"/>
            <a:ext cx="2345949" cy="1765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0309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C39F00F4-0346-63CE-726A-D6CB0620D079}"/>
            </a:ext>
          </a:extLst>
        </p:cNvPr>
        <p:cNvGrpSpPr/>
        <p:nvPr/>
      </p:nvGrpSpPr>
      <p:grpSpPr>
        <a:xfrm>
          <a:off x="0" y="0"/>
          <a:ext cx="0" cy="0"/>
          <a:chOff x="0" y="0"/>
          <a:chExt cx="0" cy="0"/>
        </a:xfrm>
      </p:grpSpPr>
      <p:pic>
        <p:nvPicPr>
          <p:cNvPr id="88" name="Google Shape;88;p5">
            <a:extLst>
              <a:ext uri="{FF2B5EF4-FFF2-40B4-BE49-F238E27FC236}">
                <a16:creationId xmlns:a16="http://schemas.microsoft.com/office/drawing/2014/main" id="{65060B8E-ECBF-C688-6FB8-F212B3350EF3}"/>
              </a:ext>
            </a:extLst>
          </p:cNvPr>
          <p:cNvPicPr preferRelativeResize="0"/>
          <p:nvPr/>
        </p:nvPicPr>
        <p:blipFill rotWithShape="1">
          <a:blip r:embed="rId3">
            <a:alphaModFix/>
          </a:blip>
          <a:srcRect/>
          <a:stretch/>
        </p:blipFill>
        <p:spPr>
          <a:xfrm>
            <a:off x="6621780" y="1448485"/>
            <a:ext cx="2522220" cy="5135880"/>
          </a:xfrm>
          <a:prstGeom prst="rect">
            <a:avLst/>
          </a:prstGeom>
          <a:noFill/>
          <a:ln>
            <a:noFill/>
          </a:ln>
        </p:spPr>
      </p:pic>
      <p:sp>
        <p:nvSpPr>
          <p:cNvPr id="89" name="Google Shape;89;p5">
            <a:extLst>
              <a:ext uri="{FF2B5EF4-FFF2-40B4-BE49-F238E27FC236}">
                <a16:creationId xmlns:a16="http://schemas.microsoft.com/office/drawing/2014/main" id="{C4438196-570A-2973-95F1-0A264AE4BC3A}"/>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Montserrat"/>
              <a:buNone/>
            </a:pPr>
            <a:r>
              <a:rPr lang="en-US" sz="3600" dirty="0"/>
              <a:t>MRSA, Additional Images</a:t>
            </a:r>
            <a:endParaRPr sz="3600" dirty="0"/>
          </a:p>
        </p:txBody>
      </p:sp>
      <p:sp>
        <p:nvSpPr>
          <p:cNvPr id="91" name="Google Shape;91;p5">
            <a:extLst>
              <a:ext uri="{FF2B5EF4-FFF2-40B4-BE49-F238E27FC236}">
                <a16:creationId xmlns:a16="http://schemas.microsoft.com/office/drawing/2014/main" id="{D8427249-4AEC-9BFD-F135-DC49BBE7B05A}"/>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4" name="Picture 3" descr="A person with a wound on his leg&#10;&#10;Description automatically generated">
            <a:extLst>
              <a:ext uri="{FF2B5EF4-FFF2-40B4-BE49-F238E27FC236}">
                <a16:creationId xmlns:a16="http://schemas.microsoft.com/office/drawing/2014/main" id="{F09ECC7D-6E6F-195E-A03E-AC534C28E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485390"/>
            <a:ext cx="4435872" cy="3086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close-up of a skin rash&#10;&#10;Description automatically generated">
            <a:extLst>
              <a:ext uri="{FF2B5EF4-FFF2-40B4-BE49-F238E27FC236}">
                <a16:creationId xmlns:a16="http://schemas.microsoft.com/office/drawing/2014/main" id="{FBAEB4E2-E1F1-BE7C-3BF4-ACFA1DD9D6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073" y="2485390"/>
            <a:ext cx="4114799" cy="3086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F3CA36E2-45C2-4146-C9E2-513FE52AD5CA}"/>
              </a:ext>
            </a:extLst>
          </p:cNvPr>
          <p:cNvSpPr txBox="1"/>
          <p:nvPr/>
        </p:nvSpPr>
        <p:spPr>
          <a:xfrm>
            <a:off x="4571172" y="5594588"/>
            <a:ext cx="6097656" cy="246221"/>
          </a:xfrm>
          <a:prstGeom prst="rect">
            <a:avLst/>
          </a:prstGeom>
          <a:noFill/>
        </p:spPr>
        <p:txBody>
          <a:bodyPr wrap="square">
            <a:spAutoFit/>
          </a:bodyPr>
          <a:lstStyle/>
          <a:p>
            <a:r>
              <a:rPr lang="en-US" sz="1000" dirty="0" err="1"/>
              <a:t>Photos:</a:t>
            </a:r>
            <a:r>
              <a:rPr lang="en-US" sz="1000" dirty="0" err="1">
                <a:hlinkClick r:id="rId6"/>
              </a:rPr>
              <a:t>MRSA</a:t>
            </a:r>
            <a:r>
              <a:rPr lang="en-US" sz="1000" dirty="0">
                <a:hlinkClick r:id="rId6"/>
              </a:rPr>
              <a:t> Photos | Community | MRSA | CDC</a:t>
            </a:r>
            <a:endParaRPr lang="en-US" sz="1000" dirty="0"/>
          </a:p>
        </p:txBody>
      </p:sp>
      <p:pic>
        <p:nvPicPr>
          <p:cNvPr id="2" name="Picture 1" descr="A close up of a logo&#10;&#10;AI-generated content may be incorrect.">
            <a:extLst>
              <a:ext uri="{FF2B5EF4-FFF2-40B4-BE49-F238E27FC236}">
                <a16:creationId xmlns:a16="http://schemas.microsoft.com/office/drawing/2014/main" id="{09371656-0655-D9DE-C59D-CCE7F29DE9B9}"/>
              </a:ext>
            </a:extLst>
          </p:cNvPr>
          <p:cNvPicPr>
            <a:picLocks noChangeAspect="1"/>
          </p:cNvPicPr>
          <p:nvPr/>
        </p:nvPicPr>
        <p:blipFill>
          <a:blip r:embed="rId7"/>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88222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F2C9C77B-2558-8230-0A0D-8C803BB71086}"/>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77FC77A9-E8A0-D0A5-9E04-FEDAF10BDD0C}"/>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Infective Endocarditis</a:t>
            </a:r>
            <a:endParaRPr sz="4000" dirty="0"/>
          </a:p>
        </p:txBody>
      </p:sp>
      <p:sp>
        <p:nvSpPr>
          <p:cNvPr id="75" name="Google Shape;75;p3">
            <a:extLst>
              <a:ext uri="{FF2B5EF4-FFF2-40B4-BE49-F238E27FC236}">
                <a16:creationId xmlns:a16="http://schemas.microsoft.com/office/drawing/2014/main" id="{35C26D5B-9D5A-62DD-0B1E-4940B6D741D2}"/>
              </a:ext>
            </a:extLst>
          </p:cNvPr>
          <p:cNvSpPr txBox="1">
            <a:spLocks noGrp="1"/>
          </p:cNvSpPr>
          <p:nvPr>
            <p:ph type="body" idx="1"/>
          </p:nvPr>
        </p:nvSpPr>
        <p:spPr>
          <a:xfrm>
            <a:off x="177800" y="1654003"/>
            <a:ext cx="8826500" cy="442929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2000" b="1" dirty="0"/>
              <a:t>Infective Endocarditis is an infection of the heart lining that is caused by infectious build-up around the heart valves that weakens the heart. Because of the damage that can be caused by endocarditis and the intensive treatment process, early detection can be lifesaving. Service providers should be familiar with early signs and risks of infection.</a:t>
            </a:r>
            <a:br>
              <a:rPr lang="en-US" sz="2000" b="1" dirty="0"/>
            </a:br>
            <a:endParaRPr lang="en-US" sz="2000" b="1" dirty="0"/>
          </a:p>
          <a:p>
            <a:pPr marL="285750" indent="-285750">
              <a:spcBef>
                <a:spcPts val="0"/>
              </a:spcBef>
              <a:buSzPts val="2070"/>
            </a:pPr>
            <a:r>
              <a:rPr lang="en-US" sz="2000" dirty="0"/>
              <a:t>Symptoms may include fever, chills, joint pain, confusion, shortness of breath, swelling of feet and legs, chest pains, blood in urine, stomach pain, pain or numbness in an arm or leg.</a:t>
            </a:r>
          </a:p>
          <a:p>
            <a:pPr marL="285750" indent="-285750">
              <a:spcBef>
                <a:spcPts val="0"/>
              </a:spcBef>
              <a:buSzPts val="2070"/>
            </a:pPr>
            <a:r>
              <a:rPr lang="en-US" sz="2000" dirty="0"/>
              <a:t>Heart murmurs may develop or pre-existing ones may change.</a:t>
            </a:r>
          </a:p>
          <a:p>
            <a:pPr marL="285750" indent="-285750">
              <a:spcBef>
                <a:spcPts val="0"/>
              </a:spcBef>
              <a:buSzPts val="2070"/>
            </a:pPr>
            <a:r>
              <a:rPr lang="en-US" sz="2000" dirty="0"/>
              <a:t>Treatment may be complex and requires IV antibiotics; sometimes surgical interventions are necessary.</a:t>
            </a:r>
          </a:p>
          <a:p>
            <a:pPr marL="285750" indent="-285750">
              <a:spcBef>
                <a:spcPts val="0"/>
              </a:spcBef>
              <a:buSzPts val="2070"/>
            </a:pPr>
            <a:r>
              <a:rPr lang="en-US" sz="2000" dirty="0"/>
              <a:t>Even successfully treated endocarditis can lead to chronic health issues.</a:t>
            </a:r>
          </a:p>
          <a:p>
            <a:pPr marL="285750" indent="-285750">
              <a:spcBef>
                <a:spcPts val="0"/>
              </a:spcBef>
              <a:buSzPts val="2070"/>
            </a:pPr>
            <a:r>
              <a:rPr lang="en-US" sz="2000" dirty="0"/>
              <a:t>If untreated, infective endocarditis is fatal.</a:t>
            </a:r>
          </a:p>
          <a:p>
            <a:pPr marL="0" indent="0">
              <a:spcBef>
                <a:spcPts val="0"/>
              </a:spcBef>
              <a:buSzPts val="2070"/>
              <a:buNone/>
            </a:pPr>
            <a:endParaRPr lang="en-US" sz="1800" b="1" dirty="0"/>
          </a:p>
          <a:p>
            <a:pPr marL="0" indent="0">
              <a:spcBef>
                <a:spcPts val="0"/>
              </a:spcBef>
              <a:buSzPts val="2070"/>
              <a:buNone/>
            </a:pPr>
            <a:endParaRPr lang="en-US" sz="1800" b="1" dirty="0"/>
          </a:p>
        </p:txBody>
      </p:sp>
      <p:sp>
        <p:nvSpPr>
          <p:cNvPr id="76" name="Google Shape;76;p3">
            <a:extLst>
              <a:ext uri="{FF2B5EF4-FFF2-40B4-BE49-F238E27FC236}">
                <a16:creationId xmlns:a16="http://schemas.microsoft.com/office/drawing/2014/main" id="{4C81F5C3-BFBC-0812-2AD9-6E8F4A2311F9}"/>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4" name="Picture 3" descr="A close up of a logo&#10;&#10;AI-generated content may be incorrect.">
            <a:extLst>
              <a:ext uri="{FF2B5EF4-FFF2-40B4-BE49-F238E27FC236}">
                <a16:creationId xmlns:a16="http://schemas.microsoft.com/office/drawing/2014/main" id="{55A2EA85-6FAE-FBCB-9C5D-07AB5CEB0B11}"/>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1922869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BECCA0D0-DB7C-25AC-6AC6-6B9B62B625E4}"/>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DC6B3F7A-027B-206F-AF12-906BB481206F}"/>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Sepsis</a:t>
            </a:r>
            <a:endParaRPr sz="4000" dirty="0"/>
          </a:p>
        </p:txBody>
      </p:sp>
      <p:sp>
        <p:nvSpPr>
          <p:cNvPr id="75" name="Google Shape;75;p3">
            <a:extLst>
              <a:ext uri="{FF2B5EF4-FFF2-40B4-BE49-F238E27FC236}">
                <a16:creationId xmlns:a16="http://schemas.microsoft.com/office/drawing/2014/main" id="{FF47B791-C69E-9AC9-80B3-C20258906BD5}"/>
              </a:ext>
            </a:extLst>
          </p:cNvPr>
          <p:cNvSpPr txBox="1">
            <a:spLocks noGrp="1"/>
          </p:cNvSpPr>
          <p:nvPr>
            <p:ph type="body" idx="1"/>
          </p:nvPr>
        </p:nvSpPr>
        <p:spPr>
          <a:xfrm>
            <a:off x="177800" y="1654003"/>
            <a:ext cx="8826500" cy="1971513"/>
          </a:xfrm>
          <a:prstGeom prst="rect">
            <a:avLst/>
          </a:prstGeom>
          <a:noFill/>
          <a:ln>
            <a:noFill/>
          </a:ln>
        </p:spPr>
        <p:txBody>
          <a:bodyPr spcFirstLastPara="1" wrap="square" lIns="91425" tIns="45700" rIns="91425" bIns="45700" anchor="t" anchorCtr="0">
            <a:noAutofit/>
          </a:bodyPr>
          <a:lstStyle/>
          <a:p>
            <a:pPr marL="76200" indent="0">
              <a:spcBef>
                <a:spcPts val="0"/>
              </a:spcBef>
              <a:buClr>
                <a:schemeClr val="dk1"/>
              </a:buClr>
              <a:buSzPts val="1900"/>
              <a:buNone/>
            </a:pPr>
            <a:r>
              <a:rPr lang="en-US" sz="2000" dirty="0"/>
              <a:t>Sepsis is also known as blood poisoning. It is caused by a systemic (throughout the body) infection, usually caused by bacteria. Sepsis is a life-threatening medical emergency and can progress rapidly. </a:t>
            </a:r>
          </a:p>
          <a:p>
            <a:pPr marL="76200" indent="0">
              <a:spcBef>
                <a:spcPts val="0"/>
              </a:spcBef>
              <a:buSzPts val="1900"/>
            </a:pPr>
            <a:endParaRPr lang="en-US" sz="2000" b="1" dirty="0"/>
          </a:p>
          <a:p>
            <a:pPr marL="76200" indent="0">
              <a:spcBef>
                <a:spcPts val="0"/>
              </a:spcBef>
              <a:buSzPts val="1900"/>
              <a:buNone/>
            </a:pPr>
            <a:r>
              <a:rPr lang="en-US" sz="2000" b="1" dirty="0"/>
              <a:t>Anyone displaying signs of sepsis should dial 911</a:t>
            </a:r>
            <a:r>
              <a:rPr lang="en-US" sz="2000" dirty="0"/>
              <a:t> or go to the Emergency Department as soon as possible. They may include: </a:t>
            </a:r>
          </a:p>
        </p:txBody>
      </p:sp>
      <p:sp>
        <p:nvSpPr>
          <p:cNvPr id="76" name="Google Shape;76;p3">
            <a:extLst>
              <a:ext uri="{FF2B5EF4-FFF2-40B4-BE49-F238E27FC236}">
                <a16:creationId xmlns:a16="http://schemas.microsoft.com/office/drawing/2014/main" id="{A62E0D99-5798-F900-66A8-51272C108A10}"/>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4" name="Picture 3" descr="A close up of a logo&#10;&#10;AI-generated content may be incorrect.">
            <a:extLst>
              <a:ext uri="{FF2B5EF4-FFF2-40B4-BE49-F238E27FC236}">
                <a16:creationId xmlns:a16="http://schemas.microsoft.com/office/drawing/2014/main" id="{AC15F824-6E0F-0A02-1EE3-BA3B55B54B9B}"/>
              </a:ext>
            </a:extLst>
          </p:cNvPr>
          <p:cNvPicPr>
            <a:picLocks noChangeAspect="1"/>
          </p:cNvPicPr>
          <p:nvPr/>
        </p:nvPicPr>
        <p:blipFill>
          <a:blip r:embed="rId3"/>
          <a:stretch>
            <a:fillRect/>
          </a:stretch>
        </p:blipFill>
        <p:spPr>
          <a:xfrm>
            <a:off x="979008" y="6299186"/>
            <a:ext cx="2025449" cy="444061"/>
          </a:xfrm>
          <a:prstGeom prst="rect">
            <a:avLst/>
          </a:prstGeom>
        </p:spPr>
      </p:pic>
      <p:graphicFrame>
        <p:nvGraphicFramePr>
          <p:cNvPr id="5" name="Table 4">
            <a:extLst>
              <a:ext uri="{FF2B5EF4-FFF2-40B4-BE49-F238E27FC236}">
                <a16:creationId xmlns:a16="http://schemas.microsoft.com/office/drawing/2014/main" id="{ED904D53-D598-CE5C-1CB2-A9A39D6A31A4}"/>
              </a:ext>
            </a:extLst>
          </p:cNvPr>
          <p:cNvGraphicFramePr>
            <a:graphicFrameLocks noGrp="1"/>
          </p:cNvGraphicFramePr>
          <p:nvPr>
            <p:extLst>
              <p:ext uri="{D42A27DB-BD31-4B8C-83A1-F6EECF244321}">
                <p14:modId xmlns:p14="http://schemas.microsoft.com/office/powerpoint/2010/main" val="417836611"/>
              </p:ext>
            </p:extLst>
          </p:nvPr>
        </p:nvGraphicFramePr>
        <p:xfrm>
          <a:off x="158750" y="3737810"/>
          <a:ext cx="8826500" cy="1920240"/>
        </p:xfrm>
        <a:graphic>
          <a:graphicData uri="http://schemas.openxmlformats.org/drawingml/2006/table">
            <a:tbl>
              <a:tblPr firstRow="1" bandRow="1">
                <a:tableStyleId>{2D5ABB26-0587-4C30-8999-92F81FD0307C}</a:tableStyleId>
              </a:tblPr>
              <a:tblGrid>
                <a:gridCol w="4413250">
                  <a:extLst>
                    <a:ext uri="{9D8B030D-6E8A-4147-A177-3AD203B41FA5}">
                      <a16:colId xmlns:a16="http://schemas.microsoft.com/office/drawing/2014/main" val="2096583769"/>
                    </a:ext>
                  </a:extLst>
                </a:gridCol>
                <a:gridCol w="4413250">
                  <a:extLst>
                    <a:ext uri="{9D8B030D-6E8A-4147-A177-3AD203B41FA5}">
                      <a16:colId xmlns:a16="http://schemas.microsoft.com/office/drawing/2014/main" val="3692736833"/>
                    </a:ext>
                  </a:extLst>
                </a:gridCol>
              </a:tblGrid>
              <a:tr h="370840">
                <a:tc>
                  <a:txBody>
                    <a:bodyPr/>
                    <a:lstStyle/>
                    <a:p>
                      <a:pPr marL="285750" marR="0" lvl="0" indent="-285750" algn="l" rtl="0">
                        <a:lnSpc>
                          <a:spcPct val="100000"/>
                        </a:lnSpc>
                        <a:spcBef>
                          <a:spcPts val="0"/>
                        </a:spcBef>
                        <a:spcAft>
                          <a:spcPts val="0"/>
                        </a:spcAft>
                        <a:buClr>
                          <a:schemeClr val="accent2"/>
                        </a:buClr>
                        <a:buSzPts val="2070"/>
                        <a:buFont typeface="Noto Sans Symbols"/>
                        <a:buChar char="✧"/>
                      </a:pPr>
                      <a:r>
                        <a:rPr lang="en-US" sz="2000" b="0" i="0" u="none" strike="noStrike" cap="none" noProof="0" dirty="0">
                          <a:solidFill>
                            <a:schemeClr val="dk1"/>
                          </a:solidFill>
                          <a:latin typeface="Arial"/>
                          <a:cs typeface="Arial"/>
                          <a:sym typeface="Arial"/>
                        </a:rPr>
                        <a:t>Thin dark line may be visible on skin</a:t>
                      </a:r>
                    </a:p>
                    <a:p>
                      <a:pPr marL="285750" marR="0" lvl="0" indent="-285750" algn="l" rtl="0">
                        <a:lnSpc>
                          <a:spcPct val="100000"/>
                        </a:lnSpc>
                        <a:spcBef>
                          <a:spcPts val="0"/>
                        </a:spcBef>
                        <a:spcAft>
                          <a:spcPts val="0"/>
                        </a:spcAft>
                        <a:buClr>
                          <a:schemeClr val="accent2"/>
                        </a:buClr>
                        <a:buSzPts val="2070"/>
                        <a:buFont typeface="Noto Sans Symbols"/>
                        <a:buChar char="✧"/>
                      </a:pPr>
                      <a:r>
                        <a:rPr lang="en-US" sz="2000" b="0" i="0" u="none" strike="noStrike" cap="none" noProof="0" dirty="0">
                          <a:solidFill>
                            <a:schemeClr val="dk1"/>
                          </a:solidFill>
                          <a:latin typeface="Arial"/>
                          <a:cs typeface="Arial"/>
                          <a:sym typeface="Arial"/>
                        </a:rPr>
                        <a:t>Line moves up the arm, for example</a:t>
                      </a:r>
                    </a:p>
                    <a:p>
                      <a:pPr marL="285750" marR="0" lvl="0" indent="-285750" algn="l" rtl="0">
                        <a:lnSpc>
                          <a:spcPct val="100000"/>
                        </a:lnSpc>
                        <a:spcBef>
                          <a:spcPts val="0"/>
                        </a:spcBef>
                        <a:spcAft>
                          <a:spcPts val="0"/>
                        </a:spcAft>
                        <a:buClr>
                          <a:schemeClr val="accent2"/>
                        </a:buClr>
                        <a:buSzPts val="2070"/>
                        <a:buFont typeface="Noto Sans Symbols"/>
                        <a:buChar char="✧"/>
                      </a:pPr>
                      <a:r>
                        <a:rPr lang="en-US" sz="2000" b="0" i="0" u="none" strike="noStrike" cap="none" noProof="0" dirty="0">
                          <a:solidFill>
                            <a:schemeClr val="dk1"/>
                          </a:solidFill>
                          <a:latin typeface="Arial"/>
                          <a:cs typeface="Arial"/>
                          <a:sym typeface="Arial"/>
                        </a:rPr>
                        <a:t>Fever, shivering, feeling cold to the touch</a:t>
                      </a:r>
                    </a:p>
                  </a:txBody>
                  <a:tcPr/>
                </a:tc>
                <a:tc>
                  <a:txBody>
                    <a:bodyPr/>
                    <a:lstStyle/>
                    <a:p>
                      <a:pPr marL="285750" marR="0" lvl="0" indent="-285750" algn="l" defTabSz="914400" rtl="0" eaLnBrk="1" fontAlgn="auto" latinLnBrk="0" hangingPunct="1">
                        <a:lnSpc>
                          <a:spcPct val="100000"/>
                        </a:lnSpc>
                        <a:spcBef>
                          <a:spcPts val="0"/>
                        </a:spcBef>
                        <a:spcAft>
                          <a:spcPts val="0"/>
                        </a:spcAft>
                        <a:buClr>
                          <a:schemeClr val="accent2"/>
                        </a:buClr>
                        <a:buSzPts val="2070"/>
                        <a:buFont typeface="Noto Sans Symbols"/>
                        <a:buChar char="✧"/>
                        <a:tabLst/>
                        <a:defRPr/>
                      </a:pPr>
                      <a:r>
                        <a:rPr lang="en-US" sz="2000" b="0" i="0" u="none" strike="noStrike" cap="none" noProof="0" dirty="0">
                          <a:solidFill>
                            <a:schemeClr val="dk1"/>
                          </a:solidFill>
                          <a:latin typeface="Arial"/>
                          <a:cs typeface="Arial"/>
                          <a:sym typeface="Arial"/>
                        </a:rPr>
                        <a:t>Extreme pain or discomfort</a:t>
                      </a:r>
                    </a:p>
                    <a:p>
                      <a:pPr marL="285750" marR="0" lvl="0" indent="-285750" algn="l" rtl="0">
                        <a:lnSpc>
                          <a:spcPct val="100000"/>
                        </a:lnSpc>
                        <a:spcBef>
                          <a:spcPts val="0"/>
                        </a:spcBef>
                        <a:spcAft>
                          <a:spcPts val="0"/>
                        </a:spcAft>
                        <a:buClr>
                          <a:schemeClr val="accent2"/>
                        </a:buClr>
                        <a:buSzPts val="2070"/>
                        <a:buFont typeface="Noto Sans Symbols"/>
                        <a:buChar char="✧"/>
                      </a:pPr>
                      <a:r>
                        <a:rPr lang="en-US" sz="2000" b="0" i="0" u="none" strike="noStrike" cap="none" noProof="0" dirty="0">
                          <a:solidFill>
                            <a:schemeClr val="dk1"/>
                          </a:solidFill>
                          <a:latin typeface="Arial"/>
                          <a:cs typeface="Arial"/>
                          <a:sym typeface="Arial"/>
                        </a:rPr>
                        <a:t>High heart rate or weak pulse</a:t>
                      </a:r>
                    </a:p>
                    <a:p>
                      <a:pPr marL="285750" marR="0" lvl="0" indent="-285750" algn="l" rtl="0">
                        <a:lnSpc>
                          <a:spcPct val="100000"/>
                        </a:lnSpc>
                        <a:spcBef>
                          <a:spcPts val="0"/>
                        </a:spcBef>
                        <a:spcAft>
                          <a:spcPts val="0"/>
                        </a:spcAft>
                        <a:buClr>
                          <a:schemeClr val="accent2"/>
                        </a:buClr>
                        <a:buSzPts val="2070"/>
                        <a:buFont typeface="Noto Sans Symbols"/>
                        <a:buChar char="✧"/>
                      </a:pPr>
                      <a:r>
                        <a:rPr lang="en-US" sz="2000" b="0" i="0" u="none" strike="noStrike" cap="none" noProof="0" dirty="0">
                          <a:solidFill>
                            <a:schemeClr val="dk1"/>
                          </a:solidFill>
                          <a:latin typeface="Arial"/>
                          <a:cs typeface="Arial"/>
                          <a:sym typeface="Arial"/>
                        </a:rPr>
                        <a:t>Shortness of breath</a:t>
                      </a:r>
                    </a:p>
                    <a:p>
                      <a:pPr marL="285750" marR="0" lvl="0" indent="-285750" algn="l" rtl="0">
                        <a:lnSpc>
                          <a:spcPct val="100000"/>
                        </a:lnSpc>
                        <a:spcBef>
                          <a:spcPts val="0"/>
                        </a:spcBef>
                        <a:spcAft>
                          <a:spcPts val="0"/>
                        </a:spcAft>
                        <a:buClr>
                          <a:schemeClr val="accent2"/>
                        </a:buClr>
                        <a:buSzPts val="2070"/>
                        <a:buFont typeface="Noto Sans Symbols"/>
                        <a:buChar char="✧"/>
                      </a:pPr>
                      <a:r>
                        <a:rPr lang="en-US" sz="2000" b="0" i="0" u="none" strike="noStrike" cap="none" noProof="0" dirty="0">
                          <a:solidFill>
                            <a:schemeClr val="dk1"/>
                          </a:solidFill>
                          <a:latin typeface="Arial"/>
                          <a:cs typeface="Arial"/>
                          <a:sym typeface="Arial"/>
                        </a:rPr>
                        <a:t>Clammy or sweaty skin</a:t>
                      </a:r>
                    </a:p>
                    <a:p>
                      <a:pPr marL="285750" marR="0" lvl="0" indent="-285750" algn="l" rtl="0">
                        <a:lnSpc>
                          <a:spcPct val="100000"/>
                        </a:lnSpc>
                        <a:spcBef>
                          <a:spcPts val="0"/>
                        </a:spcBef>
                        <a:spcAft>
                          <a:spcPts val="0"/>
                        </a:spcAft>
                        <a:buClr>
                          <a:schemeClr val="accent2"/>
                        </a:buClr>
                        <a:buSzPts val="2070"/>
                        <a:buFont typeface="Noto Sans Symbols"/>
                        <a:buChar char="✧"/>
                      </a:pPr>
                      <a:r>
                        <a:rPr lang="en-US" sz="2000" b="0" i="0" u="none" strike="noStrike" cap="none" noProof="0" dirty="0">
                          <a:solidFill>
                            <a:schemeClr val="dk1"/>
                          </a:solidFill>
                          <a:latin typeface="Arial"/>
                          <a:cs typeface="Arial"/>
                          <a:sym typeface="Arial"/>
                        </a:rPr>
                        <a:t>Confusion or disorientation</a:t>
                      </a:r>
                    </a:p>
                  </a:txBody>
                  <a:tcPr/>
                </a:tc>
                <a:extLst>
                  <a:ext uri="{0D108BD9-81ED-4DB2-BD59-A6C34878D82A}">
                    <a16:rowId xmlns:a16="http://schemas.microsoft.com/office/drawing/2014/main" val="3760181329"/>
                  </a:ext>
                </a:extLst>
              </a:tr>
            </a:tbl>
          </a:graphicData>
        </a:graphic>
      </p:graphicFrame>
    </p:spTree>
    <p:extLst>
      <p:ext uri="{BB962C8B-B14F-4D97-AF65-F5344CB8AC3E}">
        <p14:creationId xmlns:p14="http://schemas.microsoft.com/office/powerpoint/2010/main" val="4133569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AE4DF3DA-1090-7E4E-8C2B-DA43B0E3B185}"/>
            </a:ext>
          </a:extLst>
        </p:cNvPr>
        <p:cNvGrpSpPr/>
        <p:nvPr/>
      </p:nvGrpSpPr>
      <p:grpSpPr>
        <a:xfrm>
          <a:off x="0" y="0"/>
          <a:ext cx="0" cy="0"/>
          <a:chOff x="0" y="0"/>
          <a:chExt cx="0" cy="0"/>
        </a:xfrm>
      </p:grpSpPr>
      <p:sp>
        <p:nvSpPr>
          <p:cNvPr id="119" name="Google Shape;119;p8">
            <a:extLst>
              <a:ext uri="{FF2B5EF4-FFF2-40B4-BE49-F238E27FC236}">
                <a16:creationId xmlns:a16="http://schemas.microsoft.com/office/drawing/2014/main" id="{4E5C02BB-9D08-E9F3-069E-FB12A88A2F41}"/>
              </a:ext>
            </a:extLst>
          </p:cNvPr>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p>
            <a:pPr marL="0" lvl="0" indent="0" algn="l" rtl="0">
              <a:lnSpc>
                <a:spcPct val="90000"/>
              </a:lnSpc>
              <a:spcBef>
                <a:spcPts val="0"/>
              </a:spcBef>
              <a:spcAft>
                <a:spcPts val="0"/>
              </a:spcAft>
              <a:buClr>
                <a:schemeClr val="accent1"/>
              </a:buClr>
              <a:buSzPts val="4400"/>
              <a:buFont typeface="Montserrat"/>
              <a:buNone/>
            </a:pPr>
            <a:r>
              <a:rPr lang="en-US" sz="5400" dirty="0"/>
              <a:t>Impact of Xylazine on People Who Use Drugs</a:t>
            </a:r>
            <a:endParaRPr sz="5400" dirty="0"/>
          </a:p>
        </p:txBody>
      </p:sp>
    </p:spTree>
    <p:extLst>
      <p:ext uri="{BB962C8B-B14F-4D97-AF65-F5344CB8AC3E}">
        <p14:creationId xmlns:p14="http://schemas.microsoft.com/office/powerpoint/2010/main" val="1758278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E9BC9EF0-9FFB-F79F-55FD-A12C358B6058}"/>
            </a:ext>
          </a:extLst>
        </p:cNvPr>
        <p:cNvGrpSpPr/>
        <p:nvPr/>
      </p:nvGrpSpPr>
      <p:grpSpPr>
        <a:xfrm>
          <a:off x="0" y="0"/>
          <a:ext cx="0" cy="0"/>
          <a:chOff x="0" y="0"/>
          <a:chExt cx="0" cy="0"/>
        </a:xfrm>
      </p:grpSpPr>
      <p:sp>
        <p:nvSpPr>
          <p:cNvPr id="138" name="Google Shape;138;p11">
            <a:extLst>
              <a:ext uri="{FF2B5EF4-FFF2-40B4-BE49-F238E27FC236}">
                <a16:creationId xmlns:a16="http://schemas.microsoft.com/office/drawing/2014/main" id="{0C927991-CC3B-D3B1-D1BC-F0AFACC3F0D7}"/>
              </a:ext>
            </a:extLst>
          </p:cNvPr>
          <p:cNvSpPr txBox="1">
            <a:spLocks noGrp="1"/>
          </p:cNvSpPr>
          <p:nvPr>
            <p:ph type="title"/>
          </p:nvPr>
        </p:nvSpPr>
        <p:spPr>
          <a:xfrm>
            <a:off x="0" y="5535339"/>
            <a:ext cx="9144000" cy="566738"/>
          </a:xfrm>
          <a:prstGeom prst="rect">
            <a:avLst/>
          </a:prstGeom>
          <a:solidFill>
            <a:schemeClr val="dk1"/>
          </a:solidFill>
          <a:ln>
            <a:noFill/>
          </a:ln>
        </p:spPr>
        <p:txBody>
          <a:bodyPr spcFirstLastPara="1" wrap="square" lIns="457200" tIns="0" rIns="457200" bIns="45700" anchor="ctr" anchorCtr="0">
            <a:noAutofit/>
          </a:bodyPr>
          <a:lstStyle/>
          <a:p>
            <a:pPr marL="0" lvl="0" indent="0" algn="l" rtl="0">
              <a:lnSpc>
                <a:spcPct val="90000"/>
              </a:lnSpc>
              <a:spcBef>
                <a:spcPts val="0"/>
              </a:spcBef>
              <a:spcAft>
                <a:spcPts val="0"/>
              </a:spcAft>
              <a:buClr>
                <a:schemeClr val="lt1"/>
              </a:buClr>
              <a:buSzPts val="2000"/>
              <a:buFont typeface="Montserrat"/>
              <a:buNone/>
            </a:pPr>
            <a:endParaRPr dirty="0"/>
          </a:p>
        </p:txBody>
      </p:sp>
      <p:sp>
        <p:nvSpPr>
          <p:cNvPr id="139" name="Google Shape;139;p11">
            <a:extLst>
              <a:ext uri="{FF2B5EF4-FFF2-40B4-BE49-F238E27FC236}">
                <a16:creationId xmlns:a16="http://schemas.microsoft.com/office/drawing/2014/main" id="{37F86C2E-2D13-6B9D-7838-503D892B13E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
        <p:nvSpPr>
          <p:cNvPr id="2" name="Google Shape;96;p6">
            <a:extLst>
              <a:ext uri="{FF2B5EF4-FFF2-40B4-BE49-F238E27FC236}">
                <a16:creationId xmlns:a16="http://schemas.microsoft.com/office/drawing/2014/main" id="{7DEEEC45-3538-A5A4-B391-C1C7BDCD8D5E}"/>
              </a:ext>
            </a:extLst>
          </p:cNvPr>
          <p:cNvSpPr txBox="1">
            <a:spLocks/>
          </p:cNvSpPr>
          <p:nvPr/>
        </p:nvSpPr>
        <p:spPr>
          <a:xfrm>
            <a:off x="265342" y="2190699"/>
            <a:ext cx="8285100" cy="2765357"/>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000"/>
              <a:buFont typeface="Montserrat"/>
              <a:buNone/>
              <a:defRPr sz="2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accent1"/>
              </a:buClr>
              <a:buSzPts val="2800"/>
            </a:pPr>
            <a:r>
              <a:rPr lang="en-US" sz="4400" b="1" i="1" dirty="0">
                <a:solidFill>
                  <a:schemeClr val="bg2"/>
                </a:solidFill>
              </a:rPr>
              <a:t>How are you seeing xylazine show up in your community?</a:t>
            </a:r>
          </a:p>
        </p:txBody>
      </p:sp>
      <p:pic>
        <p:nvPicPr>
          <p:cNvPr id="5" name="Picture 4" descr="A close up of a logo&#10;&#10;AI-generated content may be incorrect.">
            <a:extLst>
              <a:ext uri="{FF2B5EF4-FFF2-40B4-BE49-F238E27FC236}">
                <a16:creationId xmlns:a16="http://schemas.microsoft.com/office/drawing/2014/main" id="{3E6B8833-B6F6-1FA1-F4E2-52DC02F28684}"/>
              </a:ext>
            </a:extLst>
          </p:cNvPr>
          <p:cNvPicPr>
            <a:picLocks noChangeAspect="1"/>
          </p:cNvPicPr>
          <p:nvPr/>
        </p:nvPicPr>
        <p:blipFill>
          <a:blip r:embed="rId3"/>
          <a:stretch>
            <a:fillRect/>
          </a:stretch>
        </p:blipFill>
        <p:spPr>
          <a:xfrm>
            <a:off x="979008" y="6320958"/>
            <a:ext cx="2025449" cy="444061"/>
          </a:xfrm>
          <a:prstGeom prst="rect">
            <a:avLst/>
          </a:prstGeom>
        </p:spPr>
      </p:pic>
      <p:pic>
        <p:nvPicPr>
          <p:cNvPr id="6" name="Picture 5" descr="A group of people wearing masks&#10;&#10;AI-generated content may be incorrect.">
            <a:extLst>
              <a:ext uri="{FF2B5EF4-FFF2-40B4-BE49-F238E27FC236}">
                <a16:creationId xmlns:a16="http://schemas.microsoft.com/office/drawing/2014/main" id="{EFDD5F9E-C641-92CC-63D5-E12DA321C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3357" y="0"/>
            <a:ext cx="3273286" cy="3273286"/>
          </a:xfrm>
          <a:prstGeom prst="rect">
            <a:avLst/>
          </a:prstGeom>
        </p:spPr>
      </p:pic>
      <p:sp>
        <p:nvSpPr>
          <p:cNvPr id="3" name="TextBox 2">
            <a:extLst>
              <a:ext uri="{FF2B5EF4-FFF2-40B4-BE49-F238E27FC236}">
                <a16:creationId xmlns:a16="http://schemas.microsoft.com/office/drawing/2014/main" id="{9C338E26-7DB9-33DD-F911-20194F188FA6}"/>
              </a:ext>
            </a:extLst>
          </p:cNvPr>
          <p:cNvSpPr txBox="1"/>
          <p:nvPr/>
        </p:nvSpPr>
        <p:spPr>
          <a:xfrm>
            <a:off x="7539089" y="3151895"/>
            <a:ext cx="2022705" cy="230832"/>
          </a:xfrm>
          <a:prstGeom prst="rect">
            <a:avLst/>
          </a:prstGeom>
          <a:noFill/>
        </p:spPr>
        <p:txBody>
          <a:bodyPr wrap="square">
            <a:spAutoFit/>
          </a:bodyPr>
          <a:lstStyle/>
          <a:p>
            <a:r>
              <a:rPr lang="en-US" sz="900" dirty="0"/>
              <a:t>Image: </a:t>
            </a:r>
            <a:r>
              <a:rPr lang="en-US" sz="900" dirty="0">
                <a:hlinkClick r:id="rId5"/>
              </a:rPr>
              <a:t>www.zerostigma.art</a:t>
            </a:r>
            <a:r>
              <a:rPr lang="en-US" sz="900" dirty="0"/>
              <a:t> </a:t>
            </a:r>
          </a:p>
        </p:txBody>
      </p:sp>
    </p:spTree>
    <p:extLst>
      <p:ext uri="{BB962C8B-B14F-4D97-AF65-F5344CB8AC3E}">
        <p14:creationId xmlns:p14="http://schemas.microsoft.com/office/powerpoint/2010/main" val="1176612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DE60D0EC-692A-FA0B-3B2D-863414E0160A}"/>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2F4B9DE2-3025-9BD7-1863-C1E21290B1F1}"/>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What to Know:</a:t>
            </a:r>
            <a:endParaRPr sz="4000" dirty="0"/>
          </a:p>
        </p:txBody>
      </p:sp>
      <p:sp>
        <p:nvSpPr>
          <p:cNvPr id="75" name="Google Shape;75;p3">
            <a:extLst>
              <a:ext uri="{FF2B5EF4-FFF2-40B4-BE49-F238E27FC236}">
                <a16:creationId xmlns:a16="http://schemas.microsoft.com/office/drawing/2014/main" id="{DDCA6986-E103-E63B-2EBB-7B9E2729E6DF}"/>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000" dirty="0"/>
              <a:t>Service providers should understand the various harms that may be caused by xylazine.</a:t>
            </a:r>
          </a:p>
          <a:p>
            <a:pPr marL="461645" indent="-461645">
              <a:spcBef>
                <a:spcPts val="0"/>
              </a:spcBef>
              <a:buSzPts val="2070"/>
            </a:pPr>
            <a:r>
              <a:rPr lang="en-US" sz="2000" dirty="0"/>
              <a:t>Providers can help educate their program participants on basic first aid for xylazine-associated wounds as well as distribute wound care supplies if possible.</a:t>
            </a:r>
          </a:p>
          <a:p>
            <a:pPr marL="461645" indent="-461645">
              <a:spcBef>
                <a:spcPts val="0"/>
              </a:spcBef>
              <a:buSzPts val="2070"/>
            </a:pPr>
            <a:r>
              <a:rPr lang="en-US" sz="2000" dirty="0"/>
              <a:t>When distributing naloxone or discussing overdose response, service providers should be able to communicate the effects of a xylazine-involved opioid overdose as well as provide resources around rescue breathing. </a:t>
            </a:r>
          </a:p>
          <a:p>
            <a:pPr marL="461645" indent="-461645">
              <a:spcBef>
                <a:spcPts val="0"/>
              </a:spcBef>
              <a:buSzPts val="2070"/>
            </a:pPr>
            <a:r>
              <a:rPr lang="en-US" sz="2000" dirty="0"/>
              <a:t>Providers should offer risk mitigation strategies around the harms that may be caused by extreme sedation.</a:t>
            </a:r>
          </a:p>
          <a:p>
            <a:pPr marL="461645" indent="-461645">
              <a:spcBef>
                <a:spcPts val="0"/>
              </a:spcBef>
              <a:buSzPts val="2070"/>
            </a:pPr>
            <a:r>
              <a:rPr lang="en-US" sz="2000" dirty="0"/>
              <a:t>Providers can better understand how xylazine withdrawal may impact treatment for MOUD and help educate program participants as well as other service providers and medical professionals.</a:t>
            </a:r>
          </a:p>
        </p:txBody>
      </p:sp>
      <p:sp>
        <p:nvSpPr>
          <p:cNvPr id="76" name="Google Shape;76;p3">
            <a:extLst>
              <a:ext uri="{FF2B5EF4-FFF2-40B4-BE49-F238E27FC236}">
                <a16:creationId xmlns:a16="http://schemas.microsoft.com/office/drawing/2014/main" id="{73D7C68D-0B0F-6ED6-EB5B-6B1CB9368930}"/>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4" name="Picture 3" descr="A close up of a logo&#10;&#10;AI-generated content may be incorrect.">
            <a:extLst>
              <a:ext uri="{FF2B5EF4-FFF2-40B4-BE49-F238E27FC236}">
                <a16:creationId xmlns:a16="http://schemas.microsoft.com/office/drawing/2014/main" id="{2735F1AE-1603-B9D6-431F-64A5E11F3F98}"/>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388349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0" y="0"/>
            <a:ext cx="9144000" cy="1448400"/>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Working with Communities</a:t>
            </a:r>
            <a:endParaRPr sz="4000" dirty="0"/>
          </a:p>
        </p:txBody>
      </p:sp>
      <p:sp>
        <p:nvSpPr>
          <p:cNvPr id="68" name="Google Shape;68;p2"/>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rmAutofit/>
          </a:bodyPr>
          <a:lstStyle/>
          <a:p>
            <a:pPr marL="461645" lvl="0" indent="-461645" algn="l" rtl="0">
              <a:lnSpc>
                <a:spcPct val="100000"/>
              </a:lnSpc>
              <a:spcBef>
                <a:spcPts val="0"/>
              </a:spcBef>
              <a:spcAft>
                <a:spcPts val="0"/>
              </a:spcAft>
              <a:buSzPts val="2160"/>
              <a:buChar char="✧"/>
            </a:pPr>
            <a:r>
              <a:rPr lang="en-US" sz="2400" dirty="0"/>
              <a:t>The SAMHSA-funded </a:t>
            </a:r>
            <a:r>
              <a:rPr lang="en-US" sz="2400" i="1" dirty="0"/>
              <a:t>Opioid Response Network (ORN)</a:t>
            </a:r>
            <a:r>
              <a:rPr lang="en-US" sz="2400" dirty="0"/>
              <a:t> assists states, tribes, organizations and individuals by providing the resources and technical assistance they need locally to address the opioid crisis and stimulant use.</a:t>
            </a:r>
            <a:endParaRPr lang="en-US" dirty="0"/>
          </a:p>
          <a:p>
            <a:pPr marL="461645" indent="-461645">
              <a:buSzPts val="2160"/>
            </a:pPr>
            <a:r>
              <a:rPr lang="en-US" sz="2400" dirty="0"/>
              <a:t>Technical assistance is available to support the evidence-based prevention, treatment and recovery of opioid use disorders and stimulant use disorders. </a:t>
            </a:r>
            <a:endParaRPr dirty="0"/>
          </a:p>
        </p:txBody>
      </p:sp>
      <p:sp>
        <p:nvSpPr>
          <p:cNvPr id="69" name="Google Shape;69;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2" name="Picture 1" descr="A close up of a logo&#10;&#10;AI-generated content may be incorrect.">
            <a:extLst>
              <a:ext uri="{FF2B5EF4-FFF2-40B4-BE49-F238E27FC236}">
                <a16:creationId xmlns:a16="http://schemas.microsoft.com/office/drawing/2014/main" id="{F7D372FA-011A-EA90-12C1-6F7222F138A7}"/>
              </a:ext>
            </a:extLst>
          </p:cNvPr>
          <p:cNvPicPr>
            <a:picLocks noChangeAspect="1"/>
          </p:cNvPicPr>
          <p:nvPr/>
        </p:nvPicPr>
        <p:blipFill>
          <a:blip r:embed="rId3"/>
          <a:stretch>
            <a:fillRect/>
          </a:stretch>
        </p:blipFill>
        <p:spPr>
          <a:xfrm>
            <a:off x="979008" y="6299186"/>
            <a:ext cx="2025449" cy="444061"/>
          </a:xfrm>
          <a:prstGeom prst="rect">
            <a:avLst/>
          </a:prstGeom>
        </p:spPr>
      </p:pic>
      <p:sp>
        <p:nvSpPr>
          <p:cNvPr id="3" name="Google Shape;70;p2">
            <a:extLst>
              <a:ext uri="{FF2B5EF4-FFF2-40B4-BE49-F238E27FC236}">
                <a16:creationId xmlns:a16="http://schemas.microsoft.com/office/drawing/2014/main" id="{0F351D61-2C25-3CE1-0F05-D942C803522A}"/>
              </a:ext>
            </a:extLst>
          </p:cNvPr>
          <p:cNvSpPr txBox="1"/>
          <p:nvPr/>
        </p:nvSpPr>
        <p:spPr>
          <a:xfrm>
            <a:off x="500550" y="5087874"/>
            <a:ext cx="8142900" cy="1089900"/>
          </a:xfrm>
          <a:prstGeom prst="rect">
            <a:avLst/>
          </a:prstGeom>
          <a:solidFill>
            <a:srgbClr val="C7D8EB"/>
          </a:solidFill>
          <a:ln>
            <a:noFill/>
          </a:ln>
        </p:spPr>
        <p:txBody>
          <a:bodyPr spcFirstLastPara="1" wrap="square" lIns="182875" tIns="0" rIns="182875" bIns="45700" anchor="ctr" anchorCtr="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dirty="0">
                <a:solidFill>
                  <a:schemeClr val="dk1"/>
                </a:solidFill>
                <a:latin typeface="Arial"/>
                <a:ea typeface="Arial"/>
                <a:cs typeface="Arial"/>
                <a:sym typeface="Arial"/>
              </a:rPr>
              <a:t>Funding for this initiative was made possible (in part) by grant no. 1H79TI088037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E613926E-4CC7-C511-E25B-882C044E7043}"/>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9024BC36-82B5-5F69-3501-4BED0687BD5E}"/>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About Xylazine</a:t>
            </a:r>
            <a:endParaRPr sz="4000" dirty="0"/>
          </a:p>
        </p:txBody>
      </p:sp>
      <p:sp>
        <p:nvSpPr>
          <p:cNvPr id="75" name="Google Shape;75;p3">
            <a:extLst>
              <a:ext uri="{FF2B5EF4-FFF2-40B4-BE49-F238E27FC236}">
                <a16:creationId xmlns:a16="http://schemas.microsoft.com/office/drawing/2014/main" id="{8AAC1605-108D-0E30-7620-922AD7628BC6}"/>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2600" dirty="0"/>
              <a:t>Historically, xylazine has been used as a veterinary sedative and is not approved for human medicine.</a:t>
            </a:r>
          </a:p>
          <a:p>
            <a:pPr marL="461645" indent="-461645">
              <a:spcBef>
                <a:spcPts val="0"/>
              </a:spcBef>
              <a:buSzPts val="2070"/>
            </a:pPr>
            <a:endParaRPr lang="en-US" sz="2600" dirty="0"/>
          </a:p>
          <a:p>
            <a:pPr marL="461645" indent="-461645">
              <a:spcBef>
                <a:spcPts val="0"/>
              </a:spcBef>
              <a:buSzPts val="2070"/>
            </a:pPr>
            <a:r>
              <a:rPr lang="en-US" sz="2600" dirty="0"/>
              <a:t>In the early 2000s, xylazine entered the heroin and cocaine supply in Puerto Rico.</a:t>
            </a:r>
          </a:p>
          <a:p>
            <a:pPr marL="461645" indent="-461645">
              <a:spcBef>
                <a:spcPts val="0"/>
              </a:spcBef>
              <a:buSzPts val="2070"/>
            </a:pPr>
            <a:r>
              <a:rPr lang="en-US" sz="2600" dirty="0"/>
              <a:t>It appeared around 2006 in the Philadelphia drug supply with a notable increase in the mid to late 2010s.</a:t>
            </a:r>
          </a:p>
          <a:p>
            <a:pPr marL="461645" indent="-461645">
              <a:spcBef>
                <a:spcPts val="0"/>
              </a:spcBef>
              <a:buSzPts val="2070"/>
            </a:pPr>
            <a:r>
              <a:rPr lang="en-US" sz="2600" dirty="0"/>
              <a:t>Detected spread of xylazine throughout other states began around 2019.</a:t>
            </a:r>
          </a:p>
        </p:txBody>
      </p:sp>
      <p:sp>
        <p:nvSpPr>
          <p:cNvPr id="76" name="Google Shape;76;p3">
            <a:extLst>
              <a:ext uri="{FF2B5EF4-FFF2-40B4-BE49-F238E27FC236}">
                <a16:creationId xmlns:a16="http://schemas.microsoft.com/office/drawing/2014/main" id="{90CDB5C1-FF5A-DA6C-F47A-07E859296FA0}"/>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4" name="Picture 3" descr="A close up of a logo&#10;&#10;AI-generated content may be incorrect.">
            <a:extLst>
              <a:ext uri="{FF2B5EF4-FFF2-40B4-BE49-F238E27FC236}">
                <a16:creationId xmlns:a16="http://schemas.microsoft.com/office/drawing/2014/main" id="{75BA480E-AF0A-1D83-A6F3-DD1557DB7126}"/>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2217586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7">
          <a:extLst>
            <a:ext uri="{FF2B5EF4-FFF2-40B4-BE49-F238E27FC236}">
              <a16:creationId xmlns:a16="http://schemas.microsoft.com/office/drawing/2014/main" id="{DCF6CC70-20EC-7C09-650E-259BA3494CDD}"/>
            </a:ext>
          </a:extLst>
        </p:cNvPr>
        <p:cNvGrpSpPr/>
        <p:nvPr/>
      </p:nvGrpSpPr>
      <p:grpSpPr>
        <a:xfrm>
          <a:off x="0" y="0"/>
          <a:ext cx="0" cy="0"/>
          <a:chOff x="0" y="0"/>
          <a:chExt cx="0" cy="0"/>
        </a:xfrm>
      </p:grpSpPr>
      <p:pic>
        <p:nvPicPr>
          <p:cNvPr id="88" name="Google Shape;88;p5">
            <a:extLst>
              <a:ext uri="{FF2B5EF4-FFF2-40B4-BE49-F238E27FC236}">
                <a16:creationId xmlns:a16="http://schemas.microsoft.com/office/drawing/2014/main" id="{FD3D15A2-B64E-0186-E1C7-70BEAE861E96}"/>
              </a:ext>
            </a:extLst>
          </p:cNvPr>
          <p:cNvPicPr preferRelativeResize="0"/>
          <p:nvPr/>
        </p:nvPicPr>
        <p:blipFill rotWithShape="1">
          <a:blip r:embed="rId3">
            <a:alphaModFix/>
          </a:blip>
          <a:srcRect/>
          <a:stretch/>
        </p:blipFill>
        <p:spPr>
          <a:xfrm>
            <a:off x="6621780" y="1448485"/>
            <a:ext cx="2522220" cy="5135880"/>
          </a:xfrm>
          <a:prstGeom prst="rect">
            <a:avLst/>
          </a:prstGeom>
          <a:noFill/>
          <a:ln>
            <a:noFill/>
          </a:ln>
        </p:spPr>
      </p:pic>
      <p:sp>
        <p:nvSpPr>
          <p:cNvPr id="89" name="Google Shape;89;p5">
            <a:extLst>
              <a:ext uri="{FF2B5EF4-FFF2-40B4-BE49-F238E27FC236}">
                <a16:creationId xmlns:a16="http://schemas.microsoft.com/office/drawing/2014/main" id="{3C7758E5-2AE2-A321-902A-420C2A613750}"/>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Montserrat"/>
              <a:buNone/>
            </a:pPr>
            <a:r>
              <a:rPr lang="en-US" sz="3600" dirty="0"/>
              <a:t>Spread of Xylazine, 2021 – 2022</a:t>
            </a:r>
            <a:endParaRPr sz="3600" dirty="0"/>
          </a:p>
        </p:txBody>
      </p:sp>
      <p:sp>
        <p:nvSpPr>
          <p:cNvPr id="91" name="Google Shape;91;p5">
            <a:extLst>
              <a:ext uri="{FF2B5EF4-FFF2-40B4-BE49-F238E27FC236}">
                <a16:creationId xmlns:a16="http://schemas.microsoft.com/office/drawing/2014/main" id="{FF64F8B4-411F-B9BE-FFCF-7AAE6F750EAE}"/>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pic>
        <p:nvPicPr>
          <p:cNvPr id="2" name="Picture 1" descr="A close up of a logo&#10;&#10;AI-generated content may be incorrect.">
            <a:extLst>
              <a:ext uri="{FF2B5EF4-FFF2-40B4-BE49-F238E27FC236}">
                <a16:creationId xmlns:a16="http://schemas.microsoft.com/office/drawing/2014/main" id="{B5ABF86B-EDC1-271B-6E26-06F8329BF278}"/>
              </a:ext>
            </a:extLst>
          </p:cNvPr>
          <p:cNvPicPr>
            <a:picLocks noChangeAspect="1"/>
          </p:cNvPicPr>
          <p:nvPr/>
        </p:nvPicPr>
        <p:blipFill>
          <a:blip r:embed="rId4"/>
          <a:stretch>
            <a:fillRect/>
          </a:stretch>
        </p:blipFill>
        <p:spPr>
          <a:xfrm>
            <a:off x="979008" y="6299186"/>
            <a:ext cx="2025449" cy="444061"/>
          </a:xfrm>
          <a:prstGeom prst="rect">
            <a:avLst/>
          </a:prstGeom>
        </p:spPr>
      </p:pic>
      <p:sp>
        <p:nvSpPr>
          <p:cNvPr id="7" name="TextBox 6">
            <a:extLst>
              <a:ext uri="{FF2B5EF4-FFF2-40B4-BE49-F238E27FC236}">
                <a16:creationId xmlns:a16="http://schemas.microsoft.com/office/drawing/2014/main" id="{F12B503C-71A0-DD47-539C-91357A50F3EC}"/>
              </a:ext>
            </a:extLst>
          </p:cNvPr>
          <p:cNvSpPr txBox="1"/>
          <p:nvPr/>
        </p:nvSpPr>
        <p:spPr>
          <a:xfrm>
            <a:off x="3004457" y="6292691"/>
            <a:ext cx="6097656" cy="246221"/>
          </a:xfrm>
          <a:prstGeom prst="rect">
            <a:avLst/>
          </a:prstGeom>
          <a:noFill/>
        </p:spPr>
        <p:txBody>
          <a:bodyPr wrap="square">
            <a:spAutoFit/>
          </a:bodyPr>
          <a:lstStyle/>
          <a:p>
            <a:r>
              <a:rPr lang="en-US" sz="500" dirty="0">
                <a:solidFill>
                  <a:srgbClr val="212121"/>
                </a:solidFill>
                <a:latin typeface="BlinkMacSystemFont"/>
              </a:rPr>
              <a:t>Image: </a:t>
            </a:r>
            <a:r>
              <a:rPr lang="en-US" sz="500" b="0" i="0" dirty="0">
                <a:solidFill>
                  <a:srgbClr val="212121"/>
                </a:solidFill>
                <a:effectLst/>
                <a:latin typeface="BlinkMacSystemFont"/>
              </a:rPr>
              <a:t>Holt AC, Schwope DM, Le K, Schrecker JP, Heltsley R. Widespread Distribution of Xylazine Detected Throughout the United States in Healthcare Patient Samples. J Addict Med. 2023 Jul-Aug 01;17(4):468-470. </a:t>
            </a:r>
            <a:r>
              <a:rPr lang="en-US" sz="500" b="0" i="0" dirty="0" err="1">
                <a:solidFill>
                  <a:srgbClr val="212121"/>
                </a:solidFill>
                <a:effectLst/>
                <a:latin typeface="BlinkMacSystemFont"/>
              </a:rPr>
              <a:t>doi</a:t>
            </a:r>
            <a:r>
              <a:rPr lang="en-US" sz="500" b="0" i="0" dirty="0">
                <a:solidFill>
                  <a:srgbClr val="212121"/>
                </a:solidFill>
                <a:effectLst/>
                <a:latin typeface="BlinkMacSystemFont"/>
              </a:rPr>
              <a:t>: 10.1097/ADM.0000000000001132. </a:t>
            </a:r>
            <a:r>
              <a:rPr lang="en-US" sz="500" b="0" i="0" dirty="0" err="1">
                <a:solidFill>
                  <a:srgbClr val="212121"/>
                </a:solidFill>
                <a:effectLst/>
                <a:latin typeface="BlinkMacSystemFont"/>
              </a:rPr>
              <a:t>Epub</a:t>
            </a:r>
            <a:r>
              <a:rPr lang="en-US" sz="500" b="0" i="0" dirty="0">
                <a:solidFill>
                  <a:srgbClr val="212121"/>
                </a:solidFill>
                <a:effectLst/>
                <a:latin typeface="BlinkMacSystemFont"/>
              </a:rPr>
              <a:t> 2023 Jan 6. PMID: 37579111; PMCID: PMC10417214.</a:t>
            </a:r>
            <a:endParaRPr lang="en-US" sz="500" dirty="0"/>
          </a:p>
        </p:txBody>
      </p:sp>
      <p:pic>
        <p:nvPicPr>
          <p:cNvPr id="5" name="Picture 4" descr="A map of the united states&#10;&#10;AI-generated content may be incorrect.">
            <a:extLst>
              <a:ext uri="{FF2B5EF4-FFF2-40B4-BE49-F238E27FC236}">
                <a16:creationId xmlns:a16="http://schemas.microsoft.com/office/drawing/2014/main" id="{7E24B9E0-6089-9700-EC9B-6013B0068E16}"/>
              </a:ext>
            </a:extLst>
          </p:cNvPr>
          <p:cNvPicPr>
            <a:picLocks noChangeAspect="1"/>
          </p:cNvPicPr>
          <p:nvPr/>
        </p:nvPicPr>
        <p:blipFill>
          <a:blip r:embed="rId5"/>
          <a:stretch>
            <a:fillRect/>
          </a:stretch>
        </p:blipFill>
        <p:spPr>
          <a:xfrm>
            <a:off x="374072" y="1530602"/>
            <a:ext cx="6799812" cy="4677945"/>
          </a:xfrm>
          <a:prstGeom prst="rect">
            <a:avLst/>
          </a:prstGeom>
        </p:spPr>
      </p:pic>
    </p:spTree>
    <p:extLst>
      <p:ext uri="{BB962C8B-B14F-4D97-AF65-F5344CB8AC3E}">
        <p14:creationId xmlns:p14="http://schemas.microsoft.com/office/powerpoint/2010/main" val="1462099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93B693B1-C421-16E1-36A3-A525FDA24F02}"/>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D1D311C6-3B03-D7ED-4B1F-1E83240A0EBC}"/>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3600" dirty="0"/>
              <a:t>Potential Impacts of Xylazine Use</a:t>
            </a:r>
            <a:endParaRPr sz="3600" dirty="0"/>
          </a:p>
        </p:txBody>
      </p:sp>
      <p:sp>
        <p:nvSpPr>
          <p:cNvPr id="75" name="Google Shape;75;p3">
            <a:extLst>
              <a:ext uri="{FF2B5EF4-FFF2-40B4-BE49-F238E27FC236}">
                <a16:creationId xmlns:a16="http://schemas.microsoft.com/office/drawing/2014/main" id="{EB0B3BAD-1C15-B9DB-438C-0ACB13E37958}"/>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0" indent="0">
              <a:buNone/>
            </a:pPr>
            <a:r>
              <a:rPr lang="en-US" sz="2400" dirty="0">
                <a:solidFill>
                  <a:schemeClr val="tx1"/>
                </a:solidFill>
              </a:rPr>
              <a:t>While we are still learning about long-term effects of xylazine use, it can cause:</a:t>
            </a:r>
          </a:p>
          <a:p>
            <a:pPr marL="342900" indent="-342900"/>
            <a:r>
              <a:rPr lang="en-US" sz="2400" dirty="0">
                <a:solidFill>
                  <a:schemeClr val="tx1"/>
                </a:solidFill>
              </a:rPr>
              <a:t>Sedation</a:t>
            </a:r>
          </a:p>
          <a:p>
            <a:pPr marL="342900" indent="-342900"/>
            <a:r>
              <a:rPr lang="en-US" sz="2400" dirty="0">
                <a:solidFill>
                  <a:schemeClr val="tx1"/>
                </a:solidFill>
              </a:rPr>
              <a:t>Difficulty breathing</a:t>
            </a:r>
          </a:p>
          <a:p>
            <a:pPr marL="342900" indent="-342900"/>
            <a:r>
              <a:rPr lang="en-US" sz="2400" dirty="0">
                <a:solidFill>
                  <a:schemeClr val="tx1"/>
                </a:solidFill>
              </a:rPr>
              <a:t>Dangerously low blood pressure</a:t>
            </a:r>
          </a:p>
          <a:p>
            <a:pPr marL="342900" indent="-342900"/>
            <a:r>
              <a:rPr lang="en-US" sz="2400" dirty="0">
                <a:solidFill>
                  <a:schemeClr val="tx1"/>
                </a:solidFill>
              </a:rPr>
              <a:t>Slowed heart rate</a:t>
            </a:r>
          </a:p>
          <a:p>
            <a:pPr marL="342900" indent="-342900"/>
            <a:r>
              <a:rPr lang="en-US" sz="2400" dirty="0">
                <a:solidFill>
                  <a:schemeClr val="tx1"/>
                </a:solidFill>
              </a:rPr>
              <a:t>Skin and soft tissue wounds</a:t>
            </a:r>
          </a:p>
          <a:p>
            <a:pPr marL="342900" indent="-342900"/>
            <a:r>
              <a:rPr lang="en-US" sz="2400" dirty="0">
                <a:solidFill>
                  <a:schemeClr val="tx1"/>
                </a:solidFill>
              </a:rPr>
              <a:t>Severe withdrawal symptoms</a:t>
            </a:r>
          </a:p>
          <a:p>
            <a:pPr marL="0" indent="0"/>
            <a:endParaRPr lang="en-US" sz="2400" dirty="0">
              <a:solidFill>
                <a:schemeClr val="tx1"/>
              </a:solidFill>
            </a:endParaRPr>
          </a:p>
        </p:txBody>
      </p:sp>
      <p:sp>
        <p:nvSpPr>
          <p:cNvPr id="76" name="Google Shape;76;p3">
            <a:extLst>
              <a:ext uri="{FF2B5EF4-FFF2-40B4-BE49-F238E27FC236}">
                <a16:creationId xmlns:a16="http://schemas.microsoft.com/office/drawing/2014/main" id="{138020DD-12F3-CFCF-420F-02EBCE11490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4" name="Picture 3" descr="A close up of a logo&#10;&#10;AI-generated content may be incorrect.">
            <a:extLst>
              <a:ext uri="{FF2B5EF4-FFF2-40B4-BE49-F238E27FC236}">
                <a16:creationId xmlns:a16="http://schemas.microsoft.com/office/drawing/2014/main" id="{2CD45534-BB96-4E42-7BDB-B52EE55192AE}"/>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2934703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44814C80-CDD0-9715-4DEC-9A79AD092256}"/>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86A1B929-5C5D-162F-28C6-BFBA52D9C7AB}"/>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400" dirty="0"/>
              <a:t>Xylazine-Related Wounds</a:t>
            </a:r>
            <a:endParaRPr sz="4400" dirty="0"/>
          </a:p>
        </p:txBody>
      </p:sp>
      <p:sp>
        <p:nvSpPr>
          <p:cNvPr id="75" name="Google Shape;75;p3">
            <a:extLst>
              <a:ext uri="{FF2B5EF4-FFF2-40B4-BE49-F238E27FC236}">
                <a16:creationId xmlns:a16="http://schemas.microsoft.com/office/drawing/2014/main" id="{030E3097-7AA6-4159-2E6C-2309B26FA7FC}"/>
              </a:ext>
            </a:extLst>
          </p:cNvPr>
          <p:cNvSpPr txBox="1">
            <a:spLocks noGrp="1"/>
          </p:cNvSpPr>
          <p:nvPr>
            <p:ph type="body" idx="1"/>
          </p:nvPr>
        </p:nvSpPr>
        <p:spPr>
          <a:xfrm>
            <a:off x="0" y="1679403"/>
            <a:ext cx="9144000" cy="3953421"/>
          </a:xfrm>
          <a:prstGeom prst="rect">
            <a:avLst/>
          </a:prstGeom>
          <a:noFill/>
          <a:ln>
            <a:noFill/>
          </a:ln>
        </p:spPr>
        <p:txBody>
          <a:bodyPr spcFirstLastPara="1" wrap="square" lIns="91425" tIns="45700" rIns="91425" bIns="45700" anchor="t" anchorCtr="0">
            <a:noAutofit/>
          </a:bodyPr>
          <a:lstStyle/>
          <a:p>
            <a:pPr marL="342900" indent="-342900"/>
            <a:r>
              <a:rPr lang="en-US" sz="1800" dirty="0">
                <a:solidFill>
                  <a:schemeClr val="tx1"/>
                </a:solidFill>
              </a:rPr>
              <a:t>May appear in areas other than at or near the injection site.</a:t>
            </a:r>
          </a:p>
          <a:p>
            <a:pPr marL="342900" indent="-342900"/>
            <a:r>
              <a:rPr lang="en-US" sz="1800" dirty="0">
                <a:solidFill>
                  <a:schemeClr val="tx1"/>
                </a:solidFill>
              </a:rPr>
              <a:t>Initial presentation varies by person but may appear in clusters that resemble blisters or burns.</a:t>
            </a:r>
          </a:p>
          <a:p>
            <a:pPr marL="342900" indent="-342900"/>
            <a:r>
              <a:rPr lang="en-US" sz="1800" dirty="0">
                <a:solidFill>
                  <a:schemeClr val="tx1"/>
                </a:solidFill>
              </a:rPr>
              <a:t>May be more painful than expected and localized pain may present before wound.</a:t>
            </a:r>
          </a:p>
          <a:p>
            <a:pPr marL="342900" indent="-342900"/>
            <a:r>
              <a:rPr lang="en-US" sz="1800" dirty="0">
                <a:solidFill>
                  <a:schemeClr val="tx1"/>
                </a:solidFill>
              </a:rPr>
              <a:t>Wounds may develop rapidly and can “tunnel” below the surface to surrounding tissue, muscles, and tendons.</a:t>
            </a:r>
          </a:p>
          <a:p>
            <a:pPr marL="342900" indent="-342900"/>
            <a:r>
              <a:rPr lang="en-US" sz="1800" dirty="0">
                <a:solidFill>
                  <a:schemeClr val="tx1"/>
                </a:solidFill>
              </a:rPr>
              <a:t>Early treatment using wet wound care techniques can reduce advancement of wound.</a:t>
            </a:r>
          </a:p>
          <a:p>
            <a:pPr marL="342900" indent="-342900"/>
            <a:r>
              <a:rPr lang="en-US" sz="1800" dirty="0">
                <a:solidFill>
                  <a:schemeClr val="tx1"/>
                </a:solidFill>
              </a:rPr>
              <a:t>Wounds may require long term care including debridement, regular cleaning, and changing of dressing.</a:t>
            </a:r>
          </a:p>
          <a:p>
            <a:pPr marL="342900" indent="-342900"/>
            <a:r>
              <a:rPr lang="en-US" sz="1800" dirty="0">
                <a:solidFill>
                  <a:schemeClr val="tx1"/>
                </a:solidFill>
              </a:rPr>
              <a:t>Monitor closely for signs of infection.</a:t>
            </a:r>
          </a:p>
        </p:txBody>
      </p:sp>
      <p:sp>
        <p:nvSpPr>
          <p:cNvPr id="76" name="Google Shape;76;p3">
            <a:extLst>
              <a:ext uri="{FF2B5EF4-FFF2-40B4-BE49-F238E27FC236}">
                <a16:creationId xmlns:a16="http://schemas.microsoft.com/office/drawing/2014/main" id="{D566759F-D4B1-8E34-8068-92E07789F27A}"/>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 name="Picture 3" descr="A close up of a logo&#10;&#10;AI-generated content may be incorrect.">
            <a:extLst>
              <a:ext uri="{FF2B5EF4-FFF2-40B4-BE49-F238E27FC236}">
                <a16:creationId xmlns:a16="http://schemas.microsoft.com/office/drawing/2014/main" id="{C7958882-5654-BCB4-A3F6-C414FD4D23E2}"/>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2943532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B016CCC-6E9C-1FFF-38DE-3E63A449A794}"/>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55B1BF2E-C20E-CD80-9EA7-22ED2DA442AF}"/>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3600" dirty="0"/>
              <a:t>Medical Care May Be Necessary</a:t>
            </a:r>
            <a:endParaRPr sz="3600" dirty="0"/>
          </a:p>
        </p:txBody>
      </p:sp>
      <p:sp>
        <p:nvSpPr>
          <p:cNvPr id="75" name="Google Shape;75;p3">
            <a:extLst>
              <a:ext uri="{FF2B5EF4-FFF2-40B4-BE49-F238E27FC236}">
                <a16:creationId xmlns:a16="http://schemas.microsoft.com/office/drawing/2014/main" id="{A56F9C0C-98B1-6DC7-F08C-4D6D3DE1E8D7}"/>
              </a:ext>
            </a:extLst>
          </p:cNvPr>
          <p:cNvSpPr txBox="1">
            <a:spLocks noGrp="1"/>
          </p:cNvSpPr>
          <p:nvPr>
            <p:ph type="body" idx="1"/>
          </p:nvPr>
        </p:nvSpPr>
        <p:spPr>
          <a:xfrm>
            <a:off x="457200" y="1448485"/>
            <a:ext cx="8229600" cy="4184339"/>
          </a:xfrm>
          <a:prstGeom prst="rect">
            <a:avLst/>
          </a:prstGeom>
          <a:noFill/>
          <a:ln>
            <a:noFill/>
          </a:ln>
        </p:spPr>
        <p:txBody>
          <a:bodyPr spcFirstLastPara="1" wrap="square" lIns="91425" tIns="45700" rIns="91425" bIns="45700" anchor="t" anchorCtr="0">
            <a:noAutofit/>
          </a:bodyPr>
          <a:lstStyle/>
          <a:p>
            <a:pPr marL="0" indent="0">
              <a:buNone/>
            </a:pPr>
            <a:r>
              <a:rPr lang="en-US" sz="2000" b="1" dirty="0">
                <a:solidFill>
                  <a:schemeClr val="tx1"/>
                </a:solidFill>
              </a:rPr>
              <a:t>Infected wounds may require more advanced medical care. Signs of infection may include:</a:t>
            </a:r>
          </a:p>
          <a:p>
            <a:pPr marL="342900" indent="-342900"/>
            <a:r>
              <a:rPr lang="en-US" sz="1800" dirty="0">
                <a:solidFill>
                  <a:schemeClr val="tx1"/>
                </a:solidFill>
              </a:rPr>
              <a:t>Painful or increased pain/too painful to move area</a:t>
            </a:r>
          </a:p>
          <a:p>
            <a:pPr marL="342900" indent="-342900"/>
            <a:r>
              <a:rPr lang="en-US" sz="1800" dirty="0">
                <a:solidFill>
                  <a:schemeClr val="tx1"/>
                </a:solidFill>
              </a:rPr>
              <a:t>Hot to the touch</a:t>
            </a:r>
          </a:p>
          <a:p>
            <a:pPr marL="342900" indent="-342900"/>
            <a:r>
              <a:rPr lang="en-US" sz="1800" dirty="0">
                <a:solidFill>
                  <a:schemeClr val="tx1"/>
                </a:solidFill>
              </a:rPr>
              <a:t>An increased change in color to the area outside of the wound (such as red or grey, depending on skin tone)</a:t>
            </a:r>
          </a:p>
          <a:p>
            <a:pPr marL="342900" indent="-342900"/>
            <a:r>
              <a:rPr lang="en-US" sz="1800" dirty="0">
                <a:solidFill>
                  <a:schemeClr val="tx1"/>
                </a:solidFill>
              </a:rPr>
              <a:t>Swelling</a:t>
            </a:r>
          </a:p>
          <a:p>
            <a:pPr marL="342900" indent="-342900"/>
            <a:r>
              <a:rPr lang="en-US" sz="1800" dirty="0">
                <a:solidFill>
                  <a:schemeClr val="tx1"/>
                </a:solidFill>
              </a:rPr>
              <a:t>Fever/chills/fatigue</a:t>
            </a:r>
          </a:p>
          <a:p>
            <a:pPr marL="342900" indent="-342900"/>
            <a:r>
              <a:rPr lang="en-US" sz="1800" dirty="0">
                <a:solidFill>
                  <a:schemeClr val="tx1"/>
                </a:solidFill>
              </a:rPr>
              <a:t>Nausea/vomiting</a:t>
            </a:r>
          </a:p>
          <a:p>
            <a:pPr marL="342900" indent="-342900"/>
            <a:r>
              <a:rPr lang="en-US" sz="1800" dirty="0">
                <a:solidFill>
                  <a:schemeClr val="tx1"/>
                </a:solidFill>
              </a:rPr>
              <a:t>Increased drainage/wound fills with pus</a:t>
            </a:r>
          </a:p>
          <a:p>
            <a:pPr marL="342900" indent="-342900"/>
            <a:r>
              <a:rPr lang="en-US" sz="1800" dirty="0">
                <a:solidFill>
                  <a:schemeClr val="tx1"/>
                </a:solidFill>
              </a:rPr>
              <a:t>Wound emits odor that may smell like rotten eggs or meat</a:t>
            </a:r>
          </a:p>
          <a:p>
            <a:pPr marL="0" indent="0">
              <a:buNone/>
            </a:pPr>
            <a:endParaRPr lang="en-US" sz="1800" dirty="0">
              <a:solidFill>
                <a:schemeClr val="tx1"/>
              </a:solidFill>
            </a:endParaRPr>
          </a:p>
        </p:txBody>
      </p:sp>
      <p:sp>
        <p:nvSpPr>
          <p:cNvPr id="76" name="Google Shape;76;p3">
            <a:extLst>
              <a:ext uri="{FF2B5EF4-FFF2-40B4-BE49-F238E27FC236}">
                <a16:creationId xmlns:a16="http://schemas.microsoft.com/office/drawing/2014/main" id="{43FB41CA-24C4-FA95-3465-D88035FA365A}"/>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pic>
        <p:nvPicPr>
          <p:cNvPr id="4" name="Picture 3" descr="A close up of a logo&#10;&#10;AI-generated content may be incorrect.">
            <a:extLst>
              <a:ext uri="{FF2B5EF4-FFF2-40B4-BE49-F238E27FC236}">
                <a16:creationId xmlns:a16="http://schemas.microsoft.com/office/drawing/2014/main" id="{8F5DB360-E108-2924-0438-52048C7AD980}"/>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640799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3A8498A8-6AE3-56AE-5BBB-6C73943FFAE1}"/>
            </a:ext>
          </a:extLst>
        </p:cNvPr>
        <p:cNvGrpSpPr/>
        <p:nvPr/>
      </p:nvGrpSpPr>
      <p:grpSpPr>
        <a:xfrm>
          <a:off x="0" y="0"/>
          <a:ext cx="0" cy="0"/>
          <a:chOff x="0" y="0"/>
          <a:chExt cx="0" cy="0"/>
        </a:xfrm>
      </p:grpSpPr>
      <p:sp>
        <p:nvSpPr>
          <p:cNvPr id="139" name="Google Shape;139;p11">
            <a:extLst>
              <a:ext uri="{FF2B5EF4-FFF2-40B4-BE49-F238E27FC236}">
                <a16:creationId xmlns:a16="http://schemas.microsoft.com/office/drawing/2014/main" id="{8A46E71F-8D39-4867-07AA-6505717789AC}"/>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sp>
        <p:nvSpPr>
          <p:cNvPr id="2" name="Google Shape;96;p6">
            <a:extLst>
              <a:ext uri="{FF2B5EF4-FFF2-40B4-BE49-F238E27FC236}">
                <a16:creationId xmlns:a16="http://schemas.microsoft.com/office/drawing/2014/main" id="{069C6003-FCE8-E7D5-DD4D-E644BAB02191}"/>
              </a:ext>
            </a:extLst>
          </p:cNvPr>
          <p:cNvSpPr txBox="1">
            <a:spLocks/>
          </p:cNvSpPr>
          <p:nvPr/>
        </p:nvSpPr>
        <p:spPr>
          <a:xfrm>
            <a:off x="429450" y="1500889"/>
            <a:ext cx="8285100" cy="2765357"/>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000"/>
              <a:buFont typeface="Montserrat"/>
              <a:buNone/>
              <a:defRPr sz="2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1"/>
              </a:buClr>
              <a:buSzPts val="2800"/>
            </a:pPr>
            <a:r>
              <a:rPr lang="en-US" sz="5400" b="1" dirty="0">
                <a:solidFill>
                  <a:schemeClr val="bg2"/>
                </a:solidFill>
              </a:rPr>
              <a:t>Graphic Images Ahead</a:t>
            </a:r>
          </a:p>
        </p:txBody>
      </p:sp>
      <p:pic>
        <p:nvPicPr>
          <p:cNvPr id="5" name="Picture 4" descr="A close up of a logo&#10;&#10;AI-generated content may be incorrect.">
            <a:extLst>
              <a:ext uri="{FF2B5EF4-FFF2-40B4-BE49-F238E27FC236}">
                <a16:creationId xmlns:a16="http://schemas.microsoft.com/office/drawing/2014/main" id="{C6A7FB92-F7FE-8C71-87FD-45C9A4986D90}"/>
              </a:ext>
            </a:extLst>
          </p:cNvPr>
          <p:cNvPicPr>
            <a:picLocks noChangeAspect="1"/>
          </p:cNvPicPr>
          <p:nvPr/>
        </p:nvPicPr>
        <p:blipFill>
          <a:blip r:embed="rId3"/>
          <a:stretch>
            <a:fillRect/>
          </a:stretch>
        </p:blipFill>
        <p:spPr>
          <a:xfrm>
            <a:off x="979008" y="6320958"/>
            <a:ext cx="2025449" cy="444061"/>
          </a:xfrm>
          <a:prstGeom prst="rect">
            <a:avLst/>
          </a:prstGeom>
        </p:spPr>
      </p:pic>
    </p:spTree>
    <p:extLst>
      <p:ext uri="{BB962C8B-B14F-4D97-AF65-F5344CB8AC3E}">
        <p14:creationId xmlns:p14="http://schemas.microsoft.com/office/powerpoint/2010/main" val="1954286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34AA40AA-7C44-2AAF-82C2-165C92417DEC}"/>
            </a:ext>
          </a:extLst>
        </p:cNvPr>
        <p:cNvGrpSpPr/>
        <p:nvPr/>
      </p:nvGrpSpPr>
      <p:grpSpPr>
        <a:xfrm>
          <a:off x="0" y="0"/>
          <a:ext cx="0" cy="0"/>
          <a:chOff x="0" y="0"/>
          <a:chExt cx="0" cy="0"/>
        </a:xfrm>
      </p:grpSpPr>
      <p:sp>
        <p:nvSpPr>
          <p:cNvPr id="139" name="Google Shape;139;p11">
            <a:extLst>
              <a:ext uri="{FF2B5EF4-FFF2-40B4-BE49-F238E27FC236}">
                <a16:creationId xmlns:a16="http://schemas.microsoft.com/office/drawing/2014/main" id="{A2965D82-35EA-9841-7BA0-078FFD3C1554}"/>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pic>
        <p:nvPicPr>
          <p:cNvPr id="5" name="Picture 4" descr="A close up of a logo&#10;&#10;AI-generated content may be incorrect.">
            <a:extLst>
              <a:ext uri="{FF2B5EF4-FFF2-40B4-BE49-F238E27FC236}">
                <a16:creationId xmlns:a16="http://schemas.microsoft.com/office/drawing/2014/main" id="{4A06B870-33E4-59F6-FB3A-1B5E5ED840AD}"/>
              </a:ext>
            </a:extLst>
          </p:cNvPr>
          <p:cNvPicPr>
            <a:picLocks noChangeAspect="1"/>
          </p:cNvPicPr>
          <p:nvPr/>
        </p:nvPicPr>
        <p:blipFill>
          <a:blip r:embed="rId3"/>
          <a:stretch>
            <a:fillRect/>
          </a:stretch>
        </p:blipFill>
        <p:spPr>
          <a:xfrm>
            <a:off x="979008" y="6320958"/>
            <a:ext cx="2025449" cy="444061"/>
          </a:xfrm>
          <a:prstGeom prst="rect">
            <a:avLst/>
          </a:prstGeom>
        </p:spPr>
      </p:pic>
      <p:pic>
        <p:nvPicPr>
          <p:cNvPr id="6" name="Picture 5" descr="Close-up of a person's arm with a few blisters&#10;&#10;Description automatically generated with low confidence">
            <a:extLst>
              <a:ext uri="{FF2B5EF4-FFF2-40B4-BE49-F238E27FC236}">
                <a16:creationId xmlns:a16="http://schemas.microsoft.com/office/drawing/2014/main" id="{4323AE47-E69A-5853-8D06-17627AD0787D}"/>
              </a:ext>
            </a:extLst>
          </p:cNvPr>
          <p:cNvPicPr>
            <a:picLocks noChangeAspect="1"/>
          </p:cNvPicPr>
          <p:nvPr/>
        </p:nvPicPr>
        <p:blipFill>
          <a:blip r:embed="rId4"/>
          <a:stretch>
            <a:fillRect/>
          </a:stretch>
        </p:blipFill>
        <p:spPr>
          <a:xfrm>
            <a:off x="3401136" y="629997"/>
            <a:ext cx="6304128" cy="3848964"/>
          </a:xfrm>
          <a:prstGeom prst="rect">
            <a:avLst/>
          </a:prstGeom>
        </p:spPr>
      </p:pic>
      <p:pic>
        <p:nvPicPr>
          <p:cNvPr id="4" name="Picture 3" descr="A picture containing person, skin, toe, vein&#10;&#10;Description automatically generated">
            <a:extLst>
              <a:ext uri="{FF2B5EF4-FFF2-40B4-BE49-F238E27FC236}">
                <a16:creationId xmlns:a16="http://schemas.microsoft.com/office/drawing/2014/main" id="{762F7011-B24B-6983-BEFB-8A1C7FBFDC8E}"/>
              </a:ext>
            </a:extLst>
          </p:cNvPr>
          <p:cNvPicPr>
            <a:picLocks noChangeAspect="1"/>
          </p:cNvPicPr>
          <p:nvPr/>
        </p:nvPicPr>
        <p:blipFill>
          <a:blip r:embed="rId5"/>
          <a:stretch>
            <a:fillRect/>
          </a:stretch>
        </p:blipFill>
        <p:spPr>
          <a:xfrm>
            <a:off x="541188" y="253957"/>
            <a:ext cx="3878956" cy="5171941"/>
          </a:xfrm>
          <a:prstGeom prst="rect">
            <a:avLst/>
          </a:prstGeom>
        </p:spPr>
      </p:pic>
      <p:sp>
        <p:nvSpPr>
          <p:cNvPr id="8" name="TextBox 7">
            <a:extLst>
              <a:ext uri="{FF2B5EF4-FFF2-40B4-BE49-F238E27FC236}">
                <a16:creationId xmlns:a16="http://schemas.microsoft.com/office/drawing/2014/main" id="{56A92BBE-EC10-CA2C-E2E7-13A19E4249E2}"/>
              </a:ext>
            </a:extLst>
          </p:cNvPr>
          <p:cNvSpPr txBox="1"/>
          <p:nvPr/>
        </p:nvSpPr>
        <p:spPr>
          <a:xfrm>
            <a:off x="541188" y="5648049"/>
            <a:ext cx="4848224" cy="307777"/>
          </a:xfrm>
          <a:prstGeom prst="rect">
            <a:avLst/>
          </a:prstGeom>
          <a:noFill/>
        </p:spPr>
        <p:txBody>
          <a:bodyPr wrap="square">
            <a:spAutoFit/>
          </a:bodyPr>
          <a:lstStyle/>
          <a:p>
            <a:r>
              <a:rPr lang="en-US" dirty="0"/>
              <a:t>Photos Courtesy of Jason </a:t>
            </a:r>
            <a:r>
              <a:rPr lang="en-US" dirty="0" err="1"/>
              <a:t>Beinert</a:t>
            </a:r>
            <a:endParaRPr lang="en-US" dirty="0"/>
          </a:p>
        </p:txBody>
      </p:sp>
    </p:spTree>
    <p:extLst>
      <p:ext uri="{BB962C8B-B14F-4D97-AF65-F5344CB8AC3E}">
        <p14:creationId xmlns:p14="http://schemas.microsoft.com/office/powerpoint/2010/main" val="2646780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C51C1C11-A7F8-3B1D-BE18-20BFB775DE8A}"/>
            </a:ext>
          </a:extLst>
        </p:cNvPr>
        <p:cNvGrpSpPr/>
        <p:nvPr/>
      </p:nvGrpSpPr>
      <p:grpSpPr>
        <a:xfrm>
          <a:off x="0" y="0"/>
          <a:ext cx="0" cy="0"/>
          <a:chOff x="0" y="0"/>
          <a:chExt cx="0" cy="0"/>
        </a:xfrm>
      </p:grpSpPr>
      <p:sp>
        <p:nvSpPr>
          <p:cNvPr id="139" name="Google Shape;139;p11">
            <a:extLst>
              <a:ext uri="{FF2B5EF4-FFF2-40B4-BE49-F238E27FC236}">
                <a16:creationId xmlns:a16="http://schemas.microsoft.com/office/drawing/2014/main" id="{4DEAC1ED-8FB4-A404-B5BA-9481B011684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pic>
        <p:nvPicPr>
          <p:cNvPr id="5" name="Picture 4" descr="A close up of a logo&#10;&#10;AI-generated content may be incorrect.">
            <a:extLst>
              <a:ext uri="{FF2B5EF4-FFF2-40B4-BE49-F238E27FC236}">
                <a16:creationId xmlns:a16="http://schemas.microsoft.com/office/drawing/2014/main" id="{A06CD0FC-4F38-549B-9EE6-509987B19630}"/>
              </a:ext>
            </a:extLst>
          </p:cNvPr>
          <p:cNvPicPr>
            <a:picLocks noChangeAspect="1"/>
          </p:cNvPicPr>
          <p:nvPr/>
        </p:nvPicPr>
        <p:blipFill>
          <a:blip r:embed="rId3"/>
          <a:stretch>
            <a:fillRect/>
          </a:stretch>
        </p:blipFill>
        <p:spPr>
          <a:xfrm>
            <a:off x="979008" y="6320958"/>
            <a:ext cx="2025449" cy="444061"/>
          </a:xfrm>
          <a:prstGeom prst="rect">
            <a:avLst/>
          </a:prstGeom>
        </p:spPr>
      </p:pic>
      <p:pic>
        <p:nvPicPr>
          <p:cNvPr id="2" name="Google Shape;64;p14">
            <a:extLst>
              <a:ext uri="{FF2B5EF4-FFF2-40B4-BE49-F238E27FC236}">
                <a16:creationId xmlns:a16="http://schemas.microsoft.com/office/drawing/2014/main" id="{9450E77B-E493-DA11-84E8-447D50AB948B}"/>
              </a:ext>
            </a:extLst>
          </p:cNvPr>
          <p:cNvPicPr preferRelativeResize="0"/>
          <p:nvPr/>
        </p:nvPicPr>
        <p:blipFill>
          <a:blip r:embed="rId4">
            <a:alphaModFix/>
          </a:blip>
          <a:stretch>
            <a:fillRect/>
          </a:stretch>
        </p:blipFill>
        <p:spPr>
          <a:xfrm>
            <a:off x="433137" y="210585"/>
            <a:ext cx="3818021" cy="5215314"/>
          </a:xfrm>
          <a:prstGeom prst="rect">
            <a:avLst/>
          </a:prstGeom>
          <a:noFill/>
          <a:ln>
            <a:noFill/>
          </a:ln>
        </p:spPr>
      </p:pic>
      <p:pic>
        <p:nvPicPr>
          <p:cNvPr id="3" name="Google Shape;63;p14">
            <a:extLst>
              <a:ext uri="{FF2B5EF4-FFF2-40B4-BE49-F238E27FC236}">
                <a16:creationId xmlns:a16="http://schemas.microsoft.com/office/drawing/2014/main" id="{0A8FA826-D8D1-65EB-A773-A3B557185406}"/>
              </a:ext>
            </a:extLst>
          </p:cNvPr>
          <p:cNvPicPr preferRelativeResize="0"/>
          <p:nvPr/>
        </p:nvPicPr>
        <p:blipFill>
          <a:blip r:embed="rId5">
            <a:alphaModFix/>
          </a:blip>
          <a:stretch>
            <a:fillRect/>
          </a:stretch>
        </p:blipFill>
        <p:spPr>
          <a:xfrm>
            <a:off x="4449579" y="203140"/>
            <a:ext cx="4004610" cy="5222759"/>
          </a:xfrm>
          <a:prstGeom prst="rect">
            <a:avLst/>
          </a:prstGeom>
          <a:noFill/>
          <a:ln>
            <a:noFill/>
          </a:ln>
        </p:spPr>
      </p:pic>
      <p:sp>
        <p:nvSpPr>
          <p:cNvPr id="7" name="Google Shape;66;p14">
            <a:extLst>
              <a:ext uri="{FF2B5EF4-FFF2-40B4-BE49-F238E27FC236}">
                <a16:creationId xmlns:a16="http://schemas.microsoft.com/office/drawing/2014/main" id="{6D6C6A1C-7C31-F9CE-7E09-A286A1101946}"/>
              </a:ext>
            </a:extLst>
          </p:cNvPr>
          <p:cNvSpPr txBox="1"/>
          <p:nvPr/>
        </p:nvSpPr>
        <p:spPr>
          <a:xfrm>
            <a:off x="-77253" y="526594"/>
            <a:ext cx="4838800" cy="861734"/>
          </a:xfrm>
          <a:prstGeom prst="rect">
            <a:avLst/>
          </a:prstGeom>
          <a:noFill/>
          <a:ln>
            <a:noFill/>
          </a:ln>
        </p:spPr>
        <p:txBody>
          <a:bodyPr spcFirstLastPara="1" wrap="square" lIns="121900" tIns="121900" rIns="121900" bIns="121900" anchor="t" anchorCtr="0">
            <a:spAutoFit/>
          </a:bodyPr>
          <a:lstStyle/>
          <a:p>
            <a:pPr algn="ctr"/>
            <a:r>
              <a:rPr lang="en" sz="4000" dirty="0">
                <a:solidFill>
                  <a:schemeClr val="lt1"/>
                </a:solidFill>
              </a:rPr>
              <a:t>1</a:t>
            </a:r>
            <a:endParaRPr sz="4000" dirty="0">
              <a:solidFill>
                <a:schemeClr val="lt1"/>
              </a:solidFill>
            </a:endParaRPr>
          </a:p>
        </p:txBody>
      </p:sp>
      <p:sp>
        <p:nvSpPr>
          <p:cNvPr id="9" name="Google Shape;66;p14">
            <a:extLst>
              <a:ext uri="{FF2B5EF4-FFF2-40B4-BE49-F238E27FC236}">
                <a16:creationId xmlns:a16="http://schemas.microsoft.com/office/drawing/2014/main" id="{B20ADCF9-B82B-9C34-728B-B32FEEA241A8}"/>
              </a:ext>
            </a:extLst>
          </p:cNvPr>
          <p:cNvSpPr txBox="1"/>
          <p:nvPr/>
        </p:nvSpPr>
        <p:spPr>
          <a:xfrm>
            <a:off x="3872063" y="526594"/>
            <a:ext cx="4838800" cy="861734"/>
          </a:xfrm>
          <a:prstGeom prst="rect">
            <a:avLst/>
          </a:prstGeom>
          <a:noFill/>
          <a:ln>
            <a:noFill/>
          </a:ln>
        </p:spPr>
        <p:txBody>
          <a:bodyPr spcFirstLastPara="1" wrap="square" lIns="121900" tIns="121900" rIns="121900" bIns="121900" anchor="t" anchorCtr="0">
            <a:spAutoFit/>
          </a:bodyPr>
          <a:lstStyle/>
          <a:p>
            <a:pPr algn="ctr"/>
            <a:r>
              <a:rPr lang="en" sz="4000" dirty="0">
                <a:solidFill>
                  <a:schemeClr val="lt1"/>
                </a:solidFill>
              </a:rPr>
              <a:t>2</a:t>
            </a:r>
            <a:endParaRPr sz="4000" dirty="0">
              <a:solidFill>
                <a:schemeClr val="lt1"/>
              </a:solidFill>
            </a:endParaRPr>
          </a:p>
        </p:txBody>
      </p:sp>
      <p:sp>
        <p:nvSpPr>
          <p:cNvPr id="10" name="TextBox 9">
            <a:extLst>
              <a:ext uri="{FF2B5EF4-FFF2-40B4-BE49-F238E27FC236}">
                <a16:creationId xmlns:a16="http://schemas.microsoft.com/office/drawing/2014/main" id="{250C8BBA-2384-AA4D-9265-481632082D44}"/>
              </a:ext>
            </a:extLst>
          </p:cNvPr>
          <p:cNvSpPr txBox="1"/>
          <p:nvPr/>
        </p:nvSpPr>
        <p:spPr>
          <a:xfrm>
            <a:off x="408644" y="5719540"/>
            <a:ext cx="4610100" cy="307777"/>
          </a:xfrm>
          <a:prstGeom prst="rect">
            <a:avLst/>
          </a:prstGeom>
          <a:noFill/>
        </p:spPr>
        <p:txBody>
          <a:bodyPr wrap="square">
            <a:spAutoFit/>
          </a:bodyPr>
          <a:lstStyle/>
          <a:p>
            <a:r>
              <a:rPr lang="en-US" dirty="0"/>
              <a:t>Photos Courtesy of Jason </a:t>
            </a:r>
            <a:r>
              <a:rPr lang="en-US" dirty="0" err="1"/>
              <a:t>Beinert</a:t>
            </a:r>
            <a:endParaRPr lang="en-US" dirty="0"/>
          </a:p>
        </p:txBody>
      </p:sp>
    </p:spTree>
    <p:extLst>
      <p:ext uri="{BB962C8B-B14F-4D97-AF65-F5344CB8AC3E}">
        <p14:creationId xmlns:p14="http://schemas.microsoft.com/office/powerpoint/2010/main" val="2862549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0AB8EF0A-3DB9-D1F9-EDA6-0C6D227AA5FF}"/>
            </a:ext>
          </a:extLst>
        </p:cNvPr>
        <p:cNvGrpSpPr/>
        <p:nvPr/>
      </p:nvGrpSpPr>
      <p:grpSpPr>
        <a:xfrm>
          <a:off x="0" y="0"/>
          <a:ext cx="0" cy="0"/>
          <a:chOff x="0" y="0"/>
          <a:chExt cx="0" cy="0"/>
        </a:xfrm>
      </p:grpSpPr>
      <p:sp>
        <p:nvSpPr>
          <p:cNvPr id="139" name="Google Shape;139;p11">
            <a:extLst>
              <a:ext uri="{FF2B5EF4-FFF2-40B4-BE49-F238E27FC236}">
                <a16:creationId xmlns:a16="http://schemas.microsoft.com/office/drawing/2014/main" id="{A2F5E8AE-C717-C0F2-7D24-7B34085EC43B}"/>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pic>
        <p:nvPicPr>
          <p:cNvPr id="5" name="Picture 4" descr="A close up of a logo&#10;&#10;AI-generated content may be incorrect.">
            <a:extLst>
              <a:ext uri="{FF2B5EF4-FFF2-40B4-BE49-F238E27FC236}">
                <a16:creationId xmlns:a16="http://schemas.microsoft.com/office/drawing/2014/main" id="{880F21F2-54F9-294C-B98D-E5C027808EF2}"/>
              </a:ext>
            </a:extLst>
          </p:cNvPr>
          <p:cNvPicPr>
            <a:picLocks noChangeAspect="1"/>
          </p:cNvPicPr>
          <p:nvPr/>
        </p:nvPicPr>
        <p:blipFill>
          <a:blip r:embed="rId3"/>
          <a:stretch>
            <a:fillRect/>
          </a:stretch>
        </p:blipFill>
        <p:spPr>
          <a:xfrm>
            <a:off x="979008" y="6320958"/>
            <a:ext cx="2025449" cy="444061"/>
          </a:xfrm>
          <a:prstGeom prst="rect">
            <a:avLst/>
          </a:prstGeom>
        </p:spPr>
      </p:pic>
      <p:pic>
        <p:nvPicPr>
          <p:cNvPr id="3" name="Google Shape;75;p15">
            <a:extLst>
              <a:ext uri="{FF2B5EF4-FFF2-40B4-BE49-F238E27FC236}">
                <a16:creationId xmlns:a16="http://schemas.microsoft.com/office/drawing/2014/main" id="{65A66F9D-6A3F-B449-F700-43ED43F2B929}"/>
              </a:ext>
            </a:extLst>
          </p:cNvPr>
          <p:cNvPicPr preferRelativeResize="0"/>
          <p:nvPr/>
        </p:nvPicPr>
        <p:blipFill>
          <a:blip r:embed="rId4">
            <a:alphaModFix/>
          </a:blip>
          <a:stretch>
            <a:fillRect/>
          </a:stretch>
        </p:blipFill>
        <p:spPr>
          <a:xfrm>
            <a:off x="429947" y="203127"/>
            <a:ext cx="4013717" cy="5113331"/>
          </a:xfrm>
          <a:prstGeom prst="rect">
            <a:avLst/>
          </a:prstGeom>
          <a:noFill/>
          <a:ln>
            <a:noFill/>
          </a:ln>
        </p:spPr>
      </p:pic>
      <p:pic>
        <p:nvPicPr>
          <p:cNvPr id="7" name="Google Shape;74;p15">
            <a:extLst>
              <a:ext uri="{FF2B5EF4-FFF2-40B4-BE49-F238E27FC236}">
                <a16:creationId xmlns:a16="http://schemas.microsoft.com/office/drawing/2014/main" id="{81E4760F-5F10-B7E6-5449-264768BFF6BC}"/>
              </a:ext>
            </a:extLst>
          </p:cNvPr>
          <p:cNvPicPr preferRelativeResize="0"/>
          <p:nvPr/>
        </p:nvPicPr>
        <p:blipFill>
          <a:blip r:embed="rId5">
            <a:alphaModFix/>
          </a:blip>
          <a:stretch>
            <a:fillRect/>
          </a:stretch>
        </p:blipFill>
        <p:spPr>
          <a:xfrm>
            <a:off x="4799684" y="203127"/>
            <a:ext cx="3930412" cy="5113331"/>
          </a:xfrm>
          <a:prstGeom prst="rect">
            <a:avLst/>
          </a:prstGeom>
          <a:noFill/>
          <a:ln>
            <a:noFill/>
          </a:ln>
        </p:spPr>
      </p:pic>
      <p:sp>
        <p:nvSpPr>
          <p:cNvPr id="8" name="Google Shape;66;p14">
            <a:extLst>
              <a:ext uri="{FF2B5EF4-FFF2-40B4-BE49-F238E27FC236}">
                <a16:creationId xmlns:a16="http://schemas.microsoft.com/office/drawing/2014/main" id="{915CCEF0-2BD6-A1F2-1471-CFF444BBC39C}"/>
              </a:ext>
            </a:extLst>
          </p:cNvPr>
          <p:cNvSpPr txBox="1"/>
          <p:nvPr/>
        </p:nvSpPr>
        <p:spPr>
          <a:xfrm>
            <a:off x="-427668" y="534557"/>
            <a:ext cx="4838800" cy="861734"/>
          </a:xfrm>
          <a:prstGeom prst="rect">
            <a:avLst/>
          </a:prstGeom>
          <a:noFill/>
          <a:ln>
            <a:noFill/>
          </a:ln>
        </p:spPr>
        <p:txBody>
          <a:bodyPr spcFirstLastPara="1" wrap="square" lIns="121900" tIns="121900" rIns="121900" bIns="121900" anchor="t" anchorCtr="0">
            <a:spAutoFit/>
          </a:bodyPr>
          <a:lstStyle/>
          <a:p>
            <a:pPr algn="ctr"/>
            <a:r>
              <a:rPr lang="en" sz="4000" dirty="0">
                <a:solidFill>
                  <a:schemeClr val="lt1"/>
                </a:solidFill>
              </a:rPr>
              <a:t>3</a:t>
            </a:r>
            <a:endParaRPr sz="4000" dirty="0">
              <a:solidFill>
                <a:schemeClr val="lt1"/>
              </a:solidFill>
            </a:endParaRPr>
          </a:p>
        </p:txBody>
      </p:sp>
      <p:sp>
        <p:nvSpPr>
          <p:cNvPr id="9" name="Google Shape;66;p14">
            <a:extLst>
              <a:ext uri="{FF2B5EF4-FFF2-40B4-BE49-F238E27FC236}">
                <a16:creationId xmlns:a16="http://schemas.microsoft.com/office/drawing/2014/main" id="{F173569C-8ED4-400A-FE59-F0D21C89939C}"/>
              </a:ext>
            </a:extLst>
          </p:cNvPr>
          <p:cNvSpPr txBox="1"/>
          <p:nvPr/>
        </p:nvSpPr>
        <p:spPr>
          <a:xfrm>
            <a:off x="4133800" y="491598"/>
            <a:ext cx="4838800" cy="861734"/>
          </a:xfrm>
          <a:prstGeom prst="rect">
            <a:avLst/>
          </a:prstGeom>
          <a:noFill/>
          <a:ln>
            <a:noFill/>
          </a:ln>
        </p:spPr>
        <p:txBody>
          <a:bodyPr spcFirstLastPara="1" wrap="square" lIns="121900" tIns="121900" rIns="121900" bIns="121900" anchor="t" anchorCtr="0">
            <a:spAutoFit/>
          </a:bodyPr>
          <a:lstStyle/>
          <a:p>
            <a:pPr algn="ctr"/>
            <a:r>
              <a:rPr lang="en" sz="4000" dirty="0">
                <a:solidFill>
                  <a:schemeClr val="lt1"/>
                </a:solidFill>
              </a:rPr>
              <a:t>4</a:t>
            </a:r>
            <a:endParaRPr sz="4000" dirty="0">
              <a:solidFill>
                <a:schemeClr val="lt1"/>
              </a:solidFill>
            </a:endParaRPr>
          </a:p>
        </p:txBody>
      </p:sp>
      <p:sp>
        <p:nvSpPr>
          <p:cNvPr id="10" name="TextBox 9">
            <a:extLst>
              <a:ext uri="{FF2B5EF4-FFF2-40B4-BE49-F238E27FC236}">
                <a16:creationId xmlns:a16="http://schemas.microsoft.com/office/drawing/2014/main" id="{E1741DE8-C316-DD14-87C7-2C9CDE01401D}"/>
              </a:ext>
            </a:extLst>
          </p:cNvPr>
          <p:cNvSpPr txBox="1"/>
          <p:nvPr/>
        </p:nvSpPr>
        <p:spPr>
          <a:xfrm>
            <a:off x="429947" y="5664819"/>
            <a:ext cx="4781550" cy="307777"/>
          </a:xfrm>
          <a:prstGeom prst="rect">
            <a:avLst/>
          </a:prstGeom>
          <a:noFill/>
        </p:spPr>
        <p:txBody>
          <a:bodyPr wrap="square">
            <a:spAutoFit/>
          </a:bodyPr>
          <a:lstStyle/>
          <a:p>
            <a:r>
              <a:rPr lang="en-US" dirty="0"/>
              <a:t>Photos Courtesy of Jason </a:t>
            </a:r>
            <a:r>
              <a:rPr lang="en-US" dirty="0" err="1"/>
              <a:t>Beinert</a:t>
            </a:r>
            <a:endParaRPr lang="en-US" dirty="0"/>
          </a:p>
        </p:txBody>
      </p:sp>
    </p:spTree>
    <p:extLst>
      <p:ext uri="{BB962C8B-B14F-4D97-AF65-F5344CB8AC3E}">
        <p14:creationId xmlns:p14="http://schemas.microsoft.com/office/powerpoint/2010/main" val="1247296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77885C0-236F-809B-95B8-955E81B5C5D7}"/>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87572BC8-5E21-8FD0-1657-99CA8223A5D1}"/>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Xylazine Related Wounds and Antibiotics</a:t>
            </a:r>
            <a:endParaRPr sz="4000" dirty="0"/>
          </a:p>
        </p:txBody>
      </p:sp>
      <p:sp>
        <p:nvSpPr>
          <p:cNvPr id="75" name="Google Shape;75;p3">
            <a:extLst>
              <a:ext uri="{FF2B5EF4-FFF2-40B4-BE49-F238E27FC236}">
                <a16:creationId xmlns:a16="http://schemas.microsoft.com/office/drawing/2014/main" id="{6A80CC36-BCC6-4EE9-4A95-7F740B155FF6}"/>
              </a:ext>
            </a:extLst>
          </p:cNvPr>
          <p:cNvSpPr txBox="1">
            <a:spLocks noGrp="1"/>
          </p:cNvSpPr>
          <p:nvPr>
            <p:ph type="body" idx="1"/>
          </p:nvPr>
        </p:nvSpPr>
        <p:spPr>
          <a:xfrm>
            <a:off x="401053" y="1679403"/>
            <a:ext cx="8285748" cy="3953421"/>
          </a:xfrm>
          <a:prstGeom prst="rect">
            <a:avLst/>
          </a:prstGeom>
          <a:noFill/>
          <a:ln>
            <a:noFill/>
          </a:ln>
        </p:spPr>
        <p:txBody>
          <a:bodyPr spcFirstLastPara="1" wrap="square" lIns="91425" tIns="45700" rIns="91425" bIns="45700" anchor="t" anchorCtr="0">
            <a:noAutofit/>
          </a:bodyPr>
          <a:lstStyle/>
          <a:p>
            <a:pPr marL="0" indent="0">
              <a:buNone/>
            </a:pPr>
            <a:r>
              <a:rPr lang="en-US" sz="2600" b="1" dirty="0">
                <a:solidFill>
                  <a:schemeClr val="tx1"/>
                </a:solidFill>
              </a:rPr>
              <a:t>In the absence of clear symptoms of an infection, a xylazine-related wound does not necessarily require antibiotics. Service providers can discuss antibiotic use and safety with program participants.</a:t>
            </a:r>
          </a:p>
          <a:p>
            <a:pPr marL="342900" indent="-342900"/>
            <a:r>
              <a:rPr lang="en-US" sz="2600" dirty="0">
                <a:solidFill>
                  <a:schemeClr val="tx1"/>
                </a:solidFill>
              </a:rPr>
              <a:t>Xylazine-related wounds may harbor bacteria from the skin, but this does not mean the wound is infected.</a:t>
            </a:r>
          </a:p>
        </p:txBody>
      </p:sp>
      <p:sp>
        <p:nvSpPr>
          <p:cNvPr id="76" name="Google Shape;76;p3">
            <a:extLst>
              <a:ext uri="{FF2B5EF4-FFF2-40B4-BE49-F238E27FC236}">
                <a16:creationId xmlns:a16="http://schemas.microsoft.com/office/drawing/2014/main" id="{671EAEC9-693A-949B-FBF9-247830A8194D}"/>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pic>
        <p:nvPicPr>
          <p:cNvPr id="4" name="Picture 3" descr="A close up of a logo&#10;&#10;AI-generated content may be incorrect.">
            <a:extLst>
              <a:ext uri="{FF2B5EF4-FFF2-40B4-BE49-F238E27FC236}">
                <a16:creationId xmlns:a16="http://schemas.microsoft.com/office/drawing/2014/main" id="{29CB5320-AED1-1E91-18A6-A6C4BAD9CBC1}"/>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84929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Working with Communities</a:t>
            </a:r>
            <a:endParaRPr sz="4000" dirty="0"/>
          </a:p>
        </p:txBody>
      </p:sp>
      <p:sp>
        <p:nvSpPr>
          <p:cNvPr id="75" name="Google Shape;75;p3"/>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300" dirty="0"/>
              <a:t>The</a:t>
            </a:r>
            <a:r>
              <a:rPr lang="en-US" sz="2300" i="1" dirty="0"/>
              <a:t> Opioid Response Network (ORN) </a:t>
            </a:r>
            <a:r>
              <a:rPr lang="en-US" sz="2300" dirty="0"/>
              <a:t>provides local, experienced consultants in prevention, treatment and recovery to communities and organizations to help address this opioid crisis and stimulant use. </a:t>
            </a:r>
            <a:endParaRPr lang="en-US" dirty="0"/>
          </a:p>
          <a:p>
            <a:pPr marL="461645" lvl="0" indent="-461645" algn="l" rtl="0">
              <a:lnSpc>
                <a:spcPct val="100000"/>
              </a:lnSpc>
              <a:spcBef>
                <a:spcPts val="1200"/>
              </a:spcBef>
              <a:spcAft>
                <a:spcPts val="0"/>
              </a:spcAft>
              <a:buSzPts val="2070"/>
              <a:buChar char="✧"/>
            </a:pPr>
            <a:r>
              <a:rPr lang="en-US" sz="2300" i="1" dirty="0"/>
              <a:t>ORN</a:t>
            </a:r>
            <a:r>
              <a:rPr lang="en-US" sz="2300" dirty="0"/>
              <a:t> accepts requests for education and training. </a:t>
            </a:r>
            <a:endParaRPr/>
          </a:p>
          <a:p>
            <a:pPr marL="461645" lvl="0" indent="-461645" algn="l" rtl="0">
              <a:lnSpc>
                <a:spcPct val="100000"/>
              </a:lnSpc>
              <a:spcBef>
                <a:spcPts val="1200"/>
              </a:spcBef>
              <a:spcAft>
                <a:spcPts val="0"/>
              </a:spcAft>
              <a:buSzPts val="2070"/>
              <a:buChar char="✧"/>
            </a:pPr>
            <a:r>
              <a:rPr lang="en-US" sz="2300" dirty="0"/>
              <a:t>Each state/territory has a designated team, led by a regional Technology Transfer Specialist (TTS), who is an expert in implementing evidence-based practices. </a:t>
            </a:r>
            <a:endParaRPr/>
          </a:p>
        </p:txBody>
      </p:sp>
      <p:sp>
        <p:nvSpPr>
          <p:cNvPr id="76" name="Google Shape;7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2" name="Picture 1" descr="A close up of a logo&#10;&#10;AI-generated content may be incorrect.">
            <a:extLst>
              <a:ext uri="{FF2B5EF4-FFF2-40B4-BE49-F238E27FC236}">
                <a16:creationId xmlns:a16="http://schemas.microsoft.com/office/drawing/2014/main" id="{D9E228DD-0F09-88E6-7644-D4F6C9EA2F4E}"/>
              </a:ext>
            </a:extLst>
          </p:cNvPr>
          <p:cNvPicPr>
            <a:picLocks noChangeAspect="1"/>
          </p:cNvPicPr>
          <p:nvPr/>
        </p:nvPicPr>
        <p:blipFill>
          <a:blip r:embed="rId3"/>
          <a:stretch>
            <a:fillRect/>
          </a:stretch>
        </p:blipFill>
        <p:spPr>
          <a:xfrm>
            <a:off x="979008" y="6299186"/>
            <a:ext cx="2025449" cy="44406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759C0997-2B9B-9576-A9AB-A0EE9B1A6D57}"/>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7A0BCD46-4574-8F58-A5E6-1528FA8ADC20}"/>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3200" dirty="0"/>
              <a:t>Self-Treating Xylazine-Related Wounds</a:t>
            </a:r>
            <a:endParaRPr sz="3200" dirty="0"/>
          </a:p>
        </p:txBody>
      </p:sp>
      <p:sp>
        <p:nvSpPr>
          <p:cNvPr id="75" name="Google Shape;75;p3">
            <a:extLst>
              <a:ext uri="{FF2B5EF4-FFF2-40B4-BE49-F238E27FC236}">
                <a16:creationId xmlns:a16="http://schemas.microsoft.com/office/drawing/2014/main" id="{D46B687B-D789-05F1-A8BA-CD84D9FF249D}"/>
              </a:ext>
            </a:extLst>
          </p:cNvPr>
          <p:cNvSpPr txBox="1">
            <a:spLocks noGrp="1"/>
          </p:cNvSpPr>
          <p:nvPr>
            <p:ph type="body" idx="1"/>
          </p:nvPr>
        </p:nvSpPr>
        <p:spPr>
          <a:xfrm>
            <a:off x="260588" y="2441004"/>
            <a:ext cx="4755243" cy="256239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2400" dirty="0"/>
              <a:t>Given what we know right now, the recommendations to care for xylazine-related wounds are similar to recommendations for caring for other skin and soft-tissue infections using </a:t>
            </a:r>
            <a:r>
              <a:rPr lang="en-US" sz="2400" b="1" dirty="0"/>
              <a:t>wet wound care methods</a:t>
            </a:r>
            <a:r>
              <a:rPr lang="en-US" sz="2400" dirty="0"/>
              <a:t>. </a:t>
            </a:r>
          </a:p>
        </p:txBody>
      </p:sp>
      <p:sp>
        <p:nvSpPr>
          <p:cNvPr id="76" name="Google Shape;76;p3">
            <a:extLst>
              <a:ext uri="{FF2B5EF4-FFF2-40B4-BE49-F238E27FC236}">
                <a16:creationId xmlns:a16="http://schemas.microsoft.com/office/drawing/2014/main" id="{9FB239A6-ACC5-E2E0-A904-546B7C1CE5FB}"/>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4" name="Picture 3" descr="A close up of a logo&#10;&#10;AI-generated content may be incorrect.">
            <a:extLst>
              <a:ext uri="{FF2B5EF4-FFF2-40B4-BE49-F238E27FC236}">
                <a16:creationId xmlns:a16="http://schemas.microsoft.com/office/drawing/2014/main" id="{7B415347-AB66-B3FE-44EB-FFD3C2BE75E5}"/>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3" name="Picture 2" descr="A first aid kit in a plastic bag&#10;&#10;Description automatically generated">
            <a:extLst>
              <a:ext uri="{FF2B5EF4-FFF2-40B4-BE49-F238E27FC236}">
                <a16:creationId xmlns:a16="http://schemas.microsoft.com/office/drawing/2014/main" id="{386D5E7F-CE7F-8CCC-35A1-1DC094BEE9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772" y="2235965"/>
            <a:ext cx="3633028" cy="2972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2C3FF96-5F5A-8997-DE46-A9364EF13E4D}"/>
              </a:ext>
            </a:extLst>
          </p:cNvPr>
          <p:cNvSpPr txBox="1"/>
          <p:nvPr/>
        </p:nvSpPr>
        <p:spPr>
          <a:xfrm>
            <a:off x="5015831" y="5413483"/>
            <a:ext cx="5406193" cy="230832"/>
          </a:xfrm>
          <a:prstGeom prst="rect">
            <a:avLst/>
          </a:prstGeom>
          <a:noFill/>
        </p:spPr>
        <p:txBody>
          <a:bodyPr wrap="square">
            <a:spAutoFit/>
          </a:bodyPr>
          <a:lstStyle/>
          <a:p>
            <a:r>
              <a:rPr lang="en-US" sz="900" dirty="0"/>
              <a:t>Photo: Public Domain</a:t>
            </a:r>
          </a:p>
        </p:txBody>
      </p:sp>
    </p:spTree>
    <p:extLst>
      <p:ext uri="{BB962C8B-B14F-4D97-AF65-F5344CB8AC3E}">
        <p14:creationId xmlns:p14="http://schemas.microsoft.com/office/powerpoint/2010/main" val="722006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D35AC5A9-A1D5-22AE-3BBE-38C0825F143C}"/>
            </a:ext>
          </a:extLst>
        </p:cNvPr>
        <p:cNvGrpSpPr/>
        <p:nvPr/>
      </p:nvGrpSpPr>
      <p:grpSpPr>
        <a:xfrm>
          <a:off x="0" y="0"/>
          <a:ext cx="0" cy="0"/>
          <a:chOff x="0" y="0"/>
          <a:chExt cx="0" cy="0"/>
        </a:xfrm>
      </p:grpSpPr>
      <p:sp>
        <p:nvSpPr>
          <p:cNvPr id="119" name="Google Shape;119;p8">
            <a:extLst>
              <a:ext uri="{FF2B5EF4-FFF2-40B4-BE49-F238E27FC236}">
                <a16:creationId xmlns:a16="http://schemas.microsoft.com/office/drawing/2014/main" id="{E5E0557F-C318-162C-5F74-A419A2711948}"/>
              </a:ext>
            </a:extLst>
          </p:cNvPr>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p>
            <a:pPr marL="0" lvl="0" indent="0" algn="l" rtl="0">
              <a:lnSpc>
                <a:spcPct val="90000"/>
              </a:lnSpc>
              <a:spcBef>
                <a:spcPts val="0"/>
              </a:spcBef>
              <a:spcAft>
                <a:spcPts val="0"/>
              </a:spcAft>
              <a:buClr>
                <a:schemeClr val="accent1"/>
              </a:buClr>
              <a:buSzPts val="4400"/>
              <a:buFont typeface="Montserrat"/>
              <a:buNone/>
            </a:pPr>
            <a:r>
              <a:rPr lang="en-US" sz="5400" dirty="0"/>
              <a:t>Basics of Wet Wound Care</a:t>
            </a:r>
            <a:endParaRPr sz="5400" dirty="0"/>
          </a:p>
        </p:txBody>
      </p:sp>
    </p:spTree>
    <p:extLst>
      <p:ext uri="{BB962C8B-B14F-4D97-AF65-F5344CB8AC3E}">
        <p14:creationId xmlns:p14="http://schemas.microsoft.com/office/powerpoint/2010/main" val="2198477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C115353D-1097-9DD7-34E9-43DEB1042948}"/>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BCEA65AE-94AB-6404-E38E-2A9E425E53B1}"/>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b="0" dirty="0"/>
              <a:t>Basics of Wet Wound Care:</a:t>
            </a:r>
            <a:br>
              <a:rPr lang="en-US" sz="4000" dirty="0"/>
            </a:br>
            <a:r>
              <a:rPr lang="en-US" sz="4000" dirty="0"/>
              <a:t>1</a:t>
            </a:r>
            <a:endParaRPr sz="4000" dirty="0"/>
          </a:p>
        </p:txBody>
      </p:sp>
      <p:sp>
        <p:nvSpPr>
          <p:cNvPr id="75" name="Google Shape;75;p3">
            <a:extLst>
              <a:ext uri="{FF2B5EF4-FFF2-40B4-BE49-F238E27FC236}">
                <a16:creationId xmlns:a16="http://schemas.microsoft.com/office/drawing/2014/main" id="{09F26B26-FE92-4494-B76D-23921D01087F}"/>
              </a:ext>
            </a:extLst>
          </p:cNvPr>
          <p:cNvSpPr txBox="1">
            <a:spLocks noGrp="1"/>
          </p:cNvSpPr>
          <p:nvPr>
            <p:ph type="body" idx="1"/>
          </p:nvPr>
        </p:nvSpPr>
        <p:spPr>
          <a:xfrm>
            <a:off x="401053" y="1679403"/>
            <a:ext cx="8285748" cy="4464723"/>
          </a:xfrm>
          <a:prstGeom prst="rect">
            <a:avLst/>
          </a:prstGeom>
          <a:noFill/>
          <a:ln>
            <a:noFill/>
          </a:ln>
        </p:spPr>
        <p:txBody>
          <a:bodyPr spcFirstLastPara="1" wrap="square" lIns="91425" tIns="45700" rIns="91425" bIns="45700" anchor="t" anchorCtr="0">
            <a:noAutofit/>
          </a:bodyPr>
          <a:lstStyle/>
          <a:p>
            <a:pPr marL="0" indent="0">
              <a:buNone/>
            </a:pPr>
            <a:r>
              <a:rPr lang="en-US" sz="1800" b="1" dirty="0">
                <a:solidFill>
                  <a:schemeClr val="tx1"/>
                </a:solidFill>
              </a:rPr>
              <a:t>Depending on your role and the capacity of your program, it may be helpful to perform a bandage change with a participant, so they are clear on process and supplies. Providers can help participants understand the importance of hygiene in wound care and help problem solve how to create a hygienic environment for bandage changes.</a:t>
            </a:r>
          </a:p>
          <a:p>
            <a:pPr marL="285750" indent="-285750"/>
            <a:r>
              <a:rPr lang="en-US" sz="1800" dirty="0">
                <a:solidFill>
                  <a:schemeClr val="tx1"/>
                </a:solidFill>
              </a:rPr>
              <a:t>Wash your hands with soap and water, use hand sanitizer or wear new disposable gloves before dressing bandages.</a:t>
            </a:r>
          </a:p>
          <a:p>
            <a:pPr marL="285750" indent="-285750"/>
            <a:r>
              <a:rPr lang="en-US" sz="1800" dirty="0">
                <a:solidFill>
                  <a:schemeClr val="tx1"/>
                </a:solidFill>
              </a:rPr>
              <a:t>Try to create a clean workspace by either wiping the area down with a surface cleaner or use some sort of barrier such as cling wrap, foil, or newspaper.</a:t>
            </a:r>
          </a:p>
          <a:p>
            <a:pPr marL="285750" indent="-285750"/>
            <a:r>
              <a:rPr lang="en-US" sz="1800" dirty="0">
                <a:solidFill>
                  <a:schemeClr val="tx1"/>
                </a:solidFill>
              </a:rPr>
              <a:t>Lay your supplies out before you start changing bandages.</a:t>
            </a:r>
          </a:p>
          <a:p>
            <a:pPr marL="285750" indent="-285750"/>
            <a:r>
              <a:rPr lang="en-US" sz="1800" dirty="0">
                <a:solidFill>
                  <a:schemeClr val="tx1"/>
                </a:solidFill>
              </a:rPr>
              <a:t>Gently wash the wound and surrounding area with soap and water, </a:t>
            </a:r>
            <a:br>
              <a:rPr lang="en-US" sz="1800" dirty="0">
                <a:solidFill>
                  <a:schemeClr val="tx1"/>
                </a:solidFill>
              </a:rPr>
            </a:br>
            <a:r>
              <a:rPr lang="en-US" sz="1800" dirty="0">
                <a:solidFill>
                  <a:schemeClr val="tx1"/>
                </a:solidFill>
              </a:rPr>
              <a:t>saline, or water.</a:t>
            </a:r>
          </a:p>
          <a:p>
            <a:pPr marL="0" indent="0">
              <a:buNone/>
            </a:pPr>
            <a:endParaRPr lang="en-US" sz="1800" b="1" dirty="0">
              <a:solidFill>
                <a:schemeClr val="tx1"/>
              </a:solidFill>
            </a:endParaRPr>
          </a:p>
        </p:txBody>
      </p:sp>
      <p:sp>
        <p:nvSpPr>
          <p:cNvPr id="76" name="Google Shape;76;p3">
            <a:extLst>
              <a:ext uri="{FF2B5EF4-FFF2-40B4-BE49-F238E27FC236}">
                <a16:creationId xmlns:a16="http://schemas.microsoft.com/office/drawing/2014/main" id="{0D844DA5-84F6-79BD-EFE6-73BA491048DA}"/>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pic>
        <p:nvPicPr>
          <p:cNvPr id="4" name="Picture 3" descr="A close up of a logo&#10;&#10;AI-generated content may be incorrect.">
            <a:extLst>
              <a:ext uri="{FF2B5EF4-FFF2-40B4-BE49-F238E27FC236}">
                <a16:creationId xmlns:a16="http://schemas.microsoft.com/office/drawing/2014/main" id="{AEB729B6-D7E6-3C1E-3744-6D63E99903E5}"/>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2" name="Picture 1" descr="A black background with a black square&#10;&#10;AI-generated content may be incorrect.">
            <a:extLst>
              <a:ext uri="{FF2B5EF4-FFF2-40B4-BE49-F238E27FC236}">
                <a16:creationId xmlns:a16="http://schemas.microsoft.com/office/drawing/2014/main" id="{DFFF0698-562A-AFA1-EE8B-B3FF0B2E5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4527" y="4968161"/>
            <a:ext cx="1480929" cy="1406883"/>
          </a:xfrm>
          <a:prstGeom prst="rect">
            <a:avLst/>
          </a:prstGeom>
        </p:spPr>
      </p:pic>
      <p:sp>
        <p:nvSpPr>
          <p:cNvPr id="3" name="TextBox 2">
            <a:extLst>
              <a:ext uri="{FF2B5EF4-FFF2-40B4-BE49-F238E27FC236}">
                <a16:creationId xmlns:a16="http://schemas.microsoft.com/office/drawing/2014/main" id="{57E4D47D-B6B5-C897-A93D-B47A8AF37AC0}"/>
              </a:ext>
            </a:extLst>
          </p:cNvPr>
          <p:cNvSpPr txBox="1"/>
          <p:nvPr/>
        </p:nvSpPr>
        <p:spPr>
          <a:xfrm>
            <a:off x="7620000" y="4763741"/>
            <a:ext cx="4634118" cy="215444"/>
          </a:xfrm>
          <a:prstGeom prst="rect">
            <a:avLst/>
          </a:prstGeom>
          <a:noFill/>
        </p:spPr>
        <p:txBody>
          <a:bodyPr wrap="square">
            <a:spAutoFit/>
          </a:bodyPr>
          <a:lstStyle/>
          <a:p>
            <a:r>
              <a:rPr lang="en-US" sz="800" dirty="0"/>
              <a:t>Image: </a:t>
            </a:r>
            <a:r>
              <a:rPr lang="en-US" sz="800" dirty="0">
                <a:hlinkClick r:id="rId5"/>
              </a:rPr>
              <a:t>www.zerostigma.art</a:t>
            </a:r>
            <a:r>
              <a:rPr lang="en-US" sz="800" dirty="0"/>
              <a:t> </a:t>
            </a:r>
          </a:p>
        </p:txBody>
      </p:sp>
    </p:spTree>
    <p:extLst>
      <p:ext uri="{BB962C8B-B14F-4D97-AF65-F5344CB8AC3E}">
        <p14:creationId xmlns:p14="http://schemas.microsoft.com/office/powerpoint/2010/main" val="3301145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BBAB0261-A794-345C-643D-EA72A63D7594}"/>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4BF239C8-6301-78C5-00F7-D20D875F96C8}"/>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b="0" dirty="0"/>
              <a:t>Basics of Wet Wound Care:</a:t>
            </a:r>
            <a:br>
              <a:rPr lang="en-US" sz="4000" dirty="0"/>
            </a:br>
            <a:r>
              <a:rPr lang="en-US" sz="4000" dirty="0"/>
              <a:t>2</a:t>
            </a:r>
            <a:endParaRPr sz="4000" dirty="0"/>
          </a:p>
        </p:txBody>
      </p:sp>
      <p:sp>
        <p:nvSpPr>
          <p:cNvPr id="75" name="Google Shape;75;p3">
            <a:extLst>
              <a:ext uri="{FF2B5EF4-FFF2-40B4-BE49-F238E27FC236}">
                <a16:creationId xmlns:a16="http://schemas.microsoft.com/office/drawing/2014/main" id="{25BA2F5E-865C-A1FD-A472-E982B5DEEDED}"/>
              </a:ext>
            </a:extLst>
          </p:cNvPr>
          <p:cNvSpPr txBox="1">
            <a:spLocks noGrp="1"/>
          </p:cNvSpPr>
          <p:nvPr>
            <p:ph type="body" idx="1"/>
          </p:nvPr>
        </p:nvSpPr>
        <p:spPr>
          <a:xfrm>
            <a:off x="401053" y="1679403"/>
            <a:ext cx="8285748" cy="4464723"/>
          </a:xfrm>
          <a:prstGeom prst="rect">
            <a:avLst/>
          </a:prstGeom>
          <a:noFill/>
          <a:ln>
            <a:noFill/>
          </a:ln>
        </p:spPr>
        <p:txBody>
          <a:bodyPr spcFirstLastPara="1" wrap="square" lIns="91425" tIns="45700" rIns="91425" bIns="45700" anchor="t" anchorCtr="0">
            <a:noAutofit/>
          </a:bodyPr>
          <a:lstStyle/>
          <a:p>
            <a:pPr marL="285750" indent="-285750"/>
            <a:r>
              <a:rPr lang="en-US" dirty="0">
                <a:solidFill>
                  <a:schemeClr val="tx1"/>
                </a:solidFill>
              </a:rPr>
              <a:t>Apply an ointment such as A&amp;D or petroleum jelly on the healthy surrounding skin.</a:t>
            </a:r>
          </a:p>
          <a:p>
            <a:pPr marL="285750" indent="-285750"/>
            <a:r>
              <a:rPr lang="en-US" dirty="0">
                <a:solidFill>
                  <a:schemeClr val="tx1"/>
                </a:solidFill>
              </a:rPr>
              <a:t>For the dressing, apply the ointment onto non-stick gauze and place directly onto the wound. </a:t>
            </a:r>
          </a:p>
          <a:p>
            <a:pPr marL="285750" indent="-285750"/>
            <a:r>
              <a:rPr lang="en-US" dirty="0">
                <a:solidFill>
                  <a:schemeClr val="tx1"/>
                </a:solidFill>
              </a:rPr>
              <a:t>For the bandage, wrap with roll gauze and tape.</a:t>
            </a:r>
          </a:p>
          <a:p>
            <a:pPr marL="285750" indent="-285750"/>
            <a:r>
              <a:rPr lang="en-US" dirty="0">
                <a:solidFill>
                  <a:schemeClr val="tx1"/>
                </a:solidFill>
              </a:rPr>
              <a:t>For added protection you may want to lightly wrap the gauze with athletic wrap.</a:t>
            </a:r>
          </a:p>
          <a:p>
            <a:pPr marL="0" indent="0">
              <a:buNone/>
            </a:pPr>
            <a:endParaRPr lang="en-US" sz="1800" b="1" dirty="0">
              <a:solidFill>
                <a:schemeClr val="tx1"/>
              </a:solidFill>
            </a:endParaRPr>
          </a:p>
          <a:p>
            <a:pPr marL="0" indent="0">
              <a:buNone/>
            </a:pPr>
            <a:endParaRPr lang="en-US" sz="1800" b="1" dirty="0">
              <a:solidFill>
                <a:schemeClr val="tx1"/>
              </a:solidFill>
            </a:endParaRPr>
          </a:p>
          <a:p>
            <a:pPr marL="0" indent="0">
              <a:buNone/>
            </a:pPr>
            <a:endParaRPr lang="en-US" sz="1800" b="1" dirty="0">
              <a:solidFill>
                <a:schemeClr val="tx1"/>
              </a:solidFill>
            </a:endParaRPr>
          </a:p>
        </p:txBody>
      </p:sp>
      <p:sp>
        <p:nvSpPr>
          <p:cNvPr id="76" name="Google Shape;76;p3">
            <a:extLst>
              <a:ext uri="{FF2B5EF4-FFF2-40B4-BE49-F238E27FC236}">
                <a16:creationId xmlns:a16="http://schemas.microsoft.com/office/drawing/2014/main" id="{F2D5A438-AB24-3746-AC10-4ABEC551067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dirty="0"/>
          </a:p>
        </p:txBody>
      </p:sp>
      <p:pic>
        <p:nvPicPr>
          <p:cNvPr id="4" name="Picture 3" descr="A close up of a logo&#10;&#10;AI-generated content may be incorrect.">
            <a:extLst>
              <a:ext uri="{FF2B5EF4-FFF2-40B4-BE49-F238E27FC236}">
                <a16:creationId xmlns:a16="http://schemas.microsoft.com/office/drawing/2014/main" id="{90E552FD-7368-A46F-E42A-1681C40A38A2}"/>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703BF777-3048-CE7E-FABA-8B5F41B96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545" y="4864500"/>
            <a:ext cx="2082704" cy="1582855"/>
          </a:xfrm>
          <a:prstGeom prst="rect">
            <a:avLst/>
          </a:prstGeom>
        </p:spPr>
      </p:pic>
      <p:sp>
        <p:nvSpPr>
          <p:cNvPr id="5" name="TextBox 4">
            <a:extLst>
              <a:ext uri="{FF2B5EF4-FFF2-40B4-BE49-F238E27FC236}">
                <a16:creationId xmlns:a16="http://schemas.microsoft.com/office/drawing/2014/main" id="{09B449FE-D02F-C230-7A93-71939096C278}"/>
              </a:ext>
            </a:extLst>
          </p:cNvPr>
          <p:cNvSpPr txBox="1"/>
          <p:nvPr/>
        </p:nvSpPr>
        <p:spPr>
          <a:xfrm>
            <a:off x="6139545" y="6353583"/>
            <a:ext cx="2228850" cy="230832"/>
          </a:xfrm>
          <a:prstGeom prst="rect">
            <a:avLst/>
          </a:prstGeom>
          <a:noFill/>
        </p:spPr>
        <p:txBody>
          <a:bodyPr wrap="square">
            <a:spAutoFit/>
          </a:bodyPr>
          <a:lstStyle/>
          <a:p>
            <a:r>
              <a:rPr lang="en-US" sz="900" dirty="0"/>
              <a:t>Image: </a:t>
            </a:r>
            <a:r>
              <a:rPr lang="en-US" sz="900" dirty="0">
                <a:hlinkClick r:id="rId5"/>
              </a:rPr>
              <a:t>www.zerostigma.art</a:t>
            </a:r>
            <a:r>
              <a:rPr lang="en-US" sz="900" dirty="0"/>
              <a:t> </a:t>
            </a:r>
          </a:p>
        </p:txBody>
      </p:sp>
    </p:spTree>
    <p:extLst>
      <p:ext uri="{BB962C8B-B14F-4D97-AF65-F5344CB8AC3E}">
        <p14:creationId xmlns:p14="http://schemas.microsoft.com/office/powerpoint/2010/main" val="3200444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27A885B7-2925-0B79-0F6C-895F4B568B31}"/>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41FC9C89-99E1-65B2-FFED-428A21A849E4}"/>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b="0" dirty="0"/>
              <a:t>Basics of Wet Wound Care:</a:t>
            </a:r>
            <a:br>
              <a:rPr lang="en-US" sz="4000" dirty="0"/>
            </a:br>
            <a:r>
              <a:rPr lang="en-US" sz="4000" dirty="0"/>
              <a:t>3</a:t>
            </a:r>
            <a:endParaRPr sz="4000" dirty="0"/>
          </a:p>
        </p:txBody>
      </p:sp>
      <p:sp>
        <p:nvSpPr>
          <p:cNvPr id="75" name="Google Shape;75;p3">
            <a:extLst>
              <a:ext uri="{FF2B5EF4-FFF2-40B4-BE49-F238E27FC236}">
                <a16:creationId xmlns:a16="http://schemas.microsoft.com/office/drawing/2014/main" id="{1E2187A2-B723-6555-4888-FC62C66AD015}"/>
              </a:ext>
            </a:extLst>
          </p:cNvPr>
          <p:cNvSpPr txBox="1">
            <a:spLocks noGrp="1"/>
          </p:cNvSpPr>
          <p:nvPr>
            <p:ph type="body" idx="1"/>
          </p:nvPr>
        </p:nvSpPr>
        <p:spPr>
          <a:xfrm>
            <a:off x="401053" y="1679403"/>
            <a:ext cx="8285748" cy="4464723"/>
          </a:xfrm>
          <a:prstGeom prst="rect">
            <a:avLst/>
          </a:prstGeom>
          <a:noFill/>
          <a:ln>
            <a:noFill/>
          </a:ln>
        </p:spPr>
        <p:txBody>
          <a:bodyPr spcFirstLastPara="1" wrap="square" lIns="91425" tIns="45700" rIns="91425" bIns="45700" anchor="t" anchorCtr="0">
            <a:noAutofit/>
          </a:bodyPr>
          <a:lstStyle/>
          <a:p>
            <a:pPr marL="285750" indent="-285750"/>
            <a:r>
              <a:rPr lang="en-US" sz="2300" dirty="0">
                <a:solidFill>
                  <a:schemeClr val="tx1"/>
                </a:solidFill>
              </a:rPr>
              <a:t>If able, change your bandage daily </a:t>
            </a:r>
            <a:br>
              <a:rPr lang="en-US" sz="2300" dirty="0">
                <a:solidFill>
                  <a:schemeClr val="tx1"/>
                </a:solidFill>
              </a:rPr>
            </a:br>
            <a:r>
              <a:rPr lang="en-US" sz="2300" dirty="0">
                <a:solidFill>
                  <a:schemeClr val="tx1"/>
                </a:solidFill>
              </a:rPr>
              <a:t>or more often if the bandage soaks</a:t>
            </a:r>
            <a:br>
              <a:rPr lang="en-US" sz="2300" dirty="0">
                <a:solidFill>
                  <a:schemeClr val="tx1"/>
                </a:solidFill>
              </a:rPr>
            </a:br>
            <a:r>
              <a:rPr lang="en-US" sz="2300" dirty="0">
                <a:solidFill>
                  <a:schemeClr val="tx1"/>
                </a:solidFill>
              </a:rPr>
              <a:t>through.</a:t>
            </a:r>
          </a:p>
          <a:p>
            <a:pPr marL="285750" indent="-285750"/>
            <a:r>
              <a:rPr lang="en-US" sz="2300" dirty="0">
                <a:solidFill>
                  <a:schemeClr val="tx1"/>
                </a:solidFill>
              </a:rPr>
              <a:t>Not everyone will have access to all of these supplies or as much as they need to change their bandages regularly.</a:t>
            </a:r>
          </a:p>
          <a:p>
            <a:pPr marL="285750" indent="-285750"/>
            <a:r>
              <a:rPr lang="en-US" sz="2300" dirty="0">
                <a:solidFill>
                  <a:schemeClr val="tx1"/>
                </a:solidFill>
              </a:rPr>
              <a:t>Try suggesting other options a person may have access to, such as menstrual pads, clean cotton t-shirts, socks, etc.</a:t>
            </a:r>
          </a:p>
          <a:p>
            <a:pPr marL="285750" indent="-285750"/>
            <a:r>
              <a:rPr lang="en-US" sz="2300" dirty="0">
                <a:solidFill>
                  <a:schemeClr val="tx1"/>
                </a:solidFill>
              </a:rPr>
              <a:t>Keep the bandages as clean as possible.</a:t>
            </a:r>
          </a:p>
          <a:p>
            <a:pPr marL="285750" indent="-285750"/>
            <a:r>
              <a:rPr lang="en-US" sz="2300" dirty="0">
                <a:solidFill>
                  <a:schemeClr val="tx1"/>
                </a:solidFill>
              </a:rPr>
              <a:t>Dispose of gloves after changing bandages.</a:t>
            </a:r>
          </a:p>
        </p:txBody>
      </p:sp>
      <p:sp>
        <p:nvSpPr>
          <p:cNvPr id="76" name="Google Shape;76;p3">
            <a:extLst>
              <a:ext uri="{FF2B5EF4-FFF2-40B4-BE49-F238E27FC236}">
                <a16:creationId xmlns:a16="http://schemas.microsoft.com/office/drawing/2014/main" id="{A1997EAF-D1E6-3B03-8949-8B3598A98398}"/>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pic>
        <p:nvPicPr>
          <p:cNvPr id="4" name="Picture 3" descr="A close up of a logo&#10;&#10;AI-generated content may be incorrect.">
            <a:extLst>
              <a:ext uri="{FF2B5EF4-FFF2-40B4-BE49-F238E27FC236}">
                <a16:creationId xmlns:a16="http://schemas.microsoft.com/office/drawing/2014/main" id="{EBB1EECD-090F-81DD-D07C-190CA736AD43}"/>
              </a:ext>
            </a:extLst>
          </p:cNvPr>
          <p:cNvPicPr>
            <a:picLocks noChangeAspect="1"/>
          </p:cNvPicPr>
          <p:nvPr/>
        </p:nvPicPr>
        <p:blipFill>
          <a:blip r:embed="rId3"/>
          <a:stretch>
            <a:fillRect/>
          </a:stretch>
        </p:blipFill>
        <p:spPr>
          <a:xfrm>
            <a:off x="979008" y="6299186"/>
            <a:ext cx="2025449" cy="444061"/>
          </a:xfrm>
          <a:prstGeom prst="rect">
            <a:avLst/>
          </a:prstGeom>
        </p:spPr>
      </p:pic>
      <p:sp>
        <p:nvSpPr>
          <p:cNvPr id="2" name="TextBox 1">
            <a:extLst>
              <a:ext uri="{FF2B5EF4-FFF2-40B4-BE49-F238E27FC236}">
                <a16:creationId xmlns:a16="http://schemas.microsoft.com/office/drawing/2014/main" id="{0C28CCC1-F242-68B1-D3FE-158F3566465A}"/>
              </a:ext>
            </a:extLst>
          </p:cNvPr>
          <p:cNvSpPr txBox="1"/>
          <p:nvPr/>
        </p:nvSpPr>
        <p:spPr>
          <a:xfrm>
            <a:off x="6992218" y="2824597"/>
            <a:ext cx="2022705" cy="230832"/>
          </a:xfrm>
          <a:prstGeom prst="rect">
            <a:avLst/>
          </a:prstGeom>
          <a:noFill/>
        </p:spPr>
        <p:txBody>
          <a:bodyPr wrap="square">
            <a:spAutoFit/>
          </a:bodyPr>
          <a:lstStyle/>
          <a:p>
            <a:r>
              <a:rPr lang="en-US" sz="900" dirty="0"/>
              <a:t>Image: </a:t>
            </a:r>
            <a:r>
              <a:rPr lang="en-US" sz="900" dirty="0">
                <a:hlinkClick r:id="rId4"/>
              </a:rPr>
              <a:t>www.zerostigma.art</a:t>
            </a:r>
            <a:r>
              <a:rPr lang="en-US" sz="900" dirty="0"/>
              <a:t> </a:t>
            </a:r>
          </a:p>
        </p:txBody>
      </p:sp>
      <p:pic>
        <p:nvPicPr>
          <p:cNvPr id="3" name="Picture 2" descr="A black background with a black square&#10;&#10;AI-generated content may be incorrect.">
            <a:extLst>
              <a:ext uri="{FF2B5EF4-FFF2-40B4-BE49-F238E27FC236}">
                <a16:creationId xmlns:a16="http://schemas.microsoft.com/office/drawing/2014/main" id="{84BBA5CD-F8AB-BB4C-78B5-4E57942F9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4417" y="1679403"/>
            <a:ext cx="3240506" cy="1250835"/>
          </a:xfrm>
          <a:prstGeom prst="rect">
            <a:avLst/>
          </a:prstGeom>
        </p:spPr>
      </p:pic>
    </p:spTree>
    <p:extLst>
      <p:ext uri="{BB962C8B-B14F-4D97-AF65-F5344CB8AC3E}">
        <p14:creationId xmlns:p14="http://schemas.microsoft.com/office/powerpoint/2010/main" val="3960774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69D746E8-BF45-3596-1D5D-2ED99CE886D6}"/>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DA7D7B59-531E-6EC6-B415-931DAD132400}"/>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b="0" dirty="0"/>
              <a:t>Basics of Wet Wound Care:</a:t>
            </a:r>
            <a:br>
              <a:rPr lang="en-US" sz="4000" dirty="0"/>
            </a:br>
            <a:r>
              <a:rPr lang="en-US" sz="4000" dirty="0"/>
              <a:t>4</a:t>
            </a:r>
            <a:endParaRPr sz="4000" dirty="0"/>
          </a:p>
        </p:txBody>
      </p:sp>
      <p:sp>
        <p:nvSpPr>
          <p:cNvPr id="75" name="Google Shape;75;p3">
            <a:extLst>
              <a:ext uri="{FF2B5EF4-FFF2-40B4-BE49-F238E27FC236}">
                <a16:creationId xmlns:a16="http://schemas.microsoft.com/office/drawing/2014/main" id="{7744D983-764D-B566-6429-C28DBE30952A}"/>
              </a:ext>
            </a:extLst>
          </p:cNvPr>
          <p:cNvSpPr txBox="1">
            <a:spLocks noGrp="1"/>
          </p:cNvSpPr>
          <p:nvPr>
            <p:ph type="body" idx="1"/>
          </p:nvPr>
        </p:nvSpPr>
        <p:spPr>
          <a:xfrm>
            <a:off x="401052" y="1196638"/>
            <a:ext cx="8285748" cy="4464723"/>
          </a:xfrm>
          <a:prstGeom prst="rect">
            <a:avLst/>
          </a:prstGeom>
          <a:noFill/>
          <a:ln>
            <a:noFill/>
          </a:ln>
        </p:spPr>
        <p:txBody>
          <a:bodyPr spcFirstLastPara="1" wrap="square" lIns="91425" tIns="45700" rIns="91425" bIns="45700" anchor="t" anchorCtr="0">
            <a:noAutofit/>
          </a:bodyPr>
          <a:lstStyle/>
          <a:p>
            <a:pPr marL="285750" indent="-285750"/>
            <a:endParaRPr lang="en-US" dirty="0">
              <a:solidFill>
                <a:schemeClr val="tx1"/>
              </a:solidFill>
            </a:endParaRPr>
          </a:p>
          <a:p>
            <a:pPr marL="285750" indent="-285750"/>
            <a:r>
              <a:rPr lang="en-US" dirty="0">
                <a:solidFill>
                  <a:schemeClr val="tx1"/>
                </a:solidFill>
              </a:rPr>
              <a:t>Keep the wounds as clean as possible, keep them covered, and change wound dressing daily using moist/wet wound care technique.</a:t>
            </a:r>
          </a:p>
          <a:p>
            <a:pPr marL="285750" indent="-285750"/>
            <a:r>
              <a:rPr lang="en-US" dirty="0">
                <a:solidFill>
                  <a:schemeClr val="tx1"/>
                </a:solidFill>
              </a:rPr>
              <a:t>Store wound care supplies in the cleanest, driest place possible.</a:t>
            </a:r>
          </a:p>
          <a:p>
            <a:pPr marL="285750" indent="-285750"/>
            <a:r>
              <a:rPr lang="en-US" dirty="0">
                <a:solidFill>
                  <a:schemeClr val="tx1"/>
                </a:solidFill>
              </a:rPr>
              <a:t>Seek medical care if wounds get larger, emit pus or become necrotic.</a:t>
            </a:r>
          </a:p>
        </p:txBody>
      </p:sp>
      <p:sp>
        <p:nvSpPr>
          <p:cNvPr id="76" name="Google Shape;76;p3">
            <a:extLst>
              <a:ext uri="{FF2B5EF4-FFF2-40B4-BE49-F238E27FC236}">
                <a16:creationId xmlns:a16="http://schemas.microsoft.com/office/drawing/2014/main" id="{BCE304DB-75AF-0674-5644-9738B01768BC}"/>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pic>
        <p:nvPicPr>
          <p:cNvPr id="4" name="Picture 3" descr="A close up of a logo&#10;&#10;AI-generated content may be incorrect.">
            <a:extLst>
              <a:ext uri="{FF2B5EF4-FFF2-40B4-BE49-F238E27FC236}">
                <a16:creationId xmlns:a16="http://schemas.microsoft.com/office/drawing/2014/main" id="{A4B6CB63-0EDC-78D3-ABE5-8B8E669E0DA4}"/>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2" name="Picture 1" descr="A black background with a black square&#10;&#10;AI-generated content may be incorrect.">
            <a:extLst>
              <a:ext uri="{FF2B5EF4-FFF2-40B4-BE49-F238E27FC236}">
                <a16:creationId xmlns:a16="http://schemas.microsoft.com/office/drawing/2014/main" id="{3C2270C2-92F1-C568-D7DC-5E46D48B5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963" y="4882647"/>
            <a:ext cx="2418365" cy="1557427"/>
          </a:xfrm>
          <a:prstGeom prst="rect">
            <a:avLst/>
          </a:prstGeom>
        </p:spPr>
      </p:pic>
      <p:sp>
        <p:nvSpPr>
          <p:cNvPr id="3" name="TextBox 2">
            <a:extLst>
              <a:ext uri="{FF2B5EF4-FFF2-40B4-BE49-F238E27FC236}">
                <a16:creationId xmlns:a16="http://schemas.microsoft.com/office/drawing/2014/main" id="{5A82DC99-8539-7986-85D6-2049F6AD652F}"/>
              </a:ext>
            </a:extLst>
          </p:cNvPr>
          <p:cNvSpPr txBox="1"/>
          <p:nvPr/>
        </p:nvSpPr>
        <p:spPr>
          <a:xfrm>
            <a:off x="5230463" y="6408680"/>
            <a:ext cx="2934529" cy="230832"/>
          </a:xfrm>
          <a:prstGeom prst="rect">
            <a:avLst/>
          </a:prstGeom>
          <a:noFill/>
        </p:spPr>
        <p:txBody>
          <a:bodyPr wrap="square">
            <a:spAutoFit/>
          </a:bodyPr>
          <a:lstStyle/>
          <a:p>
            <a:r>
              <a:rPr lang="en-US" sz="900" dirty="0"/>
              <a:t>Image: </a:t>
            </a:r>
            <a:r>
              <a:rPr lang="en-US" sz="900" dirty="0">
                <a:hlinkClick r:id="rId5"/>
              </a:rPr>
              <a:t>www.zerostigma.art</a:t>
            </a:r>
            <a:r>
              <a:rPr lang="en-US" sz="900" dirty="0"/>
              <a:t> </a:t>
            </a:r>
          </a:p>
        </p:txBody>
      </p:sp>
    </p:spTree>
    <p:extLst>
      <p:ext uri="{BB962C8B-B14F-4D97-AF65-F5344CB8AC3E}">
        <p14:creationId xmlns:p14="http://schemas.microsoft.com/office/powerpoint/2010/main" val="2469177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21958460-FFAA-2A56-BB35-A5D8F39B26B6}"/>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F256D760-4219-0648-B984-A7A890BCAF73}"/>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b="0" dirty="0"/>
              <a:t>Basics of Wet Wound Care:</a:t>
            </a:r>
            <a:br>
              <a:rPr lang="en-US" sz="4000" dirty="0"/>
            </a:br>
            <a:r>
              <a:rPr lang="en-US" sz="4000" dirty="0"/>
              <a:t>5</a:t>
            </a:r>
            <a:endParaRPr sz="4000" dirty="0"/>
          </a:p>
        </p:txBody>
      </p:sp>
      <p:sp>
        <p:nvSpPr>
          <p:cNvPr id="75" name="Google Shape;75;p3">
            <a:extLst>
              <a:ext uri="{FF2B5EF4-FFF2-40B4-BE49-F238E27FC236}">
                <a16:creationId xmlns:a16="http://schemas.microsoft.com/office/drawing/2014/main" id="{F2BC85E1-3A7E-3374-8D8F-16EB6775840E}"/>
              </a:ext>
            </a:extLst>
          </p:cNvPr>
          <p:cNvSpPr txBox="1">
            <a:spLocks noGrp="1"/>
          </p:cNvSpPr>
          <p:nvPr>
            <p:ph type="body" idx="1"/>
          </p:nvPr>
        </p:nvSpPr>
        <p:spPr>
          <a:xfrm>
            <a:off x="401053" y="1679403"/>
            <a:ext cx="8285748" cy="4464723"/>
          </a:xfrm>
          <a:prstGeom prst="rect">
            <a:avLst/>
          </a:prstGeom>
          <a:noFill/>
          <a:ln>
            <a:noFill/>
          </a:ln>
        </p:spPr>
        <p:txBody>
          <a:bodyPr spcFirstLastPara="1" wrap="square" lIns="91425" tIns="45700" rIns="91425" bIns="45700" anchor="t" anchorCtr="0">
            <a:noAutofit/>
          </a:bodyPr>
          <a:lstStyle/>
          <a:p>
            <a:pPr marL="285750" indent="-285750"/>
            <a:r>
              <a:rPr lang="en-US" sz="2400" dirty="0">
                <a:solidFill>
                  <a:schemeClr val="tx1"/>
                </a:solidFill>
              </a:rPr>
              <a:t>Educate people not to use </a:t>
            </a:r>
            <a:br>
              <a:rPr lang="en-US" sz="2400" dirty="0">
                <a:solidFill>
                  <a:schemeClr val="tx1"/>
                </a:solidFill>
              </a:rPr>
            </a:br>
            <a:r>
              <a:rPr lang="en-US" sz="2400" dirty="0">
                <a:solidFill>
                  <a:schemeClr val="tx1"/>
                </a:solidFill>
              </a:rPr>
              <a:t>peroxide, alcohol, or bleach to </a:t>
            </a:r>
            <a:br>
              <a:rPr lang="en-US" sz="2400" dirty="0">
                <a:solidFill>
                  <a:schemeClr val="tx1"/>
                </a:solidFill>
              </a:rPr>
            </a:br>
            <a:r>
              <a:rPr lang="en-US" sz="2400" dirty="0">
                <a:solidFill>
                  <a:schemeClr val="tx1"/>
                </a:solidFill>
              </a:rPr>
              <a:t>clean their wounds.</a:t>
            </a:r>
          </a:p>
          <a:p>
            <a:pPr marL="285750" indent="-285750"/>
            <a:r>
              <a:rPr lang="en-US" sz="2400" dirty="0">
                <a:solidFill>
                  <a:schemeClr val="tx1"/>
                </a:solidFill>
              </a:rPr>
              <a:t>As wounds heal, encourage people to massage their scars to break down the scar tissue.</a:t>
            </a:r>
          </a:p>
          <a:p>
            <a:pPr marL="285750" indent="-285750"/>
            <a:r>
              <a:rPr lang="en-US" sz="2400" dirty="0">
                <a:solidFill>
                  <a:schemeClr val="tx1"/>
                </a:solidFill>
              </a:rPr>
              <a:t>Encourage range of motion exercises for healed areas with thick scar tissue.</a:t>
            </a:r>
          </a:p>
          <a:p>
            <a:pPr marL="285750" indent="-285750"/>
            <a:r>
              <a:rPr lang="en-US" sz="2400" dirty="0">
                <a:solidFill>
                  <a:schemeClr val="tx1"/>
                </a:solidFill>
              </a:rPr>
              <a:t>What are other pointers you can share with people about wound care/bandage changes that they may not know?</a:t>
            </a:r>
          </a:p>
          <a:p>
            <a:pPr marL="285750" indent="-285750"/>
            <a:endParaRPr lang="en-US" sz="2400" dirty="0">
              <a:solidFill>
                <a:schemeClr val="tx1"/>
              </a:solidFill>
            </a:endParaRPr>
          </a:p>
        </p:txBody>
      </p:sp>
      <p:sp>
        <p:nvSpPr>
          <p:cNvPr id="76" name="Google Shape;76;p3">
            <a:extLst>
              <a:ext uri="{FF2B5EF4-FFF2-40B4-BE49-F238E27FC236}">
                <a16:creationId xmlns:a16="http://schemas.microsoft.com/office/drawing/2014/main" id="{9B019A6B-308B-AEBB-8220-EED7FD7FDD52}"/>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pic>
        <p:nvPicPr>
          <p:cNvPr id="4" name="Picture 3" descr="A close up of a logo&#10;&#10;AI-generated content may be incorrect.">
            <a:extLst>
              <a:ext uri="{FF2B5EF4-FFF2-40B4-BE49-F238E27FC236}">
                <a16:creationId xmlns:a16="http://schemas.microsoft.com/office/drawing/2014/main" id="{DF77A444-C0A4-024A-7CA1-4163F9FE2464}"/>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2" name="Picture 1" descr="A black background with a black square&#10;&#10;AI-generated content may be incorrect.">
            <a:extLst>
              <a:ext uri="{FF2B5EF4-FFF2-40B4-BE49-F238E27FC236}">
                <a16:creationId xmlns:a16="http://schemas.microsoft.com/office/drawing/2014/main" id="{CF61907C-5A5F-63B5-9176-92CAD36B0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494" y="1679403"/>
            <a:ext cx="2024977" cy="1065138"/>
          </a:xfrm>
          <a:prstGeom prst="rect">
            <a:avLst/>
          </a:prstGeom>
        </p:spPr>
      </p:pic>
      <p:sp>
        <p:nvSpPr>
          <p:cNvPr id="3" name="TextBox 2">
            <a:extLst>
              <a:ext uri="{FF2B5EF4-FFF2-40B4-BE49-F238E27FC236}">
                <a16:creationId xmlns:a16="http://schemas.microsoft.com/office/drawing/2014/main" id="{178EC864-198D-DDE4-4304-E33BF9C809A0}"/>
              </a:ext>
            </a:extLst>
          </p:cNvPr>
          <p:cNvSpPr txBox="1"/>
          <p:nvPr/>
        </p:nvSpPr>
        <p:spPr>
          <a:xfrm>
            <a:off x="5903494" y="2744541"/>
            <a:ext cx="3240506" cy="230832"/>
          </a:xfrm>
          <a:prstGeom prst="rect">
            <a:avLst/>
          </a:prstGeom>
          <a:noFill/>
        </p:spPr>
        <p:txBody>
          <a:bodyPr wrap="square">
            <a:spAutoFit/>
          </a:bodyPr>
          <a:lstStyle/>
          <a:p>
            <a:r>
              <a:rPr lang="en-US" sz="900" dirty="0"/>
              <a:t>Image: </a:t>
            </a:r>
            <a:r>
              <a:rPr lang="en-US" sz="900" dirty="0">
                <a:hlinkClick r:id="rId5"/>
              </a:rPr>
              <a:t>www.zerostigma.art</a:t>
            </a:r>
            <a:r>
              <a:rPr lang="en-US" sz="900" dirty="0"/>
              <a:t> </a:t>
            </a:r>
          </a:p>
        </p:txBody>
      </p:sp>
    </p:spTree>
    <p:extLst>
      <p:ext uri="{BB962C8B-B14F-4D97-AF65-F5344CB8AC3E}">
        <p14:creationId xmlns:p14="http://schemas.microsoft.com/office/powerpoint/2010/main" val="3059503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2629361F-B35B-5E82-2DD6-94C66901F934}"/>
            </a:ext>
          </a:extLst>
        </p:cNvPr>
        <p:cNvGrpSpPr/>
        <p:nvPr/>
      </p:nvGrpSpPr>
      <p:grpSpPr>
        <a:xfrm>
          <a:off x="0" y="0"/>
          <a:ext cx="0" cy="0"/>
          <a:chOff x="0" y="0"/>
          <a:chExt cx="0" cy="0"/>
        </a:xfrm>
      </p:grpSpPr>
      <p:sp>
        <p:nvSpPr>
          <p:cNvPr id="138" name="Google Shape;138;p11">
            <a:extLst>
              <a:ext uri="{FF2B5EF4-FFF2-40B4-BE49-F238E27FC236}">
                <a16:creationId xmlns:a16="http://schemas.microsoft.com/office/drawing/2014/main" id="{A8FDB90B-1562-ED38-32AB-918CA2D68EF0}"/>
              </a:ext>
            </a:extLst>
          </p:cNvPr>
          <p:cNvSpPr txBox="1">
            <a:spLocks noGrp="1"/>
          </p:cNvSpPr>
          <p:nvPr>
            <p:ph type="title"/>
          </p:nvPr>
        </p:nvSpPr>
        <p:spPr>
          <a:xfrm>
            <a:off x="0" y="5535339"/>
            <a:ext cx="9144000" cy="566738"/>
          </a:xfrm>
          <a:prstGeom prst="rect">
            <a:avLst/>
          </a:prstGeom>
          <a:solidFill>
            <a:schemeClr val="dk1"/>
          </a:solidFill>
          <a:ln>
            <a:noFill/>
          </a:ln>
        </p:spPr>
        <p:txBody>
          <a:bodyPr spcFirstLastPara="1" wrap="square" lIns="457200" tIns="0" rIns="457200" bIns="45700" anchor="ctr" anchorCtr="0">
            <a:noAutofit/>
          </a:bodyPr>
          <a:lstStyle/>
          <a:p>
            <a:pPr marL="0" lvl="0" indent="0" algn="l" rtl="0">
              <a:lnSpc>
                <a:spcPct val="90000"/>
              </a:lnSpc>
              <a:spcBef>
                <a:spcPts val="0"/>
              </a:spcBef>
              <a:spcAft>
                <a:spcPts val="0"/>
              </a:spcAft>
              <a:buClr>
                <a:schemeClr val="lt1"/>
              </a:buClr>
              <a:buSzPts val="2000"/>
              <a:buFont typeface="Montserrat"/>
              <a:buNone/>
            </a:pPr>
            <a:endParaRPr dirty="0"/>
          </a:p>
        </p:txBody>
      </p:sp>
      <p:sp>
        <p:nvSpPr>
          <p:cNvPr id="139" name="Google Shape;139;p11">
            <a:extLst>
              <a:ext uri="{FF2B5EF4-FFF2-40B4-BE49-F238E27FC236}">
                <a16:creationId xmlns:a16="http://schemas.microsoft.com/office/drawing/2014/main" id="{FABFA1BA-EDFC-2BC3-1AB9-9464E1B494C5}"/>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sp>
        <p:nvSpPr>
          <p:cNvPr id="2" name="Google Shape;96;p6">
            <a:extLst>
              <a:ext uri="{FF2B5EF4-FFF2-40B4-BE49-F238E27FC236}">
                <a16:creationId xmlns:a16="http://schemas.microsoft.com/office/drawing/2014/main" id="{3D2430B5-2874-3BDF-DA96-215AA2FCF39C}"/>
              </a:ext>
            </a:extLst>
          </p:cNvPr>
          <p:cNvSpPr txBox="1">
            <a:spLocks/>
          </p:cNvSpPr>
          <p:nvPr/>
        </p:nvSpPr>
        <p:spPr>
          <a:xfrm>
            <a:off x="4700336" y="1540043"/>
            <a:ext cx="4014213" cy="2613909"/>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000"/>
              <a:buFont typeface="Montserrat"/>
              <a:buNone/>
              <a:defRPr sz="2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1"/>
              </a:buClr>
              <a:buSzPts val="2800"/>
            </a:pPr>
            <a:r>
              <a:rPr lang="en-US" sz="4000" b="1" dirty="0">
                <a:solidFill>
                  <a:schemeClr val="bg2"/>
                </a:solidFill>
              </a:rPr>
              <a:t> Other Strategies for Reducing Risks Related to Xylazine</a:t>
            </a:r>
          </a:p>
        </p:txBody>
      </p:sp>
      <p:pic>
        <p:nvPicPr>
          <p:cNvPr id="5" name="Picture 4" descr="A close up of a logo&#10;&#10;AI-generated content may be incorrect.">
            <a:extLst>
              <a:ext uri="{FF2B5EF4-FFF2-40B4-BE49-F238E27FC236}">
                <a16:creationId xmlns:a16="http://schemas.microsoft.com/office/drawing/2014/main" id="{9E952923-8428-9558-8630-B5CAFEFF97CE}"/>
              </a:ext>
            </a:extLst>
          </p:cNvPr>
          <p:cNvPicPr>
            <a:picLocks noChangeAspect="1"/>
          </p:cNvPicPr>
          <p:nvPr/>
        </p:nvPicPr>
        <p:blipFill>
          <a:blip r:embed="rId3"/>
          <a:stretch>
            <a:fillRect/>
          </a:stretch>
        </p:blipFill>
        <p:spPr>
          <a:xfrm>
            <a:off x="979008" y="6320958"/>
            <a:ext cx="2025449" cy="444061"/>
          </a:xfrm>
          <a:prstGeom prst="rect">
            <a:avLst/>
          </a:prstGeom>
        </p:spPr>
      </p:pic>
      <p:pic>
        <p:nvPicPr>
          <p:cNvPr id="3" name="Picture 2">
            <a:extLst>
              <a:ext uri="{FF2B5EF4-FFF2-40B4-BE49-F238E27FC236}">
                <a16:creationId xmlns:a16="http://schemas.microsoft.com/office/drawing/2014/main" id="{7E9ACF0D-227B-1598-7346-E0A9F72D6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450" y="952213"/>
            <a:ext cx="4155687" cy="3862707"/>
          </a:xfrm>
          <a:prstGeom prst="rect">
            <a:avLst/>
          </a:prstGeom>
        </p:spPr>
      </p:pic>
    </p:spTree>
    <p:extLst>
      <p:ext uri="{BB962C8B-B14F-4D97-AF65-F5344CB8AC3E}">
        <p14:creationId xmlns:p14="http://schemas.microsoft.com/office/powerpoint/2010/main" val="3348848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7D91468A-2EDD-7F0A-8D3C-47CFDDE0B03F}"/>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C43CD3CA-B23E-0701-B237-60BF95C7EA68}"/>
              </a:ext>
            </a:extLst>
          </p:cNvPr>
          <p:cNvSpPr txBox="1">
            <a:spLocks noGrp="1"/>
          </p:cNvSpPr>
          <p:nvPr>
            <p:ph type="title"/>
          </p:nvPr>
        </p:nvSpPr>
        <p:spPr>
          <a:xfrm>
            <a:off x="0" y="0"/>
            <a:ext cx="9144000" cy="2422358"/>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3600" dirty="0"/>
              <a:t>Program participants that are not injecting drugs may still be at risk for xylazine related wounds.</a:t>
            </a:r>
          </a:p>
        </p:txBody>
      </p:sp>
      <p:sp>
        <p:nvSpPr>
          <p:cNvPr id="75" name="Google Shape;75;p3">
            <a:extLst>
              <a:ext uri="{FF2B5EF4-FFF2-40B4-BE49-F238E27FC236}">
                <a16:creationId xmlns:a16="http://schemas.microsoft.com/office/drawing/2014/main" id="{77C4101E-1EEB-EEC2-5AA4-476CE41FE61F}"/>
              </a:ext>
            </a:extLst>
          </p:cNvPr>
          <p:cNvSpPr txBox="1">
            <a:spLocks noGrp="1"/>
          </p:cNvSpPr>
          <p:nvPr>
            <p:ph type="body" idx="1"/>
          </p:nvPr>
        </p:nvSpPr>
        <p:spPr>
          <a:xfrm>
            <a:off x="429126" y="2672513"/>
            <a:ext cx="8410074" cy="2764260"/>
          </a:xfrm>
          <a:prstGeom prst="rect">
            <a:avLst/>
          </a:prstGeom>
          <a:noFill/>
          <a:ln>
            <a:noFill/>
          </a:ln>
        </p:spPr>
        <p:txBody>
          <a:bodyPr spcFirstLastPara="1" wrap="square" lIns="91425" tIns="45700" rIns="91425" bIns="45700" anchor="t" anchorCtr="0">
            <a:noAutofit/>
          </a:bodyPr>
          <a:lstStyle/>
          <a:p>
            <a:pPr indent="-457200"/>
            <a:r>
              <a:rPr lang="en-US" sz="3200" dirty="0">
                <a:solidFill>
                  <a:schemeClr val="tx1"/>
                </a:solidFill>
              </a:rPr>
              <a:t>It seems </a:t>
            </a:r>
            <a:r>
              <a:rPr lang="en-US" sz="3200">
                <a:solidFill>
                  <a:schemeClr val="tx1"/>
                </a:solidFill>
              </a:rPr>
              <a:t>many</a:t>
            </a:r>
            <a:r>
              <a:rPr lang="en-US" sz="3200" dirty="0">
                <a:solidFill>
                  <a:schemeClr val="tx1"/>
                </a:solidFill>
              </a:rPr>
              <a:t> people are reporting that xylazine-related wounds are primarily associated with injection drug use.</a:t>
            </a:r>
          </a:p>
          <a:p>
            <a:pPr indent="-457200"/>
            <a:r>
              <a:rPr lang="en-US" sz="3200" dirty="0">
                <a:solidFill>
                  <a:schemeClr val="tx1"/>
                </a:solidFill>
              </a:rPr>
              <a:t>Without more research, no route of administration can be described as “safer.”</a:t>
            </a:r>
          </a:p>
        </p:txBody>
      </p:sp>
      <p:sp>
        <p:nvSpPr>
          <p:cNvPr id="76" name="Google Shape;76;p3">
            <a:extLst>
              <a:ext uri="{FF2B5EF4-FFF2-40B4-BE49-F238E27FC236}">
                <a16:creationId xmlns:a16="http://schemas.microsoft.com/office/drawing/2014/main" id="{9188BB40-B00D-9B8A-0092-C3E1F579A2D5}"/>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pic>
        <p:nvPicPr>
          <p:cNvPr id="4" name="Picture 3" descr="A close up of a logo&#10;&#10;AI-generated content may be incorrect.">
            <a:extLst>
              <a:ext uri="{FF2B5EF4-FFF2-40B4-BE49-F238E27FC236}">
                <a16:creationId xmlns:a16="http://schemas.microsoft.com/office/drawing/2014/main" id="{F78B5FAE-B019-AD25-5B75-CDE8197B365B}"/>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601694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CE2B0D5-DC55-1B1B-54D3-756F279D4979}"/>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0ECF5897-8A82-3459-5A76-73B92CCDA82D}"/>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Naloxone and Xylazine-Involved Overdose</a:t>
            </a:r>
            <a:endParaRPr sz="4000" dirty="0"/>
          </a:p>
        </p:txBody>
      </p:sp>
      <p:sp>
        <p:nvSpPr>
          <p:cNvPr id="75" name="Google Shape;75;p3">
            <a:extLst>
              <a:ext uri="{FF2B5EF4-FFF2-40B4-BE49-F238E27FC236}">
                <a16:creationId xmlns:a16="http://schemas.microsoft.com/office/drawing/2014/main" id="{309C2776-FA5E-30B8-C0D0-B55F250483C3}"/>
              </a:ext>
            </a:extLst>
          </p:cNvPr>
          <p:cNvSpPr txBox="1">
            <a:spLocks noGrp="1"/>
          </p:cNvSpPr>
          <p:nvPr>
            <p:ph type="body" idx="1"/>
          </p:nvPr>
        </p:nvSpPr>
        <p:spPr>
          <a:xfrm>
            <a:off x="401053" y="1679403"/>
            <a:ext cx="8285748" cy="4464723"/>
          </a:xfrm>
          <a:prstGeom prst="rect">
            <a:avLst/>
          </a:prstGeom>
          <a:noFill/>
          <a:ln>
            <a:noFill/>
          </a:ln>
        </p:spPr>
        <p:txBody>
          <a:bodyPr spcFirstLastPara="1" wrap="square" lIns="91425" tIns="45700" rIns="91425" bIns="45700" anchor="t" anchorCtr="0">
            <a:noAutofit/>
          </a:bodyPr>
          <a:lstStyle/>
          <a:p>
            <a:pPr marL="285750" indent="-285750"/>
            <a:r>
              <a:rPr lang="en-US" sz="2400" dirty="0">
                <a:solidFill>
                  <a:schemeClr val="tx1"/>
                </a:solidFill>
              </a:rPr>
              <a:t>Naloxone will still reverse opioid overdoses, </a:t>
            </a:r>
            <a:br>
              <a:rPr lang="en-US" sz="2400" dirty="0">
                <a:solidFill>
                  <a:schemeClr val="tx1"/>
                </a:solidFill>
              </a:rPr>
            </a:br>
            <a:r>
              <a:rPr lang="en-US" sz="2400" dirty="0">
                <a:solidFill>
                  <a:schemeClr val="tx1"/>
                </a:solidFill>
              </a:rPr>
              <a:t>even if xylazine is involved. Continue to </a:t>
            </a:r>
            <a:br>
              <a:rPr lang="en-US" sz="2400" dirty="0">
                <a:solidFill>
                  <a:schemeClr val="tx1"/>
                </a:solidFill>
              </a:rPr>
            </a:br>
            <a:r>
              <a:rPr lang="en-US" sz="2400" dirty="0">
                <a:solidFill>
                  <a:schemeClr val="tx1"/>
                </a:solidFill>
              </a:rPr>
              <a:t>encourage people to carry and use naloxone.</a:t>
            </a:r>
          </a:p>
          <a:p>
            <a:pPr marL="285750" indent="-285750"/>
            <a:r>
              <a:rPr lang="en-US" sz="2400" dirty="0">
                <a:solidFill>
                  <a:schemeClr val="tx1"/>
                </a:solidFill>
              </a:rPr>
              <a:t>Xylazine sedation—and depressed </a:t>
            </a:r>
            <a:br>
              <a:rPr lang="en-US" sz="2400" dirty="0">
                <a:solidFill>
                  <a:schemeClr val="tx1"/>
                </a:solidFill>
              </a:rPr>
            </a:br>
            <a:r>
              <a:rPr lang="en-US" sz="2400" dirty="0">
                <a:solidFill>
                  <a:schemeClr val="tx1"/>
                </a:solidFill>
              </a:rPr>
              <a:t>breathing—may still occur once the opioid </a:t>
            </a:r>
            <a:br>
              <a:rPr lang="en-US" sz="2400" dirty="0">
                <a:solidFill>
                  <a:schemeClr val="tx1"/>
                </a:solidFill>
              </a:rPr>
            </a:br>
            <a:r>
              <a:rPr lang="en-US" sz="2400" dirty="0">
                <a:solidFill>
                  <a:schemeClr val="tx1"/>
                </a:solidFill>
              </a:rPr>
              <a:t>overdose is reversed. </a:t>
            </a:r>
          </a:p>
          <a:p>
            <a:pPr marL="285750" indent="-285750"/>
            <a:r>
              <a:rPr lang="en-US" sz="2400" dirty="0">
                <a:solidFill>
                  <a:schemeClr val="tx1"/>
                </a:solidFill>
              </a:rPr>
              <a:t>Encourage people to learn and use rescue breathing to supplement naloxone administration and other opioid overdose response strategies.</a:t>
            </a:r>
          </a:p>
          <a:p>
            <a:pPr marL="285750" indent="-285750"/>
            <a:endParaRPr lang="en-US" sz="2400" dirty="0">
              <a:solidFill>
                <a:schemeClr val="tx1"/>
              </a:solidFill>
            </a:endParaRPr>
          </a:p>
          <a:p>
            <a:pPr marL="285750" indent="-285750"/>
            <a:endParaRPr lang="en-US" sz="2400" dirty="0">
              <a:solidFill>
                <a:schemeClr val="tx1"/>
              </a:solidFill>
            </a:endParaRPr>
          </a:p>
        </p:txBody>
      </p:sp>
      <p:sp>
        <p:nvSpPr>
          <p:cNvPr id="76" name="Google Shape;76;p3">
            <a:extLst>
              <a:ext uri="{FF2B5EF4-FFF2-40B4-BE49-F238E27FC236}">
                <a16:creationId xmlns:a16="http://schemas.microsoft.com/office/drawing/2014/main" id="{CDA83CFF-C9B7-8253-E559-47AA2A7F8D08}"/>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pic>
        <p:nvPicPr>
          <p:cNvPr id="4" name="Picture 3" descr="A close up of a logo&#10;&#10;AI-generated content may be incorrect.">
            <a:extLst>
              <a:ext uri="{FF2B5EF4-FFF2-40B4-BE49-F238E27FC236}">
                <a16:creationId xmlns:a16="http://schemas.microsoft.com/office/drawing/2014/main" id="{55AAD1E0-7103-26C3-07AE-81F30960868B}"/>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0AB9025D-E5EC-6BA3-B72E-784AC0BBF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1957" y="1679403"/>
            <a:ext cx="1639495" cy="23588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76485192-FFF6-A197-1F5C-9000557A6117}"/>
              </a:ext>
            </a:extLst>
          </p:cNvPr>
          <p:cNvSpPr txBox="1"/>
          <p:nvPr/>
        </p:nvSpPr>
        <p:spPr>
          <a:xfrm>
            <a:off x="7047305" y="4113722"/>
            <a:ext cx="1828800" cy="230832"/>
          </a:xfrm>
          <a:prstGeom prst="rect">
            <a:avLst/>
          </a:prstGeom>
          <a:noFill/>
        </p:spPr>
        <p:txBody>
          <a:bodyPr wrap="square">
            <a:spAutoFit/>
          </a:bodyPr>
          <a:lstStyle/>
          <a:p>
            <a:r>
              <a:rPr lang="en-US" sz="900" dirty="0"/>
              <a:t>Image: </a:t>
            </a:r>
            <a:r>
              <a:rPr lang="en-US" sz="900" dirty="0">
                <a:hlinkClick r:id="rId5"/>
              </a:rPr>
              <a:t>www.zerostigma.art</a:t>
            </a:r>
            <a:r>
              <a:rPr lang="en-US" sz="900" dirty="0"/>
              <a:t> </a:t>
            </a:r>
          </a:p>
        </p:txBody>
      </p:sp>
    </p:spTree>
    <p:extLst>
      <p:ext uri="{BB962C8B-B14F-4D97-AF65-F5344CB8AC3E}">
        <p14:creationId xmlns:p14="http://schemas.microsoft.com/office/powerpoint/2010/main" val="265342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CAEEDC17-5A58-45C1-C095-CFDD8D119FFB}"/>
            </a:ext>
          </a:extLst>
        </p:cNvPr>
        <p:cNvGrpSpPr/>
        <p:nvPr/>
      </p:nvGrpSpPr>
      <p:grpSpPr>
        <a:xfrm>
          <a:off x="0" y="0"/>
          <a:ext cx="0" cy="0"/>
          <a:chOff x="0" y="0"/>
          <a:chExt cx="0" cy="0"/>
        </a:xfrm>
      </p:grpSpPr>
      <p:sp>
        <p:nvSpPr>
          <p:cNvPr id="96" name="Google Shape;96;p6">
            <a:extLst>
              <a:ext uri="{FF2B5EF4-FFF2-40B4-BE49-F238E27FC236}">
                <a16:creationId xmlns:a16="http://schemas.microsoft.com/office/drawing/2014/main" id="{11C53A1B-2534-4EBD-DD9B-0A67C42FFFE2}"/>
              </a:ext>
            </a:extLst>
          </p:cNvPr>
          <p:cNvSpPr txBox="1">
            <a:spLocks noGrp="1"/>
          </p:cNvSpPr>
          <p:nvPr>
            <p:ph type="title"/>
          </p:nvPr>
        </p:nvSpPr>
        <p:spPr>
          <a:xfrm>
            <a:off x="3389971" y="2633031"/>
            <a:ext cx="5310604" cy="1362075"/>
          </a:xfrm>
          <a:prstGeom prst="rect">
            <a:avLst/>
          </a:prstGeom>
          <a:noFill/>
          <a:ln>
            <a:noFill/>
          </a:ln>
        </p:spPr>
        <p:txBody>
          <a:bodyPr spcFirstLastPara="1" wrap="square" lIns="91425" tIns="0" rIns="91425" bIns="45700" anchor="ctr" anchorCtr="0">
            <a:noAutofit/>
          </a:bodyPr>
          <a:lstStyle/>
          <a:p>
            <a:pPr marL="0" lvl="0" indent="0" algn="l" rtl="0">
              <a:lnSpc>
                <a:spcPct val="90000"/>
              </a:lnSpc>
              <a:spcBef>
                <a:spcPts val="0"/>
              </a:spcBef>
              <a:spcAft>
                <a:spcPts val="0"/>
              </a:spcAft>
              <a:buClr>
                <a:schemeClr val="accent1"/>
              </a:buClr>
              <a:buSzPts val="2800"/>
              <a:buFont typeface="Montserrat"/>
              <a:buNone/>
            </a:pPr>
            <a:r>
              <a:rPr lang="en-US" sz="2800" i="1" dirty="0"/>
              <a:t>We gratefully acknowledge that parts of this training have been collaboratively developed over the years by the many community members who have graciously shared their expertise, knowledge, and experience for the benefit of our communities.</a:t>
            </a:r>
          </a:p>
        </p:txBody>
      </p:sp>
    </p:spTree>
    <p:extLst>
      <p:ext uri="{BB962C8B-B14F-4D97-AF65-F5344CB8AC3E}">
        <p14:creationId xmlns:p14="http://schemas.microsoft.com/office/powerpoint/2010/main" val="1685950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202CBDBB-3731-D103-F531-2FA646CAEC72}"/>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28558A0B-D1AC-038E-1CEA-AA40950A4017}"/>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After Using Naloxone…</a:t>
            </a:r>
            <a:endParaRPr sz="4000" dirty="0"/>
          </a:p>
        </p:txBody>
      </p:sp>
      <p:sp>
        <p:nvSpPr>
          <p:cNvPr id="75" name="Google Shape;75;p3">
            <a:extLst>
              <a:ext uri="{FF2B5EF4-FFF2-40B4-BE49-F238E27FC236}">
                <a16:creationId xmlns:a16="http://schemas.microsoft.com/office/drawing/2014/main" id="{562A8496-F074-B815-167F-A9B00FB48FB9}"/>
              </a:ext>
            </a:extLst>
          </p:cNvPr>
          <p:cNvSpPr txBox="1">
            <a:spLocks noGrp="1"/>
          </p:cNvSpPr>
          <p:nvPr>
            <p:ph type="body" idx="1"/>
          </p:nvPr>
        </p:nvSpPr>
        <p:spPr>
          <a:xfrm>
            <a:off x="401052" y="1474162"/>
            <a:ext cx="8285748" cy="4464723"/>
          </a:xfrm>
          <a:prstGeom prst="rect">
            <a:avLst/>
          </a:prstGeom>
          <a:noFill/>
          <a:ln>
            <a:noFill/>
          </a:ln>
        </p:spPr>
        <p:txBody>
          <a:bodyPr spcFirstLastPara="1" wrap="square" lIns="91425" tIns="45700" rIns="91425" bIns="45700" anchor="t" anchorCtr="0">
            <a:noAutofit/>
          </a:bodyPr>
          <a:lstStyle/>
          <a:p>
            <a:pPr marL="285750" indent="-285750"/>
            <a:r>
              <a:rPr lang="en-US" sz="2000" dirty="0">
                <a:solidFill>
                  <a:schemeClr val="tx1"/>
                </a:solidFill>
              </a:rPr>
              <a:t>After naloxone is administered, a person’s usual </a:t>
            </a:r>
            <a:br>
              <a:rPr lang="en-US" sz="2000" dirty="0">
                <a:solidFill>
                  <a:schemeClr val="tx1"/>
                </a:solidFill>
              </a:rPr>
            </a:br>
            <a:r>
              <a:rPr lang="en-US" sz="2000" dirty="0">
                <a:solidFill>
                  <a:schemeClr val="tx1"/>
                </a:solidFill>
              </a:rPr>
              <a:t>coloring may return to their face and fingers and they </a:t>
            </a:r>
            <a:br>
              <a:rPr lang="en-US" sz="2000" dirty="0">
                <a:solidFill>
                  <a:schemeClr val="tx1"/>
                </a:solidFill>
              </a:rPr>
            </a:br>
            <a:r>
              <a:rPr lang="en-US" sz="2000" dirty="0">
                <a:solidFill>
                  <a:schemeClr val="tx1"/>
                </a:solidFill>
              </a:rPr>
              <a:t>may take slow, shallow breaths without returning to </a:t>
            </a:r>
            <a:br>
              <a:rPr lang="en-US" sz="2000" dirty="0">
                <a:solidFill>
                  <a:schemeClr val="tx1"/>
                </a:solidFill>
              </a:rPr>
            </a:br>
            <a:r>
              <a:rPr lang="en-US" sz="2000" dirty="0">
                <a:solidFill>
                  <a:schemeClr val="tx1"/>
                </a:solidFill>
              </a:rPr>
              <a:t>consciousness.</a:t>
            </a:r>
          </a:p>
          <a:p>
            <a:pPr marL="285750" indent="-285750"/>
            <a:r>
              <a:rPr lang="en-US" sz="2000" dirty="0">
                <a:solidFill>
                  <a:schemeClr val="tx1"/>
                </a:solidFill>
              </a:rPr>
              <a:t>If a person resumes breathing but is still not waking to consciousness, you do not need to administer more </a:t>
            </a:r>
            <a:br>
              <a:rPr lang="en-US" sz="2000" dirty="0">
                <a:solidFill>
                  <a:schemeClr val="tx1"/>
                </a:solidFill>
              </a:rPr>
            </a:br>
            <a:r>
              <a:rPr lang="en-US" sz="2000" dirty="0">
                <a:solidFill>
                  <a:schemeClr val="tx1"/>
                </a:solidFill>
              </a:rPr>
              <a:t>naloxone.</a:t>
            </a:r>
          </a:p>
          <a:p>
            <a:pPr marL="285750" indent="-285750"/>
            <a:r>
              <a:rPr lang="en-US" sz="2000" dirty="0">
                <a:solidFill>
                  <a:schemeClr val="tx1"/>
                </a:solidFill>
              </a:rPr>
              <a:t>For a person who is breathing but not awake, count breath rate per minute to determine if they are in need of supplemental oxygen. Rescue breathing or supplemental oxygen may be necessary if respiration is under 8 to 10 breaths per minute. </a:t>
            </a:r>
          </a:p>
          <a:p>
            <a:pPr marL="285750" indent="-285750"/>
            <a:r>
              <a:rPr lang="en-US" sz="2000" dirty="0">
                <a:solidFill>
                  <a:schemeClr val="tx1"/>
                </a:solidFill>
              </a:rPr>
              <a:t>Service providers can teach program participants how to count breaths per minute (BPM) and how to provide rescue breathing.</a:t>
            </a:r>
          </a:p>
        </p:txBody>
      </p:sp>
      <p:sp>
        <p:nvSpPr>
          <p:cNvPr id="76" name="Google Shape;76;p3">
            <a:extLst>
              <a:ext uri="{FF2B5EF4-FFF2-40B4-BE49-F238E27FC236}">
                <a16:creationId xmlns:a16="http://schemas.microsoft.com/office/drawing/2014/main" id="{7A8A81A5-4A76-B6BD-55B1-D266CC70DF0E}"/>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pic>
        <p:nvPicPr>
          <p:cNvPr id="4" name="Picture 3" descr="A close up of a logo&#10;&#10;AI-generated content may be incorrect.">
            <a:extLst>
              <a:ext uri="{FF2B5EF4-FFF2-40B4-BE49-F238E27FC236}">
                <a16:creationId xmlns:a16="http://schemas.microsoft.com/office/drawing/2014/main" id="{CCE9945A-204A-351C-FD62-D8452D6E8AD6}"/>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6AA51191-A72E-6BD1-1AFE-5B9DF08FD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5233" y="1474162"/>
            <a:ext cx="1149631" cy="2247529"/>
          </a:xfrm>
          <a:prstGeom prst="rect">
            <a:avLst/>
          </a:prstGeom>
        </p:spPr>
      </p:pic>
      <p:sp>
        <p:nvSpPr>
          <p:cNvPr id="8" name="TextBox 7">
            <a:extLst>
              <a:ext uri="{FF2B5EF4-FFF2-40B4-BE49-F238E27FC236}">
                <a16:creationId xmlns:a16="http://schemas.microsoft.com/office/drawing/2014/main" id="{15F1659D-FFE7-C1CB-8441-D4D485CAF68E}"/>
              </a:ext>
            </a:extLst>
          </p:cNvPr>
          <p:cNvSpPr txBox="1"/>
          <p:nvPr/>
        </p:nvSpPr>
        <p:spPr>
          <a:xfrm>
            <a:off x="7145233" y="3696320"/>
            <a:ext cx="3725633" cy="215444"/>
          </a:xfrm>
          <a:prstGeom prst="rect">
            <a:avLst/>
          </a:prstGeom>
          <a:noFill/>
        </p:spPr>
        <p:txBody>
          <a:bodyPr wrap="square">
            <a:spAutoFit/>
          </a:bodyPr>
          <a:lstStyle/>
          <a:p>
            <a:r>
              <a:rPr lang="en-US" sz="800" dirty="0"/>
              <a:t>Image: </a:t>
            </a:r>
            <a:r>
              <a:rPr lang="en-US" sz="800" dirty="0">
                <a:hlinkClick r:id="rId5"/>
              </a:rPr>
              <a:t>www.zerostigma.art</a:t>
            </a:r>
            <a:r>
              <a:rPr lang="en-US" sz="800" dirty="0"/>
              <a:t> </a:t>
            </a:r>
          </a:p>
        </p:txBody>
      </p:sp>
    </p:spTree>
    <p:extLst>
      <p:ext uri="{BB962C8B-B14F-4D97-AF65-F5344CB8AC3E}">
        <p14:creationId xmlns:p14="http://schemas.microsoft.com/office/powerpoint/2010/main" val="550080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024B04E9-1238-0363-8C41-202CAC0D799C}"/>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00E8CEAA-3363-7D71-DA32-C738EE3BDD01}"/>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Managing Sedative Effects</a:t>
            </a:r>
            <a:endParaRPr sz="4000" dirty="0"/>
          </a:p>
        </p:txBody>
      </p:sp>
      <p:sp>
        <p:nvSpPr>
          <p:cNvPr id="75" name="Google Shape;75;p3">
            <a:extLst>
              <a:ext uri="{FF2B5EF4-FFF2-40B4-BE49-F238E27FC236}">
                <a16:creationId xmlns:a16="http://schemas.microsoft.com/office/drawing/2014/main" id="{3E977DCE-8B31-E2D1-214B-0E082016430D}"/>
              </a:ext>
            </a:extLst>
          </p:cNvPr>
          <p:cNvSpPr txBox="1">
            <a:spLocks noGrp="1"/>
          </p:cNvSpPr>
          <p:nvPr>
            <p:ph type="body" idx="1"/>
          </p:nvPr>
        </p:nvSpPr>
        <p:spPr>
          <a:xfrm>
            <a:off x="401052" y="1421096"/>
            <a:ext cx="8742948" cy="4464723"/>
          </a:xfrm>
          <a:prstGeom prst="rect">
            <a:avLst/>
          </a:prstGeom>
          <a:noFill/>
          <a:ln>
            <a:noFill/>
          </a:ln>
        </p:spPr>
        <p:txBody>
          <a:bodyPr spcFirstLastPara="1" wrap="square" lIns="91425" tIns="45700" rIns="91425" bIns="45700" anchor="t" anchorCtr="0">
            <a:noAutofit/>
          </a:bodyPr>
          <a:lstStyle/>
          <a:p>
            <a:pPr marL="0" indent="0">
              <a:buNone/>
            </a:pPr>
            <a:r>
              <a:rPr lang="en-US" sz="2000" b="1" dirty="0">
                <a:solidFill>
                  <a:schemeClr val="tx1"/>
                </a:solidFill>
              </a:rPr>
              <a:t>Xylazine can cause prolonged periods of sedation, during which people remain immobile.</a:t>
            </a:r>
          </a:p>
          <a:p>
            <a:pPr marL="0" indent="0">
              <a:buNone/>
            </a:pPr>
            <a:r>
              <a:rPr lang="en-US" sz="2000" b="1" dirty="0">
                <a:solidFill>
                  <a:schemeClr val="tx1"/>
                </a:solidFill>
              </a:rPr>
              <a:t>Complications from immobility may include</a:t>
            </a:r>
            <a:r>
              <a:rPr lang="en-US" sz="2000" dirty="0">
                <a:solidFill>
                  <a:schemeClr val="tx1"/>
                </a:solidFill>
              </a:rPr>
              <a:t>:</a:t>
            </a:r>
          </a:p>
          <a:p>
            <a:pPr marL="285750" indent="-285750"/>
            <a:r>
              <a:rPr lang="en-US" sz="1800" dirty="0">
                <a:solidFill>
                  <a:schemeClr val="tx1"/>
                </a:solidFill>
              </a:rPr>
              <a:t>Muscle weakness</a:t>
            </a:r>
          </a:p>
          <a:p>
            <a:pPr marL="285750" indent="-285750"/>
            <a:r>
              <a:rPr lang="en-US" sz="1800" dirty="0">
                <a:solidFill>
                  <a:schemeClr val="tx1"/>
                </a:solidFill>
              </a:rPr>
              <a:t>Blood clots (Deep vein thrombosis)</a:t>
            </a:r>
          </a:p>
          <a:p>
            <a:pPr marL="285750" indent="-285750"/>
            <a:r>
              <a:rPr lang="en-US" sz="1800" dirty="0">
                <a:solidFill>
                  <a:schemeClr val="tx1"/>
                </a:solidFill>
              </a:rPr>
              <a:t>Decreased range of motion in joints</a:t>
            </a:r>
          </a:p>
          <a:p>
            <a:pPr marL="285750" indent="-285750"/>
            <a:r>
              <a:rPr lang="en-US" sz="1800" dirty="0">
                <a:solidFill>
                  <a:schemeClr val="tx1"/>
                </a:solidFill>
              </a:rPr>
              <a:t>Respiratory complications</a:t>
            </a:r>
          </a:p>
          <a:p>
            <a:pPr marL="285750" indent="-285750"/>
            <a:r>
              <a:rPr lang="en-US" sz="1800" dirty="0">
                <a:solidFill>
                  <a:schemeClr val="tx1"/>
                </a:solidFill>
              </a:rPr>
              <a:t>Pressure ulcers</a:t>
            </a:r>
          </a:p>
          <a:p>
            <a:pPr marL="285750" indent="-285750"/>
            <a:r>
              <a:rPr lang="en-US" sz="1800" dirty="0">
                <a:solidFill>
                  <a:schemeClr val="tx1"/>
                </a:solidFill>
              </a:rPr>
              <a:t>Heat burns, freezing, or other environmental harm caused by immobility outdoors</a:t>
            </a:r>
          </a:p>
          <a:p>
            <a:pPr marL="285750" indent="-285750"/>
            <a:r>
              <a:rPr lang="en-US" sz="1800" dirty="0">
                <a:solidFill>
                  <a:schemeClr val="tx1"/>
                </a:solidFill>
              </a:rPr>
              <a:t>Increased vulnerability to physical assaults and robbery</a:t>
            </a:r>
          </a:p>
          <a:p>
            <a:pPr marL="285750" indent="-285750"/>
            <a:endParaRPr lang="en-US" sz="2000" dirty="0">
              <a:solidFill>
                <a:schemeClr val="tx1"/>
              </a:solidFill>
            </a:endParaRPr>
          </a:p>
          <a:p>
            <a:pPr marL="285750" indent="-285750"/>
            <a:endParaRPr lang="en-US" sz="2000" dirty="0">
              <a:solidFill>
                <a:schemeClr val="tx1"/>
              </a:solidFill>
            </a:endParaRPr>
          </a:p>
        </p:txBody>
      </p:sp>
      <p:sp>
        <p:nvSpPr>
          <p:cNvPr id="76" name="Google Shape;76;p3">
            <a:extLst>
              <a:ext uri="{FF2B5EF4-FFF2-40B4-BE49-F238E27FC236}">
                <a16:creationId xmlns:a16="http://schemas.microsoft.com/office/drawing/2014/main" id="{AE0876E3-260B-B207-9862-76CF1D061A49}"/>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pic>
        <p:nvPicPr>
          <p:cNvPr id="4" name="Picture 3" descr="A close up of a logo&#10;&#10;AI-generated content may be incorrect.">
            <a:extLst>
              <a:ext uri="{FF2B5EF4-FFF2-40B4-BE49-F238E27FC236}">
                <a16:creationId xmlns:a16="http://schemas.microsoft.com/office/drawing/2014/main" id="{D0E19894-5BE1-705F-36E9-5A8C688C1B07}"/>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2412691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90643BE-5119-6368-AB27-DDAA4F58164D}"/>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4792CB32-235E-D4EB-7F78-97063ED83682}"/>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Managing Sedative Effects</a:t>
            </a:r>
            <a:endParaRPr sz="4000" dirty="0"/>
          </a:p>
        </p:txBody>
      </p:sp>
      <p:sp>
        <p:nvSpPr>
          <p:cNvPr id="75" name="Google Shape;75;p3">
            <a:extLst>
              <a:ext uri="{FF2B5EF4-FFF2-40B4-BE49-F238E27FC236}">
                <a16:creationId xmlns:a16="http://schemas.microsoft.com/office/drawing/2014/main" id="{8E37D5B2-1B95-5E8B-C585-227B9D2EFF4D}"/>
              </a:ext>
            </a:extLst>
          </p:cNvPr>
          <p:cNvSpPr txBox="1">
            <a:spLocks noGrp="1"/>
          </p:cNvSpPr>
          <p:nvPr>
            <p:ph type="body" idx="1"/>
          </p:nvPr>
        </p:nvSpPr>
        <p:spPr>
          <a:xfrm>
            <a:off x="0" y="1324844"/>
            <a:ext cx="9144000" cy="4464723"/>
          </a:xfrm>
          <a:prstGeom prst="rect">
            <a:avLst/>
          </a:prstGeom>
          <a:noFill/>
          <a:ln>
            <a:noFill/>
          </a:ln>
        </p:spPr>
        <p:txBody>
          <a:bodyPr spcFirstLastPara="1" wrap="square" lIns="91425" tIns="45700" rIns="91425" bIns="45700" anchor="t" anchorCtr="0">
            <a:noAutofit/>
          </a:bodyPr>
          <a:lstStyle/>
          <a:p>
            <a:pPr marL="0" indent="0">
              <a:buNone/>
            </a:pPr>
            <a:r>
              <a:rPr lang="en-US" sz="2000" b="1" dirty="0">
                <a:solidFill>
                  <a:schemeClr val="tx1"/>
                </a:solidFill>
              </a:rPr>
              <a:t>Due to long periods of sedation, a person may be at greater risk of developing musculoskeletal, nerve and pressure injuries as well as deep vein thrombosis (deep clots).</a:t>
            </a:r>
          </a:p>
          <a:p>
            <a:pPr marL="342900" indent="-342900"/>
            <a:r>
              <a:rPr lang="en-US" sz="1800" dirty="0">
                <a:solidFill>
                  <a:schemeClr val="tx1"/>
                </a:solidFill>
              </a:rPr>
              <a:t>Try to lay people on flat and smooth surfaces.</a:t>
            </a:r>
          </a:p>
          <a:p>
            <a:pPr marL="342900" indent="-342900"/>
            <a:r>
              <a:rPr lang="en-US" sz="1800" dirty="0">
                <a:solidFill>
                  <a:schemeClr val="tx1"/>
                </a:solidFill>
              </a:rPr>
              <a:t>Try to move people every two hours.</a:t>
            </a:r>
          </a:p>
          <a:p>
            <a:pPr marL="800100" lvl="1"/>
            <a:r>
              <a:rPr lang="en-US" sz="1400" dirty="0">
                <a:solidFill>
                  <a:schemeClr val="tx1"/>
                </a:solidFill>
              </a:rPr>
              <a:t>If they are laying down, move them from side to side.</a:t>
            </a:r>
          </a:p>
          <a:p>
            <a:pPr marL="800100" lvl="1"/>
            <a:r>
              <a:rPr lang="en-US" sz="1400" dirty="0">
                <a:solidFill>
                  <a:schemeClr val="tx1"/>
                </a:solidFill>
              </a:rPr>
              <a:t>If they are sitting up, be aware of the position of their limbs to ensure their circulation is not being cut off; shift as needed every few hours.</a:t>
            </a:r>
          </a:p>
          <a:p>
            <a:pPr marL="342900" indent="-342900"/>
            <a:r>
              <a:rPr lang="en-US" sz="1800" dirty="0">
                <a:solidFill>
                  <a:schemeClr val="tx1"/>
                </a:solidFill>
              </a:rPr>
              <a:t>Try to use padding, such as pillows or clothing under body parts that are in contact with hard surfaces.</a:t>
            </a:r>
          </a:p>
          <a:p>
            <a:pPr marL="342900" indent="-342900"/>
            <a:r>
              <a:rPr lang="en-US" sz="1800" dirty="0">
                <a:solidFill>
                  <a:schemeClr val="tx1"/>
                </a:solidFill>
              </a:rPr>
              <a:t>Advise people to use with other people they feel safe with, as sedation may put people at greater risk of physical assault, robbery and other injury.</a:t>
            </a:r>
          </a:p>
          <a:p>
            <a:pPr marL="342900" indent="-342900"/>
            <a:r>
              <a:rPr lang="en-US" sz="1800" dirty="0">
                <a:solidFill>
                  <a:schemeClr val="tx1"/>
                </a:solidFill>
              </a:rPr>
              <a:t>In extreme heat or cold, advise people to use in a place where they can be protected from the elements,</a:t>
            </a:r>
          </a:p>
          <a:p>
            <a:pPr marL="0" indent="0">
              <a:buNone/>
            </a:pPr>
            <a:endParaRPr lang="en-US" sz="2000" dirty="0">
              <a:solidFill>
                <a:schemeClr val="tx1"/>
              </a:solidFill>
            </a:endParaRPr>
          </a:p>
        </p:txBody>
      </p:sp>
      <p:sp>
        <p:nvSpPr>
          <p:cNvPr id="76" name="Google Shape;76;p3">
            <a:extLst>
              <a:ext uri="{FF2B5EF4-FFF2-40B4-BE49-F238E27FC236}">
                <a16:creationId xmlns:a16="http://schemas.microsoft.com/office/drawing/2014/main" id="{76503A75-D84D-1F97-00A1-A5009F80A5A8}"/>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pic>
        <p:nvPicPr>
          <p:cNvPr id="4" name="Picture 3" descr="A close up of a logo&#10;&#10;AI-generated content may be incorrect.">
            <a:extLst>
              <a:ext uri="{FF2B5EF4-FFF2-40B4-BE49-F238E27FC236}">
                <a16:creationId xmlns:a16="http://schemas.microsoft.com/office/drawing/2014/main" id="{B4FE8A22-42E8-7013-0201-8AE00E24A643}"/>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3086724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4E1E8986-247D-1D83-58C8-F8526136AC2A}"/>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4CF4856E-C2E6-6409-0835-DB17D42B0BAF}"/>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5400" dirty="0"/>
              <a:t>Xylazine Withdrawal</a:t>
            </a:r>
            <a:endParaRPr sz="5400" dirty="0"/>
          </a:p>
        </p:txBody>
      </p:sp>
      <p:sp>
        <p:nvSpPr>
          <p:cNvPr id="75" name="Google Shape;75;p3">
            <a:extLst>
              <a:ext uri="{FF2B5EF4-FFF2-40B4-BE49-F238E27FC236}">
                <a16:creationId xmlns:a16="http://schemas.microsoft.com/office/drawing/2014/main" id="{A238010A-3155-B75D-1CEA-CEEC76977C5C}"/>
              </a:ext>
            </a:extLst>
          </p:cNvPr>
          <p:cNvSpPr txBox="1">
            <a:spLocks noGrp="1"/>
          </p:cNvSpPr>
          <p:nvPr>
            <p:ph type="body" idx="1"/>
          </p:nvPr>
        </p:nvSpPr>
        <p:spPr>
          <a:xfrm>
            <a:off x="0" y="1324844"/>
            <a:ext cx="9144000" cy="4464723"/>
          </a:xfrm>
          <a:prstGeom prst="rect">
            <a:avLst/>
          </a:prstGeom>
          <a:noFill/>
          <a:ln>
            <a:noFill/>
          </a:ln>
        </p:spPr>
        <p:txBody>
          <a:bodyPr spcFirstLastPara="1" wrap="square" lIns="91425" tIns="45700" rIns="91425" bIns="45700" anchor="t" anchorCtr="0">
            <a:noAutofit/>
          </a:bodyPr>
          <a:lstStyle/>
          <a:p>
            <a:pPr marL="0" indent="0">
              <a:buNone/>
            </a:pPr>
            <a:r>
              <a:rPr lang="en-US" sz="2000" dirty="0">
                <a:solidFill>
                  <a:schemeClr val="tx1"/>
                </a:solidFill>
              </a:rPr>
              <a:t>People that have developed dependence on xylazine may experience severe withdrawal.</a:t>
            </a:r>
          </a:p>
          <a:p>
            <a:pPr marL="342900" indent="-342900"/>
            <a:r>
              <a:rPr lang="en-US" sz="1900" dirty="0">
                <a:solidFill>
                  <a:schemeClr val="tx1"/>
                </a:solidFill>
              </a:rPr>
              <a:t>Symptoms are not always well-defined and may include severe anxiety and agitation as well as elevated blood pressure and heart rate.</a:t>
            </a:r>
          </a:p>
          <a:p>
            <a:pPr marL="342900" indent="-342900"/>
            <a:r>
              <a:rPr lang="en-US" sz="1900" dirty="0">
                <a:solidFill>
                  <a:schemeClr val="tx1"/>
                </a:solidFill>
              </a:rPr>
              <a:t>Xylazine withdrawal may begin before, after, or be concurrent with opioid withdrawal.</a:t>
            </a:r>
          </a:p>
          <a:p>
            <a:pPr marL="342900" indent="-342900"/>
            <a:r>
              <a:rPr lang="en-US" sz="1900" dirty="0">
                <a:solidFill>
                  <a:schemeClr val="tx1"/>
                </a:solidFill>
              </a:rPr>
              <a:t>Timeline for which xylazine withdrawal occurs is unknown but it has been reported as starting within 6-12 hours after discontinued use.</a:t>
            </a:r>
          </a:p>
          <a:p>
            <a:pPr marL="342900" indent="-342900"/>
            <a:r>
              <a:rPr lang="en-US" sz="1900" dirty="0">
                <a:solidFill>
                  <a:schemeClr val="tx1"/>
                </a:solidFill>
              </a:rPr>
              <a:t>People taking medication for opioid use disorder may opt to discontinue treatment, as MOUD does not ease symptoms of xylazine withdrawal.</a:t>
            </a:r>
          </a:p>
          <a:p>
            <a:pPr marL="342900" indent="-342900"/>
            <a:r>
              <a:rPr lang="en-US" sz="1900" dirty="0">
                <a:solidFill>
                  <a:schemeClr val="tx1"/>
                </a:solidFill>
              </a:rPr>
              <a:t>Medical facilities are learning how to medically manage xylazine withdrawal, with medical professionals collaborating in real-time to identify best practices for treatment.</a:t>
            </a:r>
          </a:p>
        </p:txBody>
      </p:sp>
      <p:sp>
        <p:nvSpPr>
          <p:cNvPr id="76" name="Google Shape;76;p3">
            <a:extLst>
              <a:ext uri="{FF2B5EF4-FFF2-40B4-BE49-F238E27FC236}">
                <a16:creationId xmlns:a16="http://schemas.microsoft.com/office/drawing/2014/main" id="{A4C2CFD8-0D4B-D245-1CA8-197FDD4BE0FB}"/>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pic>
        <p:nvPicPr>
          <p:cNvPr id="4" name="Picture 3" descr="A close up of a logo&#10;&#10;AI-generated content may be incorrect.">
            <a:extLst>
              <a:ext uri="{FF2B5EF4-FFF2-40B4-BE49-F238E27FC236}">
                <a16:creationId xmlns:a16="http://schemas.microsoft.com/office/drawing/2014/main" id="{6FDE9A2D-CBFB-DA00-6A7F-5A9A75D4C7B1}"/>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4080183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8">
          <a:extLst>
            <a:ext uri="{FF2B5EF4-FFF2-40B4-BE49-F238E27FC236}">
              <a16:creationId xmlns:a16="http://schemas.microsoft.com/office/drawing/2014/main" id="{D1881D4C-032B-BDF6-D8F6-298603F6AB25}"/>
            </a:ext>
          </a:extLst>
        </p:cNvPr>
        <p:cNvGrpSpPr/>
        <p:nvPr/>
      </p:nvGrpSpPr>
      <p:grpSpPr>
        <a:xfrm>
          <a:off x="0" y="0"/>
          <a:ext cx="0" cy="0"/>
          <a:chOff x="0" y="0"/>
          <a:chExt cx="0" cy="0"/>
        </a:xfrm>
      </p:grpSpPr>
      <p:sp>
        <p:nvSpPr>
          <p:cNvPr id="119" name="Google Shape;119;p8">
            <a:extLst>
              <a:ext uri="{FF2B5EF4-FFF2-40B4-BE49-F238E27FC236}">
                <a16:creationId xmlns:a16="http://schemas.microsoft.com/office/drawing/2014/main" id="{CC198288-0ABF-C123-F81A-3CF355E09B47}"/>
              </a:ext>
            </a:extLst>
          </p:cNvPr>
          <p:cNvSpPr txBox="1">
            <a:spLocks noGrp="1"/>
          </p:cNvSpPr>
          <p:nvPr>
            <p:ph type="title"/>
          </p:nvPr>
        </p:nvSpPr>
        <p:spPr>
          <a:xfrm>
            <a:off x="3096126" y="2633031"/>
            <a:ext cx="5775158" cy="1362075"/>
          </a:xfrm>
          <a:prstGeom prst="rect">
            <a:avLst/>
          </a:prstGeom>
          <a:noFill/>
          <a:ln>
            <a:noFill/>
          </a:ln>
        </p:spPr>
        <p:txBody>
          <a:bodyPr spcFirstLastPara="1" wrap="square" lIns="91425" tIns="0" rIns="91425" bIns="45700" anchor="ctr" anchorCtr="0">
            <a:noAutofit/>
          </a:bodyPr>
          <a:lstStyle/>
          <a:p>
            <a:pPr marL="0" lvl="0" indent="0" algn="ctr" rtl="0">
              <a:lnSpc>
                <a:spcPct val="90000"/>
              </a:lnSpc>
              <a:spcBef>
                <a:spcPts val="0"/>
              </a:spcBef>
              <a:spcAft>
                <a:spcPts val="0"/>
              </a:spcAft>
              <a:buClr>
                <a:schemeClr val="accent1"/>
              </a:buClr>
              <a:buSzPts val="4400"/>
              <a:buFont typeface="Montserrat"/>
              <a:buNone/>
            </a:pPr>
            <a:r>
              <a:rPr lang="en-US" sz="5400" dirty="0"/>
              <a:t>Medical </a:t>
            </a:r>
            <a:br>
              <a:rPr lang="en-US" sz="5400" dirty="0"/>
            </a:br>
            <a:r>
              <a:rPr lang="en-US" sz="5400" dirty="0"/>
              <a:t>Self-Advocacy</a:t>
            </a:r>
          </a:p>
        </p:txBody>
      </p:sp>
    </p:spTree>
    <p:extLst>
      <p:ext uri="{BB962C8B-B14F-4D97-AF65-F5344CB8AC3E}">
        <p14:creationId xmlns:p14="http://schemas.microsoft.com/office/powerpoint/2010/main" val="399623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BB593E05-0E6E-957D-50C2-EF2877A4F80F}"/>
            </a:ext>
          </a:extLst>
        </p:cNvPr>
        <p:cNvGrpSpPr/>
        <p:nvPr/>
      </p:nvGrpSpPr>
      <p:grpSpPr>
        <a:xfrm>
          <a:off x="0" y="0"/>
          <a:ext cx="0" cy="0"/>
          <a:chOff x="0" y="0"/>
          <a:chExt cx="0" cy="0"/>
        </a:xfrm>
      </p:grpSpPr>
      <p:sp>
        <p:nvSpPr>
          <p:cNvPr id="138" name="Google Shape;138;p11">
            <a:extLst>
              <a:ext uri="{FF2B5EF4-FFF2-40B4-BE49-F238E27FC236}">
                <a16:creationId xmlns:a16="http://schemas.microsoft.com/office/drawing/2014/main" id="{D721F422-CA53-E982-D7D4-049BB1D33659}"/>
              </a:ext>
            </a:extLst>
          </p:cNvPr>
          <p:cNvSpPr txBox="1">
            <a:spLocks noGrp="1"/>
          </p:cNvSpPr>
          <p:nvPr>
            <p:ph type="title"/>
          </p:nvPr>
        </p:nvSpPr>
        <p:spPr>
          <a:xfrm>
            <a:off x="0" y="5535339"/>
            <a:ext cx="9144000" cy="566738"/>
          </a:xfrm>
          <a:prstGeom prst="rect">
            <a:avLst/>
          </a:prstGeom>
          <a:solidFill>
            <a:schemeClr val="dk1"/>
          </a:solidFill>
          <a:ln>
            <a:noFill/>
          </a:ln>
        </p:spPr>
        <p:txBody>
          <a:bodyPr spcFirstLastPara="1" wrap="square" lIns="457200" tIns="0" rIns="457200" bIns="45700" anchor="ctr" anchorCtr="0">
            <a:noAutofit/>
          </a:bodyPr>
          <a:lstStyle/>
          <a:p>
            <a:pPr marL="0" lvl="0" indent="0" algn="l" rtl="0">
              <a:lnSpc>
                <a:spcPct val="90000"/>
              </a:lnSpc>
              <a:spcBef>
                <a:spcPts val="0"/>
              </a:spcBef>
              <a:spcAft>
                <a:spcPts val="0"/>
              </a:spcAft>
              <a:buClr>
                <a:schemeClr val="lt1"/>
              </a:buClr>
              <a:buSzPts val="2000"/>
              <a:buFont typeface="Montserrat"/>
              <a:buNone/>
            </a:pPr>
            <a:endParaRPr dirty="0"/>
          </a:p>
        </p:txBody>
      </p:sp>
      <p:sp>
        <p:nvSpPr>
          <p:cNvPr id="139" name="Google Shape;139;p11">
            <a:extLst>
              <a:ext uri="{FF2B5EF4-FFF2-40B4-BE49-F238E27FC236}">
                <a16:creationId xmlns:a16="http://schemas.microsoft.com/office/drawing/2014/main" id="{A744592F-6537-6D7D-8CB3-1814720C24F2}"/>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55</a:t>
            </a:fld>
            <a:endParaRPr/>
          </a:p>
        </p:txBody>
      </p:sp>
      <p:sp>
        <p:nvSpPr>
          <p:cNvPr id="2" name="Google Shape;96;p6">
            <a:extLst>
              <a:ext uri="{FF2B5EF4-FFF2-40B4-BE49-F238E27FC236}">
                <a16:creationId xmlns:a16="http://schemas.microsoft.com/office/drawing/2014/main" id="{FEFBB957-BD58-1F58-AF2D-77CC87E99826}"/>
              </a:ext>
            </a:extLst>
          </p:cNvPr>
          <p:cNvSpPr txBox="1">
            <a:spLocks/>
          </p:cNvSpPr>
          <p:nvPr/>
        </p:nvSpPr>
        <p:spPr>
          <a:xfrm>
            <a:off x="429450" y="272717"/>
            <a:ext cx="8285100" cy="5043742"/>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000"/>
              <a:buFont typeface="Montserrat"/>
              <a:buNone/>
              <a:defRPr sz="2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indent="0"/>
            <a:r>
              <a:rPr lang="en-US" sz="3200" dirty="0">
                <a:solidFill>
                  <a:schemeClr val="tx1"/>
                </a:solidFill>
              </a:rPr>
              <a:t>Why is it important that people who use drugs (and the people that support them) know how to advocate for themselves (and their participants) in medical settings?</a:t>
            </a:r>
          </a:p>
        </p:txBody>
      </p:sp>
      <p:pic>
        <p:nvPicPr>
          <p:cNvPr id="5" name="Picture 4" descr="A close up of a logo&#10;&#10;AI-generated content may be incorrect.">
            <a:extLst>
              <a:ext uri="{FF2B5EF4-FFF2-40B4-BE49-F238E27FC236}">
                <a16:creationId xmlns:a16="http://schemas.microsoft.com/office/drawing/2014/main" id="{FAB40F8E-364D-0A67-289E-02ED5B35131B}"/>
              </a:ext>
            </a:extLst>
          </p:cNvPr>
          <p:cNvPicPr>
            <a:picLocks noChangeAspect="1"/>
          </p:cNvPicPr>
          <p:nvPr/>
        </p:nvPicPr>
        <p:blipFill>
          <a:blip r:embed="rId3"/>
          <a:stretch>
            <a:fillRect/>
          </a:stretch>
        </p:blipFill>
        <p:spPr>
          <a:xfrm>
            <a:off x="979008" y="6320958"/>
            <a:ext cx="2025449" cy="444061"/>
          </a:xfrm>
          <a:prstGeom prst="rect">
            <a:avLst/>
          </a:prstGeom>
        </p:spPr>
      </p:pic>
    </p:spTree>
    <p:extLst>
      <p:ext uri="{BB962C8B-B14F-4D97-AF65-F5344CB8AC3E}">
        <p14:creationId xmlns:p14="http://schemas.microsoft.com/office/powerpoint/2010/main" val="2645957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6591DA9A-81B0-6FF5-19B4-520E9BA4A5D5}"/>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93D984C3-FDDE-67F8-6127-B56C697552EE}"/>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What to Know:</a:t>
            </a:r>
            <a:endParaRPr sz="4000" dirty="0"/>
          </a:p>
        </p:txBody>
      </p:sp>
      <p:sp>
        <p:nvSpPr>
          <p:cNvPr id="75" name="Google Shape;75;p3">
            <a:extLst>
              <a:ext uri="{FF2B5EF4-FFF2-40B4-BE49-F238E27FC236}">
                <a16:creationId xmlns:a16="http://schemas.microsoft.com/office/drawing/2014/main" id="{6089AF2B-DD79-401F-04DD-922333E762AB}"/>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dirty="0"/>
              <a:t>As service providers it is important to understand the barriers that may keep people from seeking routine medical care.</a:t>
            </a:r>
          </a:p>
          <a:p>
            <a:pPr marL="461645" indent="-461645">
              <a:spcBef>
                <a:spcPts val="0"/>
              </a:spcBef>
              <a:buSzPts val="2070"/>
            </a:pPr>
            <a:r>
              <a:rPr lang="en-US" dirty="0"/>
              <a:t>While we work towards excellent and stigma-free care for all people, we can help empower program participants in the meantime to advocate for themselves in medical settings.</a:t>
            </a:r>
          </a:p>
          <a:p>
            <a:pPr marL="461645" indent="-461645">
              <a:spcBef>
                <a:spcPts val="0"/>
              </a:spcBef>
              <a:buSzPts val="2070"/>
            </a:pPr>
            <a:r>
              <a:rPr lang="en-US" dirty="0"/>
              <a:t>The following slides include suggestions and considerations that participants may find helpful when accessing care.</a:t>
            </a:r>
          </a:p>
        </p:txBody>
      </p:sp>
      <p:sp>
        <p:nvSpPr>
          <p:cNvPr id="76" name="Google Shape;76;p3">
            <a:extLst>
              <a:ext uri="{FF2B5EF4-FFF2-40B4-BE49-F238E27FC236}">
                <a16:creationId xmlns:a16="http://schemas.microsoft.com/office/drawing/2014/main" id="{41DBB4B8-591C-9DC3-F3B3-9B8778B2EA09}"/>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56</a:t>
            </a:fld>
            <a:endParaRPr/>
          </a:p>
        </p:txBody>
      </p:sp>
      <p:pic>
        <p:nvPicPr>
          <p:cNvPr id="4" name="Picture 3" descr="A close up of a logo&#10;&#10;AI-generated content may be incorrect.">
            <a:extLst>
              <a:ext uri="{FF2B5EF4-FFF2-40B4-BE49-F238E27FC236}">
                <a16:creationId xmlns:a16="http://schemas.microsoft.com/office/drawing/2014/main" id="{097B6B86-F15E-851F-88EA-3D0B68339CC8}"/>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12125349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B5DB03A-9D02-AA49-818A-592B208F5180}"/>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F3FF69B0-3E48-D5B2-045B-AB96B46579EE}"/>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400" dirty="0"/>
              <a:t>General Guidance When Seeking Medical Care</a:t>
            </a:r>
            <a:endParaRPr sz="4400" dirty="0"/>
          </a:p>
        </p:txBody>
      </p:sp>
      <p:sp>
        <p:nvSpPr>
          <p:cNvPr id="75" name="Google Shape;75;p3">
            <a:extLst>
              <a:ext uri="{FF2B5EF4-FFF2-40B4-BE49-F238E27FC236}">
                <a16:creationId xmlns:a16="http://schemas.microsoft.com/office/drawing/2014/main" id="{9335015E-5575-E7D4-FC74-7E8B47C6A68C}"/>
              </a:ext>
            </a:extLst>
          </p:cNvPr>
          <p:cNvSpPr txBox="1">
            <a:spLocks noGrp="1"/>
          </p:cNvSpPr>
          <p:nvPr>
            <p:ph type="body" idx="1"/>
          </p:nvPr>
        </p:nvSpPr>
        <p:spPr>
          <a:xfrm>
            <a:off x="457200" y="1679404"/>
            <a:ext cx="8229600" cy="4676946"/>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1800" b="1" dirty="0"/>
              <a:t>Service providers can share information about finding </a:t>
            </a:r>
            <a:br>
              <a:rPr lang="en-US" sz="1800" b="1" dirty="0"/>
            </a:br>
            <a:r>
              <a:rPr lang="en-US" sz="1800" b="1" dirty="0"/>
              <a:t>providers, tips on preparing for a medical visit, </a:t>
            </a:r>
            <a:br>
              <a:rPr lang="en-US" sz="1800" b="1" dirty="0"/>
            </a:br>
            <a:r>
              <a:rPr lang="en-US" sz="1800" b="1" dirty="0"/>
              <a:t>navigating the medical visit, and steps to take after an </a:t>
            </a:r>
            <a:br>
              <a:rPr lang="en-US" sz="1800" b="1" dirty="0"/>
            </a:br>
            <a:r>
              <a:rPr lang="en-US" sz="1800" b="1" dirty="0"/>
              <a:t>appointment.</a:t>
            </a:r>
            <a:br>
              <a:rPr lang="en-US" sz="1800" b="1" dirty="0"/>
            </a:br>
            <a:endParaRPr lang="en-US" sz="1800" b="1" dirty="0"/>
          </a:p>
          <a:p>
            <a:pPr marL="0" indent="0">
              <a:spcBef>
                <a:spcPts val="0"/>
              </a:spcBef>
              <a:buSzPts val="2070"/>
              <a:buNone/>
            </a:pPr>
            <a:r>
              <a:rPr lang="en-US" sz="1800" dirty="0"/>
              <a:t>Important to remember:</a:t>
            </a:r>
          </a:p>
          <a:p>
            <a:pPr marL="461645" indent="-461645">
              <a:spcBef>
                <a:spcPts val="0"/>
              </a:spcBef>
              <a:buSzPts val="2070"/>
            </a:pPr>
            <a:r>
              <a:rPr lang="en-US" sz="1800" dirty="0"/>
              <a:t>The relationship between patient and medical provider </a:t>
            </a:r>
            <a:br>
              <a:rPr lang="en-US" sz="1800" dirty="0"/>
            </a:br>
            <a:r>
              <a:rPr lang="en-US" sz="1800" dirty="0"/>
              <a:t>should be nonjudgmental and patients should be able </a:t>
            </a:r>
            <a:br>
              <a:rPr lang="en-US" sz="1800" dirty="0"/>
            </a:br>
            <a:r>
              <a:rPr lang="en-US" sz="1800" dirty="0"/>
              <a:t>to comfortably talk with their providers about drug use </a:t>
            </a:r>
            <a:br>
              <a:rPr lang="en-US" sz="1800" dirty="0"/>
            </a:br>
            <a:r>
              <a:rPr lang="en-US" sz="1800" dirty="0"/>
              <a:t>and other aspects of their lives to the extent that they </a:t>
            </a:r>
            <a:br>
              <a:rPr lang="en-US" sz="1800" dirty="0"/>
            </a:br>
            <a:r>
              <a:rPr lang="en-US" sz="1800" dirty="0"/>
              <a:t>want to disclose.</a:t>
            </a:r>
          </a:p>
          <a:p>
            <a:pPr marL="461645" indent="-461645">
              <a:spcBef>
                <a:spcPts val="0"/>
              </a:spcBef>
              <a:buSzPts val="2070"/>
            </a:pPr>
            <a:r>
              <a:rPr lang="en-US" sz="1800" dirty="0"/>
              <a:t>It is NOT the fault of a person who uses drugs if their medical provider is judgmental towards them or makes them feel stigmatized—it is a medical provider’s job to provide care without judgment. </a:t>
            </a:r>
          </a:p>
        </p:txBody>
      </p:sp>
      <p:sp>
        <p:nvSpPr>
          <p:cNvPr id="76" name="Google Shape;76;p3">
            <a:extLst>
              <a:ext uri="{FF2B5EF4-FFF2-40B4-BE49-F238E27FC236}">
                <a16:creationId xmlns:a16="http://schemas.microsoft.com/office/drawing/2014/main" id="{0D0D32DB-DFC7-FFDC-0429-F41D053A351A}"/>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57</a:t>
            </a:fld>
            <a:endParaRPr/>
          </a:p>
        </p:txBody>
      </p:sp>
      <p:pic>
        <p:nvPicPr>
          <p:cNvPr id="4" name="Picture 3" descr="A close up of a logo&#10;&#10;AI-generated content may be incorrect.">
            <a:extLst>
              <a:ext uri="{FF2B5EF4-FFF2-40B4-BE49-F238E27FC236}">
                <a16:creationId xmlns:a16="http://schemas.microsoft.com/office/drawing/2014/main" id="{16EB0523-582C-EF8A-286F-C7B9B8D2F8ED}"/>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2" name="Picture 1" descr="A black and white image of a doctor&#10;&#10;Description automatically generated">
            <a:extLst>
              <a:ext uri="{FF2B5EF4-FFF2-40B4-BE49-F238E27FC236}">
                <a16:creationId xmlns:a16="http://schemas.microsoft.com/office/drawing/2014/main" id="{81D1F2F0-9E82-2AB2-F211-5408A251AF20}"/>
              </a:ext>
            </a:extLst>
          </p:cNvPr>
          <p:cNvPicPr>
            <a:picLocks noChangeAspect="1"/>
          </p:cNvPicPr>
          <p:nvPr/>
        </p:nvPicPr>
        <p:blipFill>
          <a:blip r:embed="rId4">
            <a:extLst>
              <a:ext uri="{28A0092B-C50C-407E-A947-70E740481C1C}">
                <a14:useLocalDpi xmlns:a14="http://schemas.microsoft.com/office/drawing/2010/main" val="0"/>
              </a:ext>
            </a:extLst>
          </a:blip>
          <a:srcRect b="33813"/>
          <a:stretch/>
        </p:blipFill>
        <p:spPr>
          <a:xfrm>
            <a:off x="6676136" y="1807741"/>
            <a:ext cx="2157090" cy="2250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7D29832D-4E97-09A0-8551-EFD8609D0F31}"/>
              </a:ext>
            </a:extLst>
          </p:cNvPr>
          <p:cNvSpPr txBox="1"/>
          <p:nvPr/>
        </p:nvSpPr>
        <p:spPr>
          <a:xfrm>
            <a:off x="6620656" y="4174156"/>
            <a:ext cx="2523344" cy="230832"/>
          </a:xfrm>
          <a:prstGeom prst="rect">
            <a:avLst/>
          </a:prstGeom>
          <a:noFill/>
        </p:spPr>
        <p:txBody>
          <a:bodyPr wrap="square">
            <a:spAutoFit/>
          </a:bodyPr>
          <a:lstStyle/>
          <a:p>
            <a:r>
              <a:rPr lang="en-US" sz="900"/>
              <a:t>Image: Creative Commons</a:t>
            </a:r>
          </a:p>
        </p:txBody>
      </p:sp>
    </p:spTree>
    <p:extLst>
      <p:ext uri="{BB962C8B-B14F-4D97-AF65-F5344CB8AC3E}">
        <p14:creationId xmlns:p14="http://schemas.microsoft.com/office/powerpoint/2010/main" val="790053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150D276C-563E-703E-3F53-0D7A6D5A46C4}"/>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AF726974-DBBE-FF3F-F73B-4A0E1A62607E}"/>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5400" dirty="0"/>
              <a:t>Finding a Provider</a:t>
            </a:r>
            <a:endParaRPr sz="5400" dirty="0"/>
          </a:p>
        </p:txBody>
      </p:sp>
      <p:sp>
        <p:nvSpPr>
          <p:cNvPr id="75" name="Google Shape;75;p3">
            <a:extLst>
              <a:ext uri="{FF2B5EF4-FFF2-40B4-BE49-F238E27FC236}">
                <a16:creationId xmlns:a16="http://schemas.microsoft.com/office/drawing/2014/main" id="{5E972D56-D3CA-46FC-7EEB-477A857B2547}"/>
              </a:ext>
            </a:extLst>
          </p:cNvPr>
          <p:cNvSpPr txBox="1">
            <a:spLocks noGrp="1"/>
          </p:cNvSpPr>
          <p:nvPr>
            <p:ph type="body" idx="1"/>
          </p:nvPr>
        </p:nvSpPr>
        <p:spPr>
          <a:xfrm>
            <a:off x="401053" y="1679403"/>
            <a:ext cx="8285747" cy="4416597"/>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100" dirty="0"/>
              <a:t>Community health fairs may offer opportunities for preventative services, routine examinations, and testing.</a:t>
            </a:r>
          </a:p>
          <a:p>
            <a:pPr marL="461645" indent="-461645">
              <a:spcBef>
                <a:spcPts val="0"/>
              </a:spcBef>
              <a:buSzPts val="2070"/>
            </a:pPr>
            <a:r>
              <a:rPr lang="en-US" sz="2100" dirty="0"/>
              <a:t>It isn’t always possible to choose your provider—some areas have a limited number of doctors or clinics, or covered providers may be limited by your insurance plan. In emergency situations, getting to the ED should be the priority—but it can be helpful to be familiar with how the hospitals or providers in your area treat people who use drugs.</a:t>
            </a:r>
          </a:p>
          <a:p>
            <a:pPr marL="461645" indent="-461645">
              <a:spcBef>
                <a:spcPts val="0"/>
              </a:spcBef>
              <a:buSzPts val="2070"/>
            </a:pPr>
            <a:r>
              <a:rPr lang="en-US" sz="2100" dirty="0"/>
              <a:t>Ask friends, community members, and participants and staff at SSPs or other allied organizations for recommendations of places to go and places to avoid.</a:t>
            </a:r>
          </a:p>
          <a:p>
            <a:pPr marL="918845" lvl="1" indent="-461645">
              <a:spcBef>
                <a:spcPts val="0"/>
              </a:spcBef>
              <a:buSzPts val="2070"/>
            </a:pPr>
            <a:r>
              <a:rPr lang="en-US" sz="2100" dirty="0"/>
              <a:t>Even if nobody can recommend a compassionate provider, it helps to know what to expect should you decide to seek care.</a:t>
            </a:r>
          </a:p>
        </p:txBody>
      </p:sp>
      <p:sp>
        <p:nvSpPr>
          <p:cNvPr id="76" name="Google Shape;76;p3">
            <a:extLst>
              <a:ext uri="{FF2B5EF4-FFF2-40B4-BE49-F238E27FC236}">
                <a16:creationId xmlns:a16="http://schemas.microsoft.com/office/drawing/2014/main" id="{202BE4B6-F0A3-0017-C141-BE620CB4615B}"/>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58</a:t>
            </a:fld>
            <a:endParaRPr/>
          </a:p>
        </p:txBody>
      </p:sp>
      <p:pic>
        <p:nvPicPr>
          <p:cNvPr id="4" name="Picture 3" descr="A close up of a logo&#10;&#10;AI-generated content may be incorrect.">
            <a:extLst>
              <a:ext uri="{FF2B5EF4-FFF2-40B4-BE49-F238E27FC236}">
                <a16:creationId xmlns:a16="http://schemas.microsoft.com/office/drawing/2014/main" id="{C5199070-F2D3-C718-7D5F-AA287464D578}"/>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3900709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DEF2DA6D-8561-3FED-D55F-C20C8EB20EF6}"/>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1718AF78-5B1E-050F-3775-F56803841080}"/>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800" dirty="0"/>
              <a:t>Before a Medical Visit</a:t>
            </a:r>
            <a:endParaRPr sz="4800" dirty="0"/>
          </a:p>
        </p:txBody>
      </p:sp>
      <p:sp>
        <p:nvSpPr>
          <p:cNvPr id="75" name="Google Shape;75;p3">
            <a:extLst>
              <a:ext uri="{FF2B5EF4-FFF2-40B4-BE49-F238E27FC236}">
                <a16:creationId xmlns:a16="http://schemas.microsoft.com/office/drawing/2014/main" id="{1F3A9629-1C58-D469-A16F-78D6E7514C79}"/>
              </a:ext>
            </a:extLst>
          </p:cNvPr>
          <p:cNvSpPr txBox="1">
            <a:spLocks noGrp="1"/>
          </p:cNvSpPr>
          <p:nvPr>
            <p:ph type="body" idx="1"/>
          </p:nvPr>
        </p:nvSpPr>
        <p:spPr>
          <a:xfrm>
            <a:off x="401053" y="1679403"/>
            <a:ext cx="8285747" cy="4416597"/>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100" dirty="0"/>
              <a:t>If you’re feeling uncomfortable or nervous about an appointment, ask a trusted friend, family member, or other peer support to go with you as an observer and/or advocate..</a:t>
            </a:r>
          </a:p>
          <a:p>
            <a:pPr marL="461645" indent="-461645">
              <a:spcBef>
                <a:spcPts val="0"/>
              </a:spcBef>
              <a:buSzPts val="2070"/>
            </a:pPr>
            <a:r>
              <a:rPr lang="en-US" sz="2100" dirty="0"/>
              <a:t>If nobody can join you in person at the appointment, you might be able to have them join your appointment by phone.</a:t>
            </a:r>
          </a:p>
          <a:p>
            <a:pPr marL="461645" indent="-461645">
              <a:spcBef>
                <a:spcPts val="0"/>
              </a:spcBef>
              <a:buSzPts val="2070"/>
            </a:pPr>
            <a:r>
              <a:rPr lang="en-US" sz="2100" dirty="0"/>
              <a:t>Some medical facilities have peer support available by request—ask if this is the case when scheduling.</a:t>
            </a:r>
          </a:p>
          <a:p>
            <a:pPr marL="461645" indent="-461645">
              <a:spcBef>
                <a:spcPts val="0"/>
              </a:spcBef>
              <a:buSzPts val="2070"/>
            </a:pPr>
            <a:r>
              <a:rPr lang="en-US" sz="2100" dirty="0"/>
              <a:t>If you are on MOUD and you have an upcoming stay at a hospital, ask staff how they incorporate MOUD into daily care.</a:t>
            </a:r>
          </a:p>
          <a:p>
            <a:pPr marL="461645" indent="-461645">
              <a:spcBef>
                <a:spcPts val="0"/>
              </a:spcBef>
              <a:buSzPts val="2070"/>
            </a:pPr>
            <a:r>
              <a:rPr lang="en-US" sz="2100" dirty="0"/>
              <a:t>If you are anticipating staying overnight or longer at a hospital, make a checklist of what needs to be done at home prior to leaving, or taken care of while you’re away.</a:t>
            </a:r>
          </a:p>
          <a:p>
            <a:pPr marL="461645" indent="-461645">
              <a:spcBef>
                <a:spcPts val="0"/>
              </a:spcBef>
              <a:buSzPts val="2070"/>
            </a:pPr>
            <a:endParaRPr lang="en-US" sz="2100" dirty="0"/>
          </a:p>
          <a:p>
            <a:pPr marL="461645" indent="-461645">
              <a:spcBef>
                <a:spcPts val="0"/>
              </a:spcBef>
              <a:buSzPts val="2070"/>
            </a:pPr>
            <a:endParaRPr lang="en-US" sz="2100" dirty="0"/>
          </a:p>
        </p:txBody>
      </p:sp>
      <p:sp>
        <p:nvSpPr>
          <p:cNvPr id="76" name="Google Shape;76;p3">
            <a:extLst>
              <a:ext uri="{FF2B5EF4-FFF2-40B4-BE49-F238E27FC236}">
                <a16:creationId xmlns:a16="http://schemas.microsoft.com/office/drawing/2014/main" id="{291EC624-FA7C-EB05-851C-6C39A3CFE882}"/>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59</a:t>
            </a:fld>
            <a:endParaRPr/>
          </a:p>
        </p:txBody>
      </p:sp>
      <p:pic>
        <p:nvPicPr>
          <p:cNvPr id="4" name="Picture 3" descr="A close up of a logo&#10;&#10;AI-generated content may be incorrect.">
            <a:extLst>
              <a:ext uri="{FF2B5EF4-FFF2-40B4-BE49-F238E27FC236}">
                <a16:creationId xmlns:a16="http://schemas.microsoft.com/office/drawing/2014/main" id="{C870428C-5171-5B2F-1464-7FA8D9C91005}"/>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357251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2C0C7BEB-0427-09A3-9BE5-2F602A0D9819}"/>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5111F5D8-D2BF-BBC4-BF2D-24AB32626A6F}"/>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Objectives:</a:t>
            </a:r>
            <a:endParaRPr sz="4000" dirty="0"/>
          </a:p>
        </p:txBody>
      </p:sp>
      <p:sp>
        <p:nvSpPr>
          <p:cNvPr id="75" name="Google Shape;75;p3">
            <a:extLst>
              <a:ext uri="{FF2B5EF4-FFF2-40B4-BE49-F238E27FC236}">
                <a16:creationId xmlns:a16="http://schemas.microsoft.com/office/drawing/2014/main" id="{BAE974A0-842A-0F58-6911-34BA01431271}"/>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600" dirty="0"/>
              <a:t>Review current health guidance and first aid techniques for the prevention of wounds and other viral and bacterial health concerns.</a:t>
            </a:r>
          </a:p>
          <a:p>
            <a:pPr marL="461645" indent="-461645">
              <a:spcBef>
                <a:spcPts val="0"/>
              </a:spcBef>
              <a:buSzPts val="2070"/>
            </a:pPr>
            <a:r>
              <a:rPr lang="en-US" sz="2600" dirty="0"/>
              <a:t>Provide an overview of common injection-related health conditions.</a:t>
            </a:r>
          </a:p>
          <a:p>
            <a:pPr marL="461645" indent="-461645">
              <a:spcBef>
                <a:spcPts val="0"/>
              </a:spcBef>
              <a:buSzPts val="2070"/>
            </a:pPr>
            <a:r>
              <a:rPr lang="en-US" sz="2600" dirty="0"/>
              <a:t>Increase insight into xylazine-related wound care and prevention, based on current information.</a:t>
            </a:r>
          </a:p>
          <a:p>
            <a:pPr marL="461645" indent="-461645">
              <a:spcBef>
                <a:spcPts val="0"/>
              </a:spcBef>
              <a:buSzPts val="2070"/>
            </a:pPr>
            <a:r>
              <a:rPr lang="en-US" sz="2600" dirty="0"/>
              <a:t>Help empower your program participants to advocate for themselves in medical settings.</a:t>
            </a:r>
          </a:p>
        </p:txBody>
      </p:sp>
      <p:sp>
        <p:nvSpPr>
          <p:cNvPr id="76" name="Google Shape;76;p3">
            <a:extLst>
              <a:ext uri="{FF2B5EF4-FFF2-40B4-BE49-F238E27FC236}">
                <a16:creationId xmlns:a16="http://schemas.microsoft.com/office/drawing/2014/main" id="{E519DFA0-18FD-D07E-E8C7-46A6CE0C6708}"/>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2" name="Picture 1" descr="A close up of a logo&#10;&#10;AI-generated content may be incorrect.">
            <a:extLst>
              <a:ext uri="{FF2B5EF4-FFF2-40B4-BE49-F238E27FC236}">
                <a16:creationId xmlns:a16="http://schemas.microsoft.com/office/drawing/2014/main" id="{7703D83B-16BC-A529-2A0A-CF090ECE8914}"/>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425253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C4BDEFF0-0D29-96B9-E96C-FB338BD86D49}"/>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1B5BEAEC-320E-6540-A5BC-593C4BFF2BC9}"/>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800" dirty="0"/>
              <a:t>Before a Medical Visit</a:t>
            </a:r>
            <a:endParaRPr sz="4800" dirty="0"/>
          </a:p>
        </p:txBody>
      </p:sp>
      <p:sp>
        <p:nvSpPr>
          <p:cNvPr id="75" name="Google Shape;75;p3">
            <a:extLst>
              <a:ext uri="{FF2B5EF4-FFF2-40B4-BE49-F238E27FC236}">
                <a16:creationId xmlns:a16="http://schemas.microsoft.com/office/drawing/2014/main" id="{107ED873-3447-57E1-A856-618121DED677}"/>
              </a:ext>
            </a:extLst>
          </p:cNvPr>
          <p:cNvSpPr txBox="1">
            <a:spLocks noGrp="1"/>
          </p:cNvSpPr>
          <p:nvPr>
            <p:ph type="body" idx="1"/>
          </p:nvPr>
        </p:nvSpPr>
        <p:spPr>
          <a:xfrm>
            <a:off x="352927" y="1665537"/>
            <a:ext cx="5823284" cy="4416597"/>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100" dirty="0"/>
              <a:t>If nervous about talking to medical staff or worried you’ll forget something, you can make a list of the following information:</a:t>
            </a:r>
          </a:p>
          <a:p>
            <a:pPr marL="918845" lvl="1" indent="-461645">
              <a:spcBef>
                <a:spcPts val="0"/>
              </a:spcBef>
              <a:buSzPts val="2070"/>
            </a:pPr>
            <a:r>
              <a:rPr lang="en-US" sz="1700" dirty="0"/>
              <a:t>List of symptoms and how long you’ve had them</a:t>
            </a:r>
          </a:p>
          <a:p>
            <a:pPr marL="918845" lvl="1" indent="-461645">
              <a:spcBef>
                <a:spcPts val="0"/>
              </a:spcBef>
              <a:buSzPts val="2070"/>
            </a:pPr>
            <a:r>
              <a:rPr lang="en-US" sz="1700" dirty="0"/>
              <a:t>Current medications</a:t>
            </a:r>
          </a:p>
          <a:p>
            <a:pPr marL="918845" lvl="1" indent="-461645">
              <a:spcBef>
                <a:spcPts val="0"/>
              </a:spcBef>
              <a:buSzPts val="2070"/>
            </a:pPr>
            <a:r>
              <a:rPr lang="en-US" sz="1700" dirty="0"/>
              <a:t>Relevant family history</a:t>
            </a:r>
          </a:p>
          <a:p>
            <a:pPr marL="918845" lvl="1" indent="-461645">
              <a:spcBef>
                <a:spcPts val="0"/>
              </a:spcBef>
              <a:buSzPts val="2070"/>
            </a:pPr>
            <a:r>
              <a:rPr lang="en-US" sz="1700" dirty="0"/>
              <a:t>Questions for the provider</a:t>
            </a:r>
          </a:p>
          <a:p>
            <a:pPr marL="918845" lvl="1" indent="-461645">
              <a:spcBef>
                <a:spcPts val="0"/>
              </a:spcBef>
              <a:buSzPts val="2070"/>
            </a:pPr>
            <a:r>
              <a:rPr lang="en-US" sz="1700" dirty="0"/>
              <a:t>If receiving take-home medication, your preferred pharmacy</a:t>
            </a:r>
          </a:p>
          <a:p>
            <a:pPr marL="918845" lvl="1" indent="-461645">
              <a:spcBef>
                <a:spcPts val="0"/>
              </a:spcBef>
              <a:buSzPts val="2070"/>
            </a:pPr>
            <a:r>
              <a:rPr lang="en-US" sz="1700" dirty="0"/>
              <a:t>Any other concerns</a:t>
            </a:r>
          </a:p>
          <a:p>
            <a:pPr marL="461645" indent="-461645">
              <a:spcBef>
                <a:spcPts val="0"/>
              </a:spcBef>
              <a:buSzPts val="2070"/>
            </a:pPr>
            <a:r>
              <a:rPr lang="en-US" sz="2100" dirty="0"/>
              <a:t>If someone is accompanying you on your visit, you can ask them to take notes and advocate for you.</a:t>
            </a:r>
          </a:p>
        </p:txBody>
      </p:sp>
      <p:sp>
        <p:nvSpPr>
          <p:cNvPr id="76" name="Google Shape;76;p3">
            <a:extLst>
              <a:ext uri="{FF2B5EF4-FFF2-40B4-BE49-F238E27FC236}">
                <a16:creationId xmlns:a16="http://schemas.microsoft.com/office/drawing/2014/main" id="{E14B254A-C9F7-4DAA-98C5-30BC49963077}"/>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60</a:t>
            </a:fld>
            <a:endParaRPr/>
          </a:p>
        </p:txBody>
      </p:sp>
      <p:pic>
        <p:nvPicPr>
          <p:cNvPr id="4" name="Picture 3" descr="A close up of a logo&#10;&#10;AI-generated content may be incorrect.">
            <a:extLst>
              <a:ext uri="{FF2B5EF4-FFF2-40B4-BE49-F238E27FC236}">
                <a16:creationId xmlns:a16="http://schemas.microsoft.com/office/drawing/2014/main" id="{C01E51C2-9C00-939F-EE4E-E9C9A43CA3BB}"/>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3" name="Picture 2" descr="A pen on a spiral notebook&#10;&#10;Description automatically generated">
            <a:extLst>
              <a:ext uri="{FF2B5EF4-FFF2-40B4-BE49-F238E27FC236}">
                <a16:creationId xmlns:a16="http://schemas.microsoft.com/office/drawing/2014/main" id="{2413846F-BD3C-1A39-BB3D-310C6950DBEF}"/>
              </a:ext>
            </a:extLst>
          </p:cNvPr>
          <p:cNvPicPr>
            <a:picLocks noChangeAspect="1"/>
          </p:cNvPicPr>
          <p:nvPr/>
        </p:nvPicPr>
        <p:blipFill rotWithShape="1">
          <a:blip r:embed="rId4">
            <a:extLst>
              <a:ext uri="{28A0092B-C50C-407E-A947-70E740481C1C}">
                <a14:useLocalDpi xmlns:a14="http://schemas.microsoft.com/office/drawing/2010/main" val="0"/>
              </a:ext>
            </a:extLst>
          </a:blip>
          <a:srcRect l="10628" r="35897" b="1"/>
          <a:stretch/>
        </p:blipFill>
        <p:spPr>
          <a:xfrm>
            <a:off x="6176211" y="2113832"/>
            <a:ext cx="2510589" cy="3520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D81DE8C8-A2CA-A926-5A4B-9C92DBB4BC4B}"/>
              </a:ext>
            </a:extLst>
          </p:cNvPr>
          <p:cNvSpPr txBox="1"/>
          <p:nvPr/>
        </p:nvSpPr>
        <p:spPr>
          <a:xfrm>
            <a:off x="6176211" y="5701063"/>
            <a:ext cx="3441424" cy="244958"/>
          </a:xfrm>
          <a:prstGeom prst="rect">
            <a:avLst/>
          </a:prstGeom>
          <a:noFill/>
        </p:spPr>
        <p:txBody>
          <a:bodyPr wrap="square">
            <a:spAutoFit/>
          </a:bodyPr>
          <a:lstStyle/>
          <a:p>
            <a:pPr marL="0" lvl="0" indent="0" algn="l" rtl="0">
              <a:spcBef>
                <a:spcPts val="0"/>
              </a:spcBef>
              <a:spcAft>
                <a:spcPts val="0"/>
              </a:spcAft>
              <a:buNone/>
            </a:pPr>
            <a:r>
              <a:rPr lang="en-US" sz="1000" dirty="0"/>
              <a:t>Photo: Billy Golden</a:t>
            </a:r>
          </a:p>
        </p:txBody>
      </p:sp>
    </p:spTree>
    <p:extLst>
      <p:ext uri="{BB962C8B-B14F-4D97-AF65-F5344CB8AC3E}">
        <p14:creationId xmlns:p14="http://schemas.microsoft.com/office/powerpoint/2010/main" val="40451030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79A37AEC-9AF6-1EAB-9F8F-0B90172C4BEE}"/>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23482B0F-12D0-FAED-BBD4-9EAEE66AE8DE}"/>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800" dirty="0"/>
              <a:t>Before a Medical Visit</a:t>
            </a:r>
            <a:endParaRPr sz="4800" dirty="0"/>
          </a:p>
        </p:txBody>
      </p:sp>
      <p:sp>
        <p:nvSpPr>
          <p:cNvPr id="75" name="Google Shape;75;p3">
            <a:extLst>
              <a:ext uri="{FF2B5EF4-FFF2-40B4-BE49-F238E27FC236}">
                <a16:creationId xmlns:a16="http://schemas.microsoft.com/office/drawing/2014/main" id="{272061AE-0B48-8B2A-5255-8DE824BDA786}"/>
              </a:ext>
            </a:extLst>
          </p:cNvPr>
          <p:cNvSpPr txBox="1">
            <a:spLocks noGrp="1"/>
          </p:cNvSpPr>
          <p:nvPr>
            <p:ph type="body" idx="1"/>
          </p:nvPr>
        </p:nvSpPr>
        <p:spPr>
          <a:xfrm>
            <a:off x="352927" y="1665537"/>
            <a:ext cx="8614610" cy="4416597"/>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070"/>
            </a:pPr>
            <a:r>
              <a:rPr lang="en-US" sz="2000" dirty="0"/>
              <a:t>If you’re on MOUD or any psychiatric</a:t>
            </a:r>
            <a:br>
              <a:rPr lang="en-US" sz="2000" dirty="0"/>
            </a:br>
            <a:r>
              <a:rPr lang="en-US" sz="2000" dirty="0"/>
              <a:t>medications, be sure to bring along the</a:t>
            </a:r>
            <a:br>
              <a:rPr lang="en-US" sz="2000" dirty="0"/>
            </a:br>
            <a:r>
              <a:rPr lang="en-US" sz="2000" dirty="0"/>
              <a:t>name and contact info for your clinic, </a:t>
            </a:r>
            <a:br>
              <a:rPr lang="en-US" sz="2000" dirty="0"/>
            </a:br>
            <a:r>
              <a:rPr lang="en-US" sz="2000" dirty="0"/>
              <a:t>prescriber, and/or psychiatrist. If </a:t>
            </a:r>
            <a:br>
              <a:rPr lang="en-US" sz="2000" dirty="0"/>
            </a:br>
            <a:r>
              <a:rPr lang="en-US" sz="2000" dirty="0"/>
              <a:t>admitted to the hospital overnight, this </a:t>
            </a:r>
            <a:br>
              <a:rPr lang="en-US" sz="2000" dirty="0"/>
            </a:br>
            <a:r>
              <a:rPr lang="en-US" sz="2000" dirty="0"/>
              <a:t>will make it easier for staff to reach </a:t>
            </a:r>
            <a:br>
              <a:rPr lang="en-US" sz="2000" dirty="0"/>
            </a:br>
            <a:r>
              <a:rPr lang="en-US" sz="2000" dirty="0"/>
              <a:t>your providers and minimize </a:t>
            </a:r>
            <a:br>
              <a:rPr lang="en-US" sz="2000" dirty="0"/>
            </a:br>
            <a:r>
              <a:rPr lang="en-US" sz="2000" dirty="0"/>
              <a:t>disruptions in your care.</a:t>
            </a:r>
            <a:br>
              <a:rPr lang="en-US" sz="2000" dirty="0"/>
            </a:br>
            <a:endParaRPr lang="en-US" sz="2000" dirty="0"/>
          </a:p>
          <a:p>
            <a:pPr marL="342900" indent="-342900">
              <a:spcBef>
                <a:spcPts val="0"/>
              </a:spcBef>
              <a:buSzPts val="2070"/>
            </a:pPr>
            <a:r>
              <a:rPr lang="en-US" sz="2000" dirty="0"/>
              <a:t>Bring a pen and paper or your phone to take notes for documentation.</a:t>
            </a:r>
          </a:p>
          <a:p>
            <a:pPr marL="342900" indent="-342900">
              <a:spcBef>
                <a:spcPts val="0"/>
              </a:spcBef>
              <a:buSzPts val="2070"/>
            </a:pPr>
            <a:endParaRPr lang="en-US" sz="2000" dirty="0"/>
          </a:p>
          <a:p>
            <a:pPr marL="342900" indent="-342900">
              <a:spcBef>
                <a:spcPts val="0"/>
              </a:spcBef>
              <a:buSzPts val="2070"/>
            </a:pPr>
            <a:r>
              <a:rPr lang="en-US" sz="2000" dirty="0"/>
              <a:t>Prepare for your visit—you may be in the waiting room and/or with staff for a long time.</a:t>
            </a:r>
          </a:p>
          <a:p>
            <a:pPr marL="342900" indent="-342900">
              <a:spcBef>
                <a:spcPts val="0"/>
              </a:spcBef>
              <a:buSzPts val="2070"/>
            </a:pPr>
            <a:endParaRPr lang="en-US" sz="2000" dirty="0"/>
          </a:p>
        </p:txBody>
      </p:sp>
      <p:sp>
        <p:nvSpPr>
          <p:cNvPr id="76" name="Google Shape;76;p3">
            <a:extLst>
              <a:ext uri="{FF2B5EF4-FFF2-40B4-BE49-F238E27FC236}">
                <a16:creationId xmlns:a16="http://schemas.microsoft.com/office/drawing/2014/main" id="{A410F43D-CD40-3C1C-2606-83AADA1D881F}"/>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61</a:t>
            </a:fld>
            <a:endParaRPr/>
          </a:p>
        </p:txBody>
      </p:sp>
      <p:pic>
        <p:nvPicPr>
          <p:cNvPr id="4" name="Picture 3" descr="A close up of a logo&#10;&#10;AI-generated content may be incorrect.">
            <a:extLst>
              <a:ext uri="{FF2B5EF4-FFF2-40B4-BE49-F238E27FC236}">
                <a16:creationId xmlns:a16="http://schemas.microsoft.com/office/drawing/2014/main" id="{73F26389-0E40-59D7-4859-7631E9D72E39}"/>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2" name="Picture 1" descr="A close-up of a finger with a blister on the label&#10;&#10;AI-generated content may be incorrect.">
            <a:extLst>
              <a:ext uri="{FF2B5EF4-FFF2-40B4-BE49-F238E27FC236}">
                <a16:creationId xmlns:a16="http://schemas.microsoft.com/office/drawing/2014/main" id="{328976A7-40A1-BB56-580F-621020504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653" y="1735007"/>
            <a:ext cx="3208420" cy="2079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1BF3E871-CD35-A19B-F62C-72241BB6C760}"/>
              </a:ext>
            </a:extLst>
          </p:cNvPr>
          <p:cNvSpPr txBox="1"/>
          <p:nvPr/>
        </p:nvSpPr>
        <p:spPr>
          <a:xfrm>
            <a:off x="5807242" y="3974942"/>
            <a:ext cx="2336938" cy="246221"/>
          </a:xfrm>
          <a:prstGeom prst="rect">
            <a:avLst/>
          </a:prstGeom>
          <a:noFill/>
        </p:spPr>
        <p:txBody>
          <a:bodyPr wrap="square">
            <a:spAutoFit/>
          </a:bodyPr>
          <a:lstStyle/>
          <a:p>
            <a:r>
              <a:rPr lang="en-US" sz="1000" dirty="0"/>
              <a:t>Photo: Creative Commons</a:t>
            </a:r>
          </a:p>
        </p:txBody>
      </p:sp>
    </p:spTree>
    <p:extLst>
      <p:ext uri="{BB962C8B-B14F-4D97-AF65-F5344CB8AC3E}">
        <p14:creationId xmlns:p14="http://schemas.microsoft.com/office/powerpoint/2010/main" val="10902951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EADF1E5F-EA24-A6CF-4331-BC08CED92B61}"/>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843FADAE-161F-65FA-724A-2C3549CEBB04}"/>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800" dirty="0"/>
              <a:t>During a Medical Visit</a:t>
            </a:r>
            <a:endParaRPr sz="4800" dirty="0"/>
          </a:p>
        </p:txBody>
      </p:sp>
      <p:sp>
        <p:nvSpPr>
          <p:cNvPr id="75" name="Google Shape;75;p3">
            <a:extLst>
              <a:ext uri="{FF2B5EF4-FFF2-40B4-BE49-F238E27FC236}">
                <a16:creationId xmlns:a16="http://schemas.microsoft.com/office/drawing/2014/main" id="{D19FE714-9124-CE2B-04C9-447BECA08809}"/>
              </a:ext>
            </a:extLst>
          </p:cNvPr>
          <p:cNvSpPr txBox="1">
            <a:spLocks noGrp="1"/>
          </p:cNvSpPr>
          <p:nvPr>
            <p:ph type="body" idx="1"/>
          </p:nvPr>
        </p:nvSpPr>
        <p:spPr>
          <a:xfrm>
            <a:off x="2743200" y="1679403"/>
            <a:ext cx="6169251" cy="4454697"/>
          </a:xfrm>
          <a:prstGeom prst="rect">
            <a:avLst/>
          </a:prstGeom>
          <a:noFill/>
          <a:ln>
            <a:noFill/>
          </a:ln>
        </p:spPr>
        <p:txBody>
          <a:bodyPr spcFirstLastPara="1" wrap="square" lIns="91425" tIns="45700" rIns="91425" bIns="45700" anchor="t" anchorCtr="0">
            <a:noAutofit/>
          </a:bodyPr>
          <a:lstStyle/>
          <a:p>
            <a:r>
              <a:rPr lang="en-US" sz="2000" dirty="0"/>
              <a:t>You </a:t>
            </a:r>
            <a:r>
              <a:rPr lang="en-US" sz="2000" b="1" dirty="0"/>
              <a:t>never </a:t>
            </a:r>
            <a:r>
              <a:rPr lang="en-US" sz="2000" dirty="0"/>
              <a:t>have to discuss your substance use if you feel uncomfortable or unsafe doing so.</a:t>
            </a:r>
          </a:p>
          <a:p>
            <a:r>
              <a:rPr lang="en-US" sz="2000" dirty="0"/>
              <a:t>If you feel comfortable disclosing any substance use, you can ask your medical provider questions about any potential interactions with prescribed medications. </a:t>
            </a:r>
          </a:p>
          <a:p>
            <a:r>
              <a:rPr lang="en-US" sz="2000" dirty="0"/>
              <a:t>Take notes, or if you’ve brought someone else along, ask them to take notes for you.</a:t>
            </a:r>
          </a:p>
          <a:p>
            <a:r>
              <a:rPr lang="en-US" sz="2000" dirty="0"/>
              <a:t>Sometimes nursing students or medical students  will stay in the room for observation. If you feel there are too many people in the room, you can request to just speak with the doctor.</a:t>
            </a:r>
          </a:p>
          <a:p>
            <a:endParaRPr lang="en-US" sz="1800" dirty="0"/>
          </a:p>
        </p:txBody>
      </p:sp>
      <p:sp>
        <p:nvSpPr>
          <p:cNvPr id="76" name="Google Shape;76;p3">
            <a:extLst>
              <a:ext uri="{FF2B5EF4-FFF2-40B4-BE49-F238E27FC236}">
                <a16:creationId xmlns:a16="http://schemas.microsoft.com/office/drawing/2014/main" id="{C621EA30-62E7-5886-8A8F-03711E76AFD6}"/>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62</a:t>
            </a:fld>
            <a:endParaRPr/>
          </a:p>
        </p:txBody>
      </p:sp>
      <p:pic>
        <p:nvPicPr>
          <p:cNvPr id="4" name="Picture 3" descr="A close up of a logo&#10;&#10;AI-generated content may be incorrect.">
            <a:extLst>
              <a:ext uri="{FF2B5EF4-FFF2-40B4-BE49-F238E27FC236}">
                <a16:creationId xmlns:a16="http://schemas.microsoft.com/office/drawing/2014/main" id="{2C95CF1F-2F67-1732-80D1-3729C243CA47}"/>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2" name="Graphic 1" descr="Error">
            <a:extLst>
              <a:ext uri="{FF2B5EF4-FFF2-40B4-BE49-F238E27FC236}">
                <a16:creationId xmlns:a16="http://schemas.microsoft.com/office/drawing/2014/main" id="{B8471909-3156-9C64-DB97-86CB9525B5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549" y="2386906"/>
            <a:ext cx="2945636" cy="2973858"/>
          </a:xfrm>
          <a:prstGeom prst="rect">
            <a:avLst/>
          </a:prstGeom>
        </p:spPr>
      </p:pic>
    </p:spTree>
    <p:extLst>
      <p:ext uri="{BB962C8B-B14F-4D97-AF65-F5344CB8AC3E}">
        <p14:creationId xmlns:p14="http://schemas.microsoft.com/office/powerpoint/2010/main" val="243350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8BD43D1-051F-CB3F-4BC1-C769E1ECEA0C}"/>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45806E71-FE14-4FFC-BC4E-D3FAF3DF91E8}"/>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800" dirty="0"/>
              <a:t>During a Medical Visit</a:t>
            </a:r>
            <a:endParaRPr sz="4800" dirty="0"/>
          </a:p>
        </p:txBody>
      </p:sp>
      <p:sp>
        <p:nvSpPr>
          <p:cNvPr id="75" name="Google Shape;75;p3">
            <a:extLst>
              <a:ext uri="{FF2B5EF4-FFF2-40B4-BE49-F238E27FC236}">
                <a16:creationId xmlns:a16="http://schemas.microsoft.com/office/drawing/2014/main" id="{B26FD683-39AD-BAE3-860D-8258DF5EAB7A}"/>
              </a:ext>
            </a:extLst>
          </p:cNvPr>
          <p:cNvSpPr txBox="1">
            <a:spLocks noGrp="1"/>
          </p:cNvSpPr>
          <p:nvPr>
            <p:ph type="body" idx="1"/>
          </p:nvPr>
        </p:nvSpPr>
        <p:spPr>
          <a:xfrm>
            <a:off x="144379" y="1855865"/>
            <a:ext cx="6169251" cy="2407305"/>
          </a:xfrm>
          <a:prstGeom prst="rect">
            <a:avLst/>
          </a:prstGeom>
          <a:noFill/>
          <a:ln>
            <a:noFill/>
          </a:ln>
        </p:spPr>
        <p:txBody>
          <a:bodyPr spcFirstLastPara="1" wrap="square" lIns="91425" tIns="45700" rIns="91425" bIns="45700" anchor="t" anchorCtr="0">
            <a:noAutofit/>
          </a:bodyPr>
          <a:lstStyle/>
          <a:p>
            <a:r>
              <a:rPr lang="en-US" sz="2000" dirty="0"/>
              <a:t>You have a right to informed consent and your provider should explain any procedures, interventions, or treatments to you before they’re performed.</a:t>
            </a:r>
          </a:p>
          <a:p>
            <a:r>
              <a:rPr lang="en-US" sz="2000" dirty="0"/>
              <a:t>You have the right to agree to treatment or to refuse it.</a:t>
            </a:r>
          </a:p>
        </p:txBody>
      </p:sp>
      <p:sp>
        <p:nvSpPr>
          <p:cNvPr id="76" name="Google Shape;76;p3">
            <a:extLst>
              <a:ext uri="{FF2B5EF4-FFF2-40B4-BE49-F238E27FC236}">
                <a16:creationId xmlns:a16="http://schemas.microsoft.com/office/drawing/2014/main" id="{CB56E536-E344-09EE-0C5D-CA9C68E38E29}"/>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63</a:t>
            </a:fld>
            <a:endParaRPr/>
          </a:p>
        </p:txBody>
      </p:sp>
      <p:pic>
        <p:nvPicPr>
          <p:cNvPr id="4" name="Picture 3" descr="A close up of a logo&#10;&#10;AI-generated content may be incorrect.">
            <a:extLst>
              <a:ext uri="{FF2B5EF4-FFF2-40B4-BE49-F238E27FC236}">
                <a16:creationId xmlns:a16="http://schemas.microsoft.com/office/drawing/2014/main" id="{5BE54FB0-7222-A702-43EF-8CB90A5D1A14}"/>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3" name="Picture 2" descr="A person writing on a paper&#10;&#10;Description automatically generated">
            <a:extLst>
              <a:ext uri="{FF2B5EF4-FFF2-40B4-BE49-F238E27FC236}">
                <a16:creationId xmlns:a16="http://schemas.microsoft.com/office/drawing/2014/main" id="{5864D574-1867-220B-A381-9FE1D682E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970" y="1829274"/>
            <a:ext cx="2605481" cy="1736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E494C0F1-7ACB-403B-EDBE-98C6D29170A4}"/>
              </a:ext>
            </a:extLst>
          </p:cNvPr>
          <p:cNvSpPr txBox="1"/>
          <p:nvPr/>
        </p:nvSpPr>
        <p:spPr>
          <a:xfrm>
            <a:off x="6306970" y="3632925"/>
            <a:ext cx="6097656" cy="246221"/>
          </a:xfrm>
          <a:prstGeom prst="rect">
            <a:avLst/>
          </a:prstGeom>
          <a:noFill/>
        </p:spPr>
        <p:txBody>
          <a:bodyPr wrap="square">
            <a:spAutoFit/>
          </a:bodyPr>
          <a:lstStyle/>
          <a:p>
            <a:r>
              <a:rPr lang="en-US" sz="1000" dirty="0"/>
              <a:t>Photo: Creative Commons</a:t>
            </a:r>
          </a:p>
        </p:txBody>
      </p:sp>
      <p:sp>
        <p:nvSpPr>
          <p:cNvPr id="6" name="Google Shape;75;p3">
            <a:extLst>
              <a:ext uri="{FF2B5EF4-FFF2-40B4-BE49-F238E27FC236}">
                <a16:creationId xmlns:a16="http://schemas.microsoft.com/office/drawing/2014/main" id="{91D46D77-478F-3BC4-04C6-DF3B3F9877A0}"/>
              </a:ext>
            </a:extLst>
          </p:cNvPr>
          <p:cNvSpPr txBox="1">
            <a:spLocks/>
          </p:cNvSpPr>
          <p:nvPr/>
        </p:nvSpPr>
        <p:spPr>
          <a:xfrm>
            <a:off x="137719" y="3946431"/>
            <a:ext cx="8774732" cy="24073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1470" algn="l" rtl="0">
              <a:lnSpc>
                <a:spcPct val="100000"/>
              </a:lnSpc>
              <a:spcBef>
                <a:spcPts val="1200"/>
              </a:spcBef>
              <a:spcAft>
                <a:spcPts val="0"/>
              </a:spcAft>
              <a:buClr>
                <a:schemeClr val="accent2"/>
              </a:buClr>
              <a:buSzPts val="162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2000" dirty="0"/>
              <a:t>Medical staff will usually ask you to sign a refusal of treatment form if you do refuse treatment.</a:t>
            </a:r>
          </a:p>
          <a:p>
            <a:r>
              <a:rPr lang="en-US" sz="2000" dirty="0"/>
              <a:t>Refusing care can sometimes result in negative treatment from staff.</a:t>
            </a:r>
          </a:p>
          <a:p>
            <a:r>
              <a:rPr lang="en-US" sz="2000" dirty="0"/>
              <a:t>Try not to get pulled into a negative exchange, Remember, you have the right to ask for a different provider.</a:t>
            </a:r>
          </a:p>
        </p:txBody>
      </p:sp>
    </p:spTree>
    <p:extLst>
      <p:ext uri="{BB962C8B-B14F-4D97-AF65-F5344CB8AC3E}">
        <p14:creationId xmlns:p14="http://schemas.microsoft.com/office/powerpoint/2010/main" val="40439151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57F30D95-F6C5-3CF8-848C-186F69FD6F28}"/>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3B78526F-A7FE-1BC3-8927-3589C665F158}"/>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800" dirty="0"/>
              <a:t>During a Medical Visit</a:t>
            </a:r>
            <a:endParaRPr sz="4800" dirty="0"/>
          </a:p>
        </p:txBody>
      </p:sp>
      <p:sp>
        <p:nvSpPr>
          <p:cNvPr id="75" name="Google Shape;75;p3">
            <a:extLst>
              <a:ext uri="{FF2B5EF4-FFF2-40B4-BE49-F238E27FC236}">
                <a16:creationId xmlns:a16="http://schemas.microsoft.com/office/drawing/2014/main" id="{2A5891C0-1AA8-5F60-C3D6-598B8E284EAC}"/>
              </a:ext>
            </a:extLst>
          </p:cNvPr>
          <p:cNvSpPr txBox="1">
            <a:spLocks noGrp="1"/>
          </p:cNvSpPr>
          <p:nvPr>
            <p:ph type="body" idx="1"/>
          </p:nvPr>
        </p:nvSpPr>
        <p:spPr>
          <a:xfrm>
            <a:off x="144379" y="1775655"/>
            <a:ext cx="6169251" cy="2407305"/>
          </a:xfrm>
          <a:prstGeom prst="rect">
            <a:avLst/>
          </a:prstGeom>
          <a:noFill/>
          <a:ln>
            <a:noFill/>
          </a:ln>
        </p:spPr>
        <p:txBody>
          <a:bodyPr spcFirstLastPara="1" wrap="square" lIns="91425" tIns="45700" rIns="91425" bIns="45700" anchor="t" anchorCtr="0">
            <a:noAutofit/>
          </a:bodyPr>
          <a:lstStyle/>
          <a:p>
            <a:r>
              <a:rPr lang="en-US" sz="2000" dirty="0"/>
              <a:t>If a provider refuses treatment for any reason (for example, substance use, weight, mental health issues, gender identity, sexuality, medical history), you can request that they document in your chart that you were denied care and for what reason.</a:t>
            </a:r>
          </a:p>
        </p:txBody>
      </p:sp>
      <p:sp>
        <p:nvSpPr>
          <p:cNvPr id="76" name="Google Shape;76;p3">
            <a:extLst>
              <a:ext uri="{FF2B5EF4-FFF2-40B4-BE49-F238E27FC236}">
                <a16:creationId xmlns:a16="http://schemas.microsoft.com/office/drawing/2014/main" id="{794C5270-0918-95E9-1D71-D2EF6B9A3A56}"/>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64</a:t>
            </a:fld>
            <a:endParaRPr/>
          </a:p>
        </p:txBody>
      </p:sp>
      <p:pic>
        <p:nvPicPr>
          <p:cNvPr id="4" name="Picture 3" descr="A close up of a logo&#10;&#10;AI-generated content may be incorrect.">
            <a:extLst>
              <a:ext uri="{FF2B5EF4-FFF2-40B4-BE49-F238E27FC236}">
                <a16:creationId xmlns:a16="http://schemas.microsoft.com/office/drawing/2014/main" id="{D644171F-24B2-17D7-1DA0-5440858B9210}"/>
              </a:ext>
            </a:extLst>
          </p:cNvPr>
          <p:cNvPicPr>
            <a:picLocks noChangeAspect="1"/>
          </p:cNvPicPr>
          <p:nvPr/>
        </p:nvPicPr>
        <p:blipFill>
          <a:blip r:embed="rId3"/>
          <a:stretch>
            <a:fillRect/>
          </a:stretch>
        </p:blipFill>
        <p:spPr>
          <a:xfrm>
            <a:off x="979008" y="6299186"/>
            <a:ext cx="2025449" cy="444061"/>
          </a:xfrm>
          <a:prstGeom prst="rect">
            <a:avLst/>
          </a:prstGeom>
        </p:spPr>
      </p:pic>
      <p:sp>
        <p:nvSpPr>
          <p:cNvPr id="6" name="Google Shape;75;p3">
            <a:extLst>
              <a:ext uri="{FF2B5EF4-FFF2-40B4-BE49-F238E27FC236}">
                <a16:creationId xmlns:a16="http://schemas.microsoft.com/office/drawing/2014/main" id="{74823319-0354-B210-F318-0E2B645B553F}"/>
              </a:ext>
            </a:extLst>
          </p:cNvPr>
          <p:cNvSpPr txBox="1">
            <a:spLocks/>
          </p:cNvSpPr>
          <p:nvPr/>
        </p:nvSpPr>
        <p:spPr>
          <a:xfrm>
            <a:off x="137719" y="3689759"/>
            <a:ext cx="8774732" cy="24073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1470" algn="l" rtl="0">
              <a:lnSpc>
                <a:spcPct val="100000"/>
              </a:lnSpc>
              <a:spcBef>
                <a:spcPts val="1200"/>
              </a:spcBef>
              <a:spcAft>
                <a:spcPts val="0"/>
              </a:spcAft>
              <a:buClr>
                <a:schemeClr val="accent2"/>
              </a:buClr>
              <a:buSzPts val="162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2"/>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2"/>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2000" dirty="0"/>
              <a:t>Ask questions if you don’t understand something. Ask as many times as necessary.</a:t>
            </a:r>
          </a:p>
          <a:p>
            <a:r>
              <a:rPr lang="en-US" sz="2000" dirty="0"/>
              <a:t>If having a wound lanced and drained, lidocaine or another numbing agent should be offered. If not, you can always request it.</a:t>
            </a:r>
          </a:p>
          <a:p>
            <a:r>
              <a:rPr lang="en-US" sz="2000" dirty="0"/>
              <a:t>You can request to see your medical chart at any time, for any reason.</a:t>
            </a:r>
          </a:p>
          <a:p>
            <a:r>
              <a:rPr lang="en-US" sz="2000" dirty="0"/>
              <a:t>This is YOUR appointment—you can end it at any time, for any reason.</a:t>
            </a:r>
          </a:p>
          <a:p>
            <a:endParaRPr lang="en-US" sz="2000" dirty="0"/>
          </a:p>
        </p:txBody>
      </p:sp>
      <p:pic>
        <p:nvPicPr>
          <p:cNvPr id="3" name="Picture 2" descr="A close-up of a bottle&#10;&#10;AI-generated content may be incorrect.">
            <a:extLst>
              <a:ext uri="{FF2B5EF4-FFF2-40B4-BE49-F238E27FC236}">
                <a16:creationId xmlns:a16="http://schemas.microsoft.com/office/drawing/2014/main" id="{5A121FCA-003F-00FB-FA6B-8034C867055E}"/>
              </a:ext>
            </a:extLst>
          </p:cNvPr>
          <p:cNvPicPr>
            <a:picLocks noChangeAspect="1"/>
          </p:cNvPicPr>
          <p:nvPr/>
        </p:nvPicPr>
        <p:blipFill>
          <a:blip r:embed="rId4"/>
          <a:stretch>
            <a:fillRect/>
          </a:stretch>
        </p:blipFill>
        <p:spPr>
          <a:xfrm>
            <a:off x="7040194" y="1555316"/>
            <a:ext cx="1649896" cy="1990587"/>
          </a:xfrm>
          <a:prstGeom prst="rect">
            <a:avLst/>
          </a:prstGeom>
        </p:spPr>
      </p:pic>
      <p:sp>
        <p:nvSpPr>
          <p:cNvPr id="5" name="TextBox 4">
            <a:extLst>
              <a:ext uri="{FF2B5EF4-FFF2-40B4-BE49-F238E27FC236}">
                <a16:creationId xmlns:a16="http://schemas.microsoft.com/office/drawing/2014/main" id="{57DC4E16-15BC-E4BD-BEAF-AE4A502731C5}"/>
              </a:ext>
            </a:extLst>
          </p:cNvPr>
          <p:cNvSpPr txBox="1"/>
          <p:nvPr/>
        </p:nvSpPr>
        <p:spPr>
          <a:xfrm flipH="1">
            <a:off x="6911163" y="3548616"/>
            <a:ext cx="275117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Calibri"/>
              </a:rPr>
              <a:t>Photo: Creative Commons</a:t>
            </a:r>
            <a:endParaRPr lang="en-US" sz="800" dirty="0"/>
          </a:p>
          <a:p>
            <a:pPr algn="ctr"/>
            <a:endParaRPr lang="en-US"/>
          </a:p>
        </p:txBody>
      </p:sp>
    </p:spTree>
    <p:extLst>
      <p:ext uri="{BB962C8B-B14F-4D97-AF65-F5344CB8AC3E}">
        <p14:creationId xmlns:p14="http://schemas.microsoft.com/office/powerpoint/2010/main" val="35024006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2E26CDCB-9500-0905-6110-B84F9EE30A3C}"/>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F9E70DF7-020E-5659-7004-5A746BE457FE}"/>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800" dirty="0"/>
              <a:t>After a Medical Visit</a:t>
            </a:r>
            <a:endParaRPr sz="4800" dirty="0"/>
          </a:p>
        </p:txBody>
      </p:sp>
      <p:sp>
        <p:nvSpPr>
          <p:cNvPr id="75" name="Google Shape;75;p3">
            <a:extLst>
              <a:ext uri="{FF2B5EF4-FFF2-40B4-BE49-F238E27FC236}">
                <a16:creationId xmlns:a16="http://schemas.microsoft.com/office/drawing/2014/main" id="{2E07D682-EA0C-0D47-776E-195F0C10A067}"/>
              </a:ext>
            </a:extLst>
          </p:cNvPr>
          <p:cNvSpPr txBox="1">
            <a:spLocks noGrp="1"/>
          </p:cNvSpPr>
          <p:nvPr>
            <p:ph type="body" idx="1"/>
          </p:nvPr>
        </p:nvSpPr>
        <p:spPr>
          <a:xfrm>
            <a:off x="401053" y="1679403"/>
            <a:ext cx="8285747" cy="4416597"/>
          </a:xfrm>
          <a:prstGeom prst="rect">
            <a:avLst/>
          </a:prstGeom>
          <a:noFill/>
          <a:ln>
            <a:noFill/>
          </a:ln>
        </p:spPr>
        <p:txBody>
          <a:bodyPr spcFirstLastPara="1" wrap="square" lIns="91425" tIns="45700" rIns="91425" bIns="45700" anchor="t" anchorCtr="0">
            <a:noAutofit/>
          </a:bodyPr>
          <a:lstStyle/>
          <a:p>
            <a:pPr marL="461645" indent="-461645">
              <a:spcBef>
                <a:spcPts val="0"/>
              </a:spcBef>
              <a:buSzPts val="2070"/>
            </a:pPr>
            <a:r>
              <a:rPr lang="en-US" sz="2000" dirty="0"/>
              <a:t>If you find you have other questions or need further clarification after the visit, you can contact the provider. Many health systems now use web-based messaging in addition to calls. </a:t>
            </a:r>
          </a:p>
          <a:p>
            <a:pPr marL="461645" indent="-461645">
              <a:spcBef>
                <a:spcPts val="0"/>
              </a:spcBef>
              <a:buSzPts val="2070"/>
            </a:pPr>
            <a:r>
              <a:rPr lang="en-US" sz="2000" dirty="0"/>
              <a:t>You have a right to a second opinion and to seek medical care from a different provider.</a:t>
            </a:r>
          </a:p>
          <a:p>
            <a:pPr marL="461645" indent="-461645">
              <a:spcBef>
                <a:spcPts val="0"/>
              </a:spcBef>
              <a:buSzPts val="2070"/>
            </a:pPr>
            <a:r>
              <a:rPr lang="en-US" sz="2000" dirty="0"/>
              <a:t>If your doctor or any other medical provider acts unethically or does you harm, you can file a complaint about them to your state’s medical board.</a:t>
            </a:r>
          </a:p>
          <a:p>
            <a:pPr marL="461645" indent="-461645">
              <a:spcBef>
                <a:spcPts val="0"/>
              </a:spcBef>
              <a:buSzPts val="2070"/>
            </a:pPr>
            <a:r>
              <a:rPr lang="en-US" sz="2000" dirty="0"/>
              <a:t>Most medical facilities will have a mechanism to file a complaint internally.</a:t>
            </a:r>
          </a:p>
          <a:p>
            <a:pPr marL="461645" indent="-461645">
              <a:spcBef>
                <a:spcPts val="0"/>
              </a:spcBef>
              <a:buSzPts val="2070"/>
            </a:pPr>
            <a:r>
              <a:rPr lang="en-US" sz="2000" dirty="0"/>
              <a:t>If you have Medicaid or Medicare, the Center for Medicaid &amp; Medicare Services has instructions on how to file a complaint about provider behavior, improper treatment, and/or unsafe hospital conditions.</a:t>
            </a:r>
          </a:p>
        </p:txBody>
      </p:sp>
      <p:sp>
        <p:nvSpPr>
          <p:cNvPr id="76" name="Google Shape;76;p3">
            <a:extLst>
              <a:ext uri="{FF2B5EF4-FFF2-40B4-BE49-F238E27FC236}">
                <a16:creationId xmlns:a16="http://schemas.microsoft.com/office/drawing/2014/main" id="{90CB122A-11D9-A3AD-0327-D0D5D3FE802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65</a:t>
            </a:fld>
            <a:endParaRPr/>
          </a:p>
        </p:txBody>
      </p:sp>
      <p:pic>
        <p:nvPicPr>
          <p:cNvPr id="4" name="Picture 3" descr="A close up of a logo&#10;&#10;AI-generated content may be incorrect.">
            <a:extLst>
              <a:ext uri="{FF2B5EF4-FFF2-40B4-BE49-F238E27FC236}">
                <a16:creationId xmlns:a16="http://schemas.microsoft.com/office/drawing/2014/main" id="{20CCD4B2-08DD-C8D1-5F50-0B3172181449}"/>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41320187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AF7C1DEA-5B60-946E-8819-E4FC5FF596B2}"/>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0181F60B-E0FC-22D5-282D-604CE18221A4}"/>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lvl="0">
              <a:buSzPts val="4100"/>
            </a:pPr>
            <a:r>
              <a:rPr lang="en-US" sz="4800" dirty="0"/>
              <a:t>After a Medical Visit</a:t>
            </a:r>
            <a:endParaRPr sz="4800" dirty="0"/>
          </a:p>
        </p:txBody>
      </p:sp>
      <p:sp>
        <p:nvSpPr>
          <p:cNvPr id="75" name="Google Shape;75;p3">
            <a:extLst>
              <a:ext uri="{FF2B5EF4-FFF2-40B4-BE49-F238E27FC236}">
                <a16:creationId xmlns:a16="http://schemas.microsoft.com/office/drawing/2014/main" id="{9E1B873D-B327-2B2D-3513-C91E7D5A7AF4}"/>
              </a:ext>
            </a:extLst>
          </p:cNvPr>
          <p:cNvSpPr txBox="1">
            <a:spLocks noGrp="1"/>
          </p:cNvSpPr>
          <p:nvPr>
            <p:ph type="body" idx="1"/>
          </p:nvPr>
        </p:nvSpPr>
        <p:spPr>
          <a:xfrm>
            <a:off x="4106779" y="1957137"/>
            <a:ext cx="4805672" cy="4225089"/>
          </a:xfrm>
          <a:prstGeom prst="rect">
            <a:avLst/>
          </a:prstGeom>
          <a:noFill/>
          <a:ln>
            <a:noFill/>
          </a:ln>
        </p:spPr>
        <p:txBody>
          <a:bodyPr spcFirstLastPara="1" wrap="square" lIns="91425" tIns="45700" rIns="91425" bIns="45700" anchor="t" anchorCtr="0">
            <a:noAutofit/>
          </a:bodyPr>
          <a:lstStyle/>
          <a:p>
            <a:pPr marL="125730" indent="0">
              <a:buNone/>
            </a:pPr>
            <a:r>
              <a:rPr lang="en-US" sz="2400" dirty="0"/>
              <a:t>If participants are comfortable doing so, they can let staff at the community-based organizations they frequent know about their experience, whether positive, negative, or neutral. This may help other people who plan on going to that clinic, hospital, or provider in the future know what to expect.</a:t>
            </a:r>
          </a:p>
          <a:p>
            <a:endParaRPr lang="en-US" sz="2400" dirty="0"/>
          </a:p>
        </p:txBody>
      </p:sp>
      <p:sp>
        <p:nvSpPr>
          <p:cNvPr id="76" name="Google Shape;76;p3">
            <a:extLst>
              <a:ext uri="{FF2B5EF4-FFF2-40B4-BE49-F238E27FC236}">
                <a16:creationId xmlns:a16="http://schemas.microsoft.com/office/drawing/2014/main" id="{A8FCE370-CF4F-8D62-5380-921840E14AB4}"/>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66</a:t>
            </a:fld>
            <a:endParaRPr/>
          </a:p>
        </p:txBody>
      </p:sp>
      <p:pic>
        <p:nvPicPr>
          <p:cNvPr id="4" name="Picture 3" descr="A close up of a logo&#10;&#10;AI-generated content may be incorrect.">
            <a:extLst>
              <a:ext uri="{FF2B5EF4-FFF2-40B4-BE49-F238E27FC236}">
                <a16:creationId xmlns:a16="http://schemas.microsoft.com/office/drawing/2014/main" id="{F2A96FD8-5390-B786-CF75-AF96706058C8}"/>
              </a:ext>
            </a:extLst>
          </p:cNvPr>
          <p:cNvPicPr>
            <a:picLocks noChangeAspect="1"/>
          </p:cNvPicPr>
          <p:nvPr/>
        </p:nvPicPr>
        <p:blipFill>
          <a:blip r:embed="rId3"/>
          <a:stretch>
            <a:fillRect/>
          </a:stretch>
        </p:blipFill>
        <p:spPr>
          <a:xfrm>
            <a:off x="979008" y="6299186"/>
            <a:ext cx="2025449" cy="444061"/>
          </a:xfrm>
          <a:prstGeom prst="rect">
            <a:avLst/>
          </a:prstGeom>
        </p:spPr>
      </p:pic>
      <p:pic>
        <p:nvPicPr>
          <p:cNvPr id="3" name="Picture 2" descr="A person walking into a mobile clinic&#10;&#10;AI-generated content may be incorrect.">
            <a:extLst>
              <a:ext uri="{FF2B5EF4-FFF2-40B4-BE49-F238E27FC236}">
                <a16:creationId xmlns:a16="http://schemas.microsoft.com/office/drawing/2014/main" id="{EC8B28D8-4C7F-4F3F-5DB3-80F731E19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932" y="2743200"/>
            <a:ext cx="3826847" cy="2300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0818C80E-18A4-7C19-BA98-93F89406C40E}"/>
              </a:ext>
            </a:extLst>
          </p:cNvPr>
          <p:cNvSpPr txBox="1"/>
          <p:nvPr/>
        </p:nvSpPr>
        <p:spPr>
          <a:xfrm>
            <a:off x="408236" y="5213000"/>
            <a:ext cx="2376722" cy="215444"/>
          </a:xfrm>
          <a:prstGeom prst="rect">
            <a:avLst/>
          </a:prstGeom>
          <a:noFill/>
        </p:spPr>
        <p:txBody>
          <a:bodyPr wrap="square">
            <a:spAutoFit/>
          </a:bodyPr>
          <a:lstStyle/>
          <a:p>
            <a:pPr marL="0" lvl="0" indent="0" algn="l" rtl="0">
              <a:spcBef>
                <a:spcPts val="0"/>
              </a:spcBef>
              <a:spcAft>
                <a:spcPts val="0"/>
              </a:spcAft>
              <a:buNone/>
            </a:pPr>
            <a:r>
              <a:rPr lang="en-US" sz="800" dirty="0"/>
              <a:t>Photo: UW ADAI Empathy Lens Collection</a:t>
            </a:r>
          </a:p>
        </p:txBody>
      </p:sp>
    </p:spTree>
    <p:extLst>
      <p:ext uri="{BB962C8B-B14F-4D97-AF65-F5344CB8AC3E}">
        <p14:creationId xmlns:p14="http://schemas.microsoft.com/office/powerpoint/2010/main" val="3982880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5EC59BBB-EC96-1A15-C7A1-D4365B93D59A}"/>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CA6EFC57-8510-E385-E072-B93EC222E197}"/>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When Visiting the Emergency Department</a:t>
            </a:r>
            <a:endParaRPr sz="4000" dirty="0"/>
          </a:p>
        </p:txBody>
      </p:sp>
      <p:sp>
        <p:nvSpPr>
          <p:cNvPr id="75" name="Google Shape;75;p3">
            <a:extLst>
              <a:ext uri="{FF2B5EF4-FFF2-40B4-BE49-F238E27FC236}">
                <a16:creationId xmlns:a16="http://schemas.microsoft.com/office/drawing/2014/main" id="{B74D56E5-EAF5-6FE3-29B6-EF3C98E739C4}"/>
              </a:ext>
            </a:extLst>
          </p:cNvPr>
          <p:cNvSpPr txBox="1">
            <a:spLocks noGrp="1"/>
          </p:cNvSpPr>
          <p:nvPr>
            <p:ph type="body" idx="1"/>
          </p:nvPr>
        </p:nvSpPr>
        <p:spPr>
          <a:xfrm>
            <a:off x="401053" y="1679403"/>
            <a:ext cx="8285747" cy="441659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2600" b="1" dirty="0"/>
              <a:t>According to the Legal Action Center, for drug- or alcohol- related emergencies, the ED should offer:</a:t>
            </a:r>
          </a:p>
          <a:p>
            <a:pPr marL="461645" indent="-461645">
              <a:spcBef>
                <a:spcPts val="0"/>
              </a:spcBef>
              <a:buSzPts val="2070"/>
            </a:pPr>
            <a:r>
              <a:rPr lang="en-US" sz="2600" dirty="0"/>
              <a:t>Screening and diagnosis for substance use disorder</a:t>
            </a:r>
          </a:p>
          <a:p>
            <a:pPr marL="461645" indent="-461645">
              <a:spcBef>
                <a:spcPts val="0"/>
              </a:spcBef>
              <a:buSzPts val="2070"/>
            </a:pPr>
            <a:r>
              <a:rPr lang="en-US" sz="2600" dirty="0"/>
              <a:t>Medications for opioid use disorder</a:t>
            </a:r>
          </a:p>
          <a:p>
            <a:pPr marL="461645" indent="-461645">
              <a:spcBef>
                <a:spcPts val="0"/>
              </a:spcBef>
              <a:buSzPts val="2070"/>
            </a:pPr>
            <a:r>
              <a:rPr lang="en-US" sz="2600" dirty="0"/>
              <a:t>Arrangements for follow-up SUD care after ED discharge</a:t>
            </a:r>
          </a:p>
          <a:p>
            <a:pPr marL="461645" indent="-461645">
              <a:spcBef>
                <a:spcPts val="0"/>
              </a:spcBef>
              <a:buSzPts val="2070"/>
            </a:pPr>
            <a:r>
              <a:rPr lang="en-US" sz="2600" dirty="0"/>
              <a:t>Naloxone at discharge </a:t>
            </a:r>
          </a:p>
          <a:p>
            <a:pPr marL="461645" indent="-461645">
              <a:spcBef>
                <a:spcPts val="0"/>
              </a:spcBef>
              <a:buSzPts val="2070"/>
            </a:pPr>
            <a:endParaRPr lang="en-US" sz="2600" dirty="0"/>
          </a:p>
          <a:p>
            <a:pPr marL="0" indent="0">
              <a:spcBef>
                <a:spcPts val="0"/>
              </a:spcBef>
              <a:buSzPts val="2070"/>
              <a:buNone/>
            </a:pPr>
            <a:r>
              <a:rPr lang="en-US" sz="2600" dirty="0"/>
              <a:t>Even if these services are available, patients are not required to accept them.</a:t>
            </a:r>
          </a:p>
          <a:p>
            <a:pPr marL="461645" indent="-461645">
              <a:spcBef>
                <a:spcPts val="0"/>
              </a:spcBef>
              <a:buSzPts val="2070"/>
            </a:pPr>
            <a:endParaRPr lang="en-US" sz="2000" dirty="0"/>
          </a:p>
        </p:txBody>
      </p:sp>
      <p:sp>
        <p:nvSpPr>
          <p:cNvPr id="76" name="Google Shape;76;p3">
            <a:extLst>
              <a:ext uri="{FF2B5EF4-FFF2-40B4-BE49-F238E27FC236}">
                <a16:creationId xmlns:a16="http://schemas.microsoft.com/office/drawing/2014/main" id="{585CC1C5-B2C4-7FDE-57AA-7F88262BCF65}"/>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67</a:t>
            </a:fld>
            <a:endParaRPr/>
          </a:p>
        </p:txBody>
      </p:sp>
      <p:pic>
        <p:nvPicPr>
          <p:cNvPr id="4" name="Picture 3" descr="A close up of a logo&#10;&#10;AI-generated content may be incorrect.">
            <a:extLst>
              <a:ext uri="{FF2B5EF4-FFF2-40B4-BE49-F238E27FC236}">
                <a16:creationId xmlns:a16="http://schemas.microsoft.com/office/drawing/2014/main" id="{A42D37F5-A330-055E-7929-0A1CC7DBB2A9}"/>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12898526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93F0CE80-8FB2-1F85-16A5-123247121E23}"/>
            </a:ext>
          </a:extLst>
        </p:cNvPr>
        <p:cNvGrpSpPr/>
        <p:nvPr/>
      </p:nvGrpSpPr>
      <p:grpSpPr>
        <a:xfrm>
          <a:off x="0" y="0"/>
          <a:ext cx="0" cy="0"/>
          <a:chOff x="0" y="0"/>
          <a:chExt cx="0" cy="0"/>
        </a:xfrm>
      </p:grpSpPr>
      <p:sp>
        <p:nvSpPr>
          <p:cNvPr id="139" name="Google Shape;139;p11">
            <a:extLst>
              <a:ext uri="{FF2B5EF4-FFF2-40B4-BE49-F238E27FC236}">
                <a16:creationId xmlns:a16="http://schemas.microsoft.com/office/drawing/2014/main" id="{C925115B-39DB-5905-8392-3C5257058E97}"/>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68</a:t>
            </a:fld>
            <a:endParaRPr/>
          </a:p>
        </p:txBody>
      </p:sp>
      <p:sp>
        <p:nvSpPr>
          <p:cNvPr id="2" name="Google Shape;96;p6">
            <a:extLst>
              <a:ext uri="{FF2B5EF4-FFF2-40B4-BE49-F238E27FC236}">
                <a16:creationId xmlns:a16="http://schemas.microsoft.com/office/drawing/2014/main" id="{F95413D1-6E84-0A19-DA60-0E3DDA4FA683}"/>
              </a:ext>
            </a:extLst>
          </p:cNvPr>
          <p:cNvSpPr txBox="1">
            <a:spLocks/>
          </p:cNvSpPr>
          <p:nvPr/>
        </p:nvSpPr>
        <p:spPr>
          <a:xfrm>
            <a:off x="429450" y="2045786"/>
            <a:ext cx="8285100" cy="2765357"/>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000"/>
              <a:buFont typeface="Montserrat"/>
              <a:buNone/>
              <a:defRPr sz="2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1"/>
              </a:buClr>
              <a:buSzPts val="2800"/>
            </a:pPr>
            <a:r>
              <a:rPr lang="en-US" sz="5400" b="1" dirty="0">
                <a:solidFill>
                  <a:schemeClr val="bg2"/>
                </a:solidFill>
              </a:rPr>
              <a:t>Did we miss anything? Are there any tips you would add? </a:t>
            </a:r>
          </a:p>
          <a:p>
            <a:pPr algn="ctr">
              <a:buClr>
                <a:schemeClr val="accent1"/>
              </a:buClr>
              <a:buSzPts val="2800"/>
            </a:pPr>
            <a:endParaRPr lang="en-US" sz="5400" b="1" dirty="0">
              <a:solidFill>
                <a:schemeClr val="bg2"/>
              </a:solidFill>
            </a:endParaRPr>
          </a:p>
        </p:txBody>
      </p:sp>
      <p:pic>
        <p:nvPicPr>
          <p:cNvPr id="5" name="Picture 4" descr="A close up of a logo&#10;&#10;AI-generated content may be incorrect.">
            <a:extLst>
              <a:ext uri="{FF2B5EF4-FFF2-40B4-BE49-F238E27FC236}">
                <a16:creationId xmlns:a16="http://schemas.microsoft.com/office/drawing/2014/main" id="{508322E2-8F6C-413F-BB8C-1654FEFE84CF}"/>
              </a:ext>
            </a:extLst>
          </p:cNvPr>
          <p:cNvPicPr>
            <a:picLocks noChangeAspect="1"/>
          </p:cNvPicPr>
          <p:nvPr/>
        </p:nvPicPr>
        <p:blipFill>
          <a:blip r:embed="rId3"/>
          <a:stretch>
            <a:fillRect/>
          </a:stretch>
        </p:blipFill>
        <p:spPr>
          <a:xfrm>
            <a:off x="979008" y="6320958"/>
            <a:ext cx="2025449" cy="444061"/>
          </a:xfrm>
          <a:prstGeom prst="rect">
            <a:avLst/>
          </a:prstGeom>
        </p:spPr>
      </p:pic>
    </p:spTree>
    <p:extLst>
      <p:ext uri="{BB962C8B-B14F-4D97-AF65-F5344CB8AC3E}">
        <p14:creationId xmlns:p14="http://schemas.microsoft.com/office/powerpoint/2010/main" val="17940174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7">
          <a:extLst>
            <a:ext uri="{FF2B5EF4-FFF2-40B4-BE49-F238E27FC236}">
              <a16:creationId xmlns:a16="http://schemas.microsoft.com/office/drawing/2014/main" id="{5442814F-7C4D-26DE-388C-9B53E48669D5}"/>
            </a:ext>
          </a:extLst>
        </p:cNvPr>
        <p:cNvGrpSpPr/>
        <p:nvPr/>
      </p:nvGrpSpPr>
      <p:grpSpPr>
        <a:xfrm>
          <a:off x="0" y="0"/>
          <a:ext cx="0" cy="0"/>
          <a:chOff x="0" y="0"/>
          <a:chExt cx="0" cy="0"/>
        </a:xfrm>
      </p:grpSpPr>
      <p:sp>
        <p:nvSpPr>
          <p:cNvPr id="139" name="Google Shape;139;p11">
            <a:extLst>
              <a:ext uri="{FF2B5EF4-FFF2-40B4-BE49-F238E27FC236}">
                <a16:creationId xmlns:a16="http://schemas.microsoft.com/office/drawing/2014/main" id="{78B8E4A9-9519-A158-786D-C7A3B6F60141}"/>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69</a:t>
            </a:fld>
            <a:endParaRPr/>
          </a:p>
        </p:txBody>
      </p:sp>
      <p:sp>
        <p:nvSpPr>
          <p:cNvPr id="2" name="Google Shape;96;p6">
            <a:extLst>
              <a:ext uri="{FF2B5EF4-FFF2-40B4-BE49-F238E27FC236}">
                <a16:creationId xmlns:a16="http://schemas.microsoft.com/office/drawing/2014/main" id="{27AB9D5E-EA0A-9352-60A8-463CC3FE9B91}"/>
              </a:ext>
            </a:extLst>
          </p:cNvPr>
          <p:cNvSpPr txBox="1">
            <a:spLocks/>
          </p:cNvSpPr>
          <p:nvPr/>
        </p:nvSpPr>
        <p:spPr>
          <a:xfrm>
            <a:off x="-148066" y="1"/>
            <a:ext cx="4302971" cy="978568"/>
          </a:xfrm>
          <a:prstGeom prst="rect">
            <a:avLst/>
          </a:prstGeom>
          <a:noFill/>
          <a:ln>
            <a:noFill/>
          </a:ln>
        </p:spPr>
        <p:txBody>
          <a:bodyPr spcFirstLastPara="1" wrap="square" lIns="91425" tIns="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2000"/>
              <a:buFont typeface="Montserrat"/>
              <a:buNone/>
              <a:defRPr sz="2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1"/>
              </a:buClr>
              <a:buSzPts val="2800"/>
            </a:pPr>
            <a:r>
              <a:rPr lang="en-US" sz="5400" b="1" dirty="0">
                <a:solidFill>
                  <a:schemeClr val="bg2"/>
                </a:solidFill>
              </a:rPr>
              <a:t>Resources</a:t>
            </a:r>
          </a:p>
        </p:txBody>
      </p:sp>
      <p:pic>
        <p:nvPicPr>
          <p:cNvPr id="5" name="Picture 4" descr="A close up of a logo&#10;&#10;AI-generated content may be incorrect.">
            <a:extLst>
              <a:ext uri="{FF2B5EF4-FFF2-40B4-BE49-F238E27FC236}">
                <a16:creationId xmlns:a16="http://schemas.microsoft.com/office/drawing/2014/main" id="{73CD09D3-520B-1F28-9667-01F25B69E3FD}"/>
              </a:ext>
            </a:extLst>
          </p:cNvPr>
          <p:cNvPicPr>
            <a:picLocks noChangeAspect="1"/>
          </p:cNvPicPr>
          <p:nvPr/>
        </p:nvPicPr>
        <p:blipFill>
          <a:blip r:embed="rId3"/>
          <a:stretch>
            <a:fillRect/>
          </a:stretch>
        </p:blipFill>
        <p:spPr>
          <a:xfrm>
            <a:off x="979008" y="6320958"/>
            <a:ext cx="2025449" cy="444061"/>
          </a:xfrm>
          <a:prstGeom prst="rect">
            <a:avLst/>
          </a:prstGeom>
        </p:spPr>
      </p:pic>
      <p:sp>
        <p:nvSpPr>
          <p:cNvPr id="3" name="Text Placeholder 1">
            <a:extLst>
              <a:ext uri="{FF2B5EF4-FFF2-40B4-BE49-F238E27FC236}">
                <a16:creationId xmlns:a16="http://schemas.microsoft.com/office/drawing/2014/main" id="{75807F38-CA5C-FC22-EF14-D3DD26D8BC0B}"/>
              </a:ext>
            </a:extLst>
          </p:cNvPr>
          <p:cNvSpPr txBox="1">
            <a:spLocks/>
          </p:cNvSpPr>
          <p:nvPr/>
        </p:nvSpPr>
        <p:spPr>
          <a:xfrm>
            <a:off x="221789" y="949401"/>
            <a:ext cx="8700421" cy="477941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500" dirty="0">
                <a:solidFill>
                  <a:schemeClr val="tx1"/>
                </a:solidFill>
                <a:hlinkClick r:id="rId4">
                  <a:extLst>
                    <a:ext uri="{A12FA001-AC4F-418D-AE19-62706E023703}">
                      <ahyp:hlinkClr xmlns:ahyp="http://schemas.microsoft.com/office/drawing/2018/hyperlinkcolor" val="tx"/>
                    </a:ext>
                  </a:extLst>
                </a:hlinkClick>
              </a:rPr>
              <a:t>Abscess</a:t>
            </a:r>
            <a:r>
              <a:rPr lang="en-US" sz="1500" dirty="0">
                <a:solidFill>
                  <a:schemeClr val="tx1"/>
                </a:solidFill>
              </a:rPr>
              <a:t> care basics</a:t>
            </a:r>
          </a:p>
          <a:p>
            <a:r>
              <a:rPr lang="en-US" sz="1500" dirty="0">
                <a:solidFill>
                  <a:schemeClr val="tx1"/>
                </a:solidFill>
                <a:hlinkClick r:id="rId5">
                  <a:extLst>
                    <a:ext uri="{A12FA001-AC4F-418D-AE19-62706E023703}">
                      <ahyp:hlinkClr xmlns:ahyp="http://schemas.microsoft.com/office/drawing/2018/hyperlinkcolor" val="tx"/>
                    </a:ext>
                  </a:extLst>
                </a:hlinkClick>
              </a:rPr>
              <a:t>BeEmpowered_final.pdf (lac.org)</a:t>
            </a:r>
            <a:r>
              <a:rPr lang="en-US" sz="1500" dirty="0">
                <a:solidFill>
                  <a:schemeClr val="tx1"/>
                </a:solidFill>
              </a:rPr>
              <a:t> </a:t>
            </a:r>
          </a:p>
          <a:p>
            <a:r>
              <a:rPr lang="en-US" sz="1500" dirty="0">
                <a:solidFill>
                  <a:schemeClr val="tx1"/>
                </a:solidFill>
                <a:hlinkClick r:id="rId6">
                  <a:extLst>
                    <a:ext uri="{A12FA001-AC4F-418D-AE19-62706E023703}">
                      <ahyp:hlinkClr xmlns:ahyp="http://schemas.microsoft.com/office/drawing/2018/hyperlinkcolor" val="tx"/>
                    </a:ext>
                  </a:extLst>
                </a:hlinkClick>
              </a:rPr>
              <a:t>CAMP-Xylazine-Best-Practices-1.pdf</a:t>
            </a:r>
            <a:r>
              <a:rPr lang="en-US" sz="1500" dirty="0">
                <a:solidFill>
                  <a:schemeClr val="tx1"/>
                </a:solidFill>
              </a:rPr>
              <a:t>  </a:t>
            </a:r>
          </a:p>
          <a:p>
            <a:r>
              <a:rPr lang="en-US" sz="1500" dirty="0">
                <a:solidFill>
                  <a:schemeClr val="tx1"/>
                </a:solidFill>
                <a:hlinkClick r:id="rId7">
                  <a:extLst>
                    <a:ext uri="{A12FA001-AC4F-418D-AE19-62706E023703}">
                      <ahyp:hlinkClr xmlns:ahyp="http://schemas.microsoft.com/office/drawing/2018/hyperlinkcolor" val="tx"/>
                    </a:ext>
                  </a:extLst>
                </a:hlinkClick>
              </a:rPr>
              <a:t>Clinicians Xylazine Wound Management Guidelines</a:t>
            </a:r>
            <a:endParaRPr lang="en-US" sz="1500" dirty="0">
              <a:solidFill>
                <a:schemeClr val="tx1"/>
              </a:solidFill>
            </a:endParaRPr>
          </a:p>
          <a:p>
            <a:r>
              <a:rPr lang="en-US" sz="1500" dirty="0">
                <a:solidFill>
                  <a:schemeClr val="tx1"/>
                </a:solidFill>
                <a:hlinkClick r:id="rId8">
                  <a:extLst>
                    <a:ext uri="{A12FA001-AC4F-418D-AE19-62706E023703}">
                      <ahyp:hlinkClr xmlns:ahyp="http://schemas.microsoft.com/office/drawing/2018/hyperlinkcolor" val="tx"/>
                    </a:ext>
                  </a:extLst>
                </a:hlinkClick>
              </a:rPr>
              <a:t>Edie Springer’s Worker Stances for Clients Who Use Drugs &amp; Harm Reduction Worker: Best Practices – Space Hacks</a:t>
            </a:r>
            <a:endParaRPr lang="en-US" sz="1500" dirty="0">
              <a:solidFill>
                <a:schemeClr val="tx1"/>
              </a:solidFill>
              <a:hlinkClick r:id="" action="ppaction://noaction">
                <a:extLst>
                  <a:ext uri="{A12FA001-AC4F-418D-AE19-62706E023703}">
                    <ahyp:hlinkClr xmlns:ahyp="http://schemas.microsoft.com/office/drawing/2018/hyperlinkcolor" val="tx"/>
                  </a:ext>
                </a:extLst>
              </a:hlinkClick>
            </a:endParaRPr>
          </a:p>
          <a:p>
            <a:r>
              <a:rPr lang="en-US" sz="1500" dirty="0">
                <a:solidFill>
                  <a:schemeClr val="tx1"/>
                </a:solidFill>
                <a:hlinkClick r:id="rId9">
                  <a:extLst>
                    <a:ext uri="{A12FA001-AC4F-418D-AE19-62706E023703}">
                      <ahyp:hlinkClr xmlns:ahyp="http://schemas.microsoft.com/office/drawing/2018/hyperlinkcolor" val="tx"/>
                    </a:ext>
                  </a:extLst>
                </a:hlinkClick>
              </a:rPr>
              <a:t>https://mydoctor.kaiserpermanente.org/ncal/Images/Care_for_Wound_Draining_Abscess_tcm75-635378.pdf</a:t>
            </a:r>
            <a:r>
              <a:rPr lang="en-US" sz="1500" dirty="0">
                <a:solidFill>
                  <a:schemeClr val="tx1"/>
                </a:solidFill>
              </a:rPr>
              <a:t> </a:t>
            </a:r>
          </a:p>
          <a:p>
            <a:r>
              <a:rPr lang="en-US" sz="1500" dirty="0">
                <a:solidFill>
                  <a:schemeClr val="tx1"/>
                </a:solidFill>
                <a:hlinkClick r:id="rId10">
                  <a:extLst>
                    <a:ext uri="{A12FA001-AC4F-418D-AE19-62706E023703}">
                      <ahyp:hlinkClr xmlns:ahyp="http://schemas.microsoft.com/office/drawing/2018/hyperlinkcolor" val="tx"/>
                    </a:ext>
                  </a:extLst>
                </a:hlinkClick>
              </a:rPr>
              <a:t>Introduction to Common Wounds for PWID by Alec Dunn and Tim Gauthier by </a:t>
            </a:r>
            <a:r>
              <a:rPr lang="en-US" sz="1500" dirty="0" err="1">
                <a:solidFill>
                  <a:schemeClr val="tx1"/>
                </a:solidFill>
                <a:hlinkClick r:id="rId10">
                  <a:extLst>
                    <a:ext uri="{A12FA001-AC4F-418D-AE19-62706E023703}">
                      <ahyp:hlinkClr xmlns:ahyp="http://schemas.microsoft.com/office/drawing/2018/hyperlinkcolor" val="tx"/>
                    </a:ext>
                  </a:extLst>
                </a:hlinkClick>
              </a:rPr>
              <a:t>nextdistro</a:t>
            </a:r>
            <a:r>
              <a:rPr lang="en-US" sz="1500" dirty="0">
                <a:solidFill>
                  <a:schemeClr val="tx1"/>
                </a:solidFill>
                <a:hlinkClick r:id="rId10">
                  <a:extLst>
                    <a:ext uri="{A12FA001-AC4F-418D-AE19-62706E023703}">
                      <ahyp:hlinkClr xmlns:ahyp="http://schemas.microsoft.com/office/drawing/2018/hyperlinkcolor" val="tx"/>
                    </a:ext>
                  </a:extLst>
                </a:hlinkClick>
              </a:rPr>
              <a:t> – </a:t>
            </a:r>
            <a:r>
              <a:rPr lang="en-US" sz="1500" dirty="0" err="1">
                <a:solidFill>
                  <a:schemeClr val="tx1"/>
                </a:solidFill>
                <a:hlinkClick r:id="rId10">
                  <a:extLst>
                    <a:ext uri="{A12FA001-AC4F-418D-AE19-62706E023703}">
                      <ahyp:hlinkClr xmlns:ahyp="http://schemas.microsoft.com/office/drawing/2018/hyperlinkcolor" val="tx"/>
                    </a:ext>
                  </a:extLst>
                </a:hlinkClick>
              </a:rPr>
              <a:t>Issuu</a:t>
            </a:r>
            <a:endParaRPr lang="en-US" sz="1500" dirty="0">
              <a:solidFill>
                <a:schemeClr val="tx1"/>
              </a:solidFill>
            </a:endParaRPr>
          </a:p>
          <a:p>
            <a:r>
              <a:rPr lang="en-US" sz="1500" dirty="0">
                <a:solidFill>
                  <a:schemeClr val="tx1"/>
                </a:solidFill>
                <a:hlinkClick r:id="rId11">
                  <a:extLst>
                    <a:ext uri="{A12FA001-AC4F-418D-AE19-62706E023703}">
                      <ahyp:hlinkClr xmlns:ahyp="http://schemas.microsoft.com/office/drawing/2018/hyperlinkcolor" val="tx"/>
                    </a:ext>
                  </a:extLst>
                </a:hlinkClick>
              </a:rPr>
              <a:t>Legal Action Center | Know Your Rights in the Emergency Room</a:t>
            </a:r>
            <a:endParaRPr lang="en-US" sz="1500" dirty="0">
              <a:solidFill>
                <a:schemeClr val="tx1"/>
              </a:solidFill>
            </a:endParaRPr>
          </a:p>
          <a:p>
            <a:r>
              <a:rPr lang="en-US" sz="1500" dirty="0">
                <a:solidFill>
                  <a:schemeClr val="tx1"/>
                </a:solidFill>
                <a:hlinkClick r:id="rId12">
                  <a:extLst>
                    <a:ext uri="{A12FA001-AC4F-418D-AE19-62706E023703}">
                      <ahyp:hlinkClr xmlns:ahyp="http://schemas.microsoft.com/office/drawing/2018/hyperlinkcolor" val="tx"/>
                    </a:ext>
                  </a:extLst>
                </a:hlinkClick>
              </a:rPr>
              <a:t>Living with MRSA</a:t>
            </a:r>
            <a:endParaRPr lang="en-US" sz="1500" dirty="0">
              <a:solidFill>
                <a:schemeClr val="tx1"/>
              </a:solidFill>
            </a:endParaRPr>
          </a:p>
          <a:p>
            <a:r>
              <a:rPr lang="en-US" sz="1500" dirty="0">
                <a:solidFill>
                  <a:schemeClr val="tx1"/>
                </a:solidFill>
                <a:hlinkClick r:id="rId13">
                  <a:extLst>
                    <a:ext uri="{A12FA001-AC4F-418D-AE19-62706E023703}">
                      <ahyp:hlinkClr xmlns:ahyp="http://schemas.microsoft.com/office/drawing/2018/hyperlinkcolor" val="tx"/>
                    </a:ext>
                  </a:extLst>
                </a:hlinkClick>
              </a:rPr>
              <a:t>Opioid Response Network, Treatment and Care for Patients with </a:t>
            </a:r>
            <a:r>
              <a:rPr lang="en-US" sz="1500" u="sng" dirty="0">
                <a:solidFill>
                  <a:schemeClr val="tx1"/>
                </a:solidFill>
                <a:hlinkClick r:id="rId13">
                  <a:extLst>
                    <a:ext uri="{A12FA001-AC4F-418D-AE19-62706E023703}">
                      <ahyp:hlinkClr xmlns:ahyp="http://schemas.microsoft.com/office/drawing/2018/hyperlinkcolor" val="tx"/>
                    </a:ext>
                  </a:extLst>
                </a:hlinkClick>
              </a:rPr>
              <a:t>Wounds</a:t>
            </a:r>
            <a:endParaRPr lang="en-US" sz="1500" u="sng" dirty="0">
              <a:solidFill>
                <a:schemeClr val="tx1"/>
              </a:solidFill>
            </a:endParaRPr>
          </a:p>
          <a:p>
            <a:r>
              <a:rPr lang="en-US" sz="1500" dirty="0">
                <a:solidFill>
                  <a:schemeClr val="tx1"/>
                </a:solidFill>
                <a:hlinkClick r:id="rId14">
                  <a:extLst>
                    <a:ext uri="{A12FA001-AC4F-418D-AE19-62706E023703}">
                      <ahyp:hlinkClr xmlns:ahyp="http://schemas.microsoft.com/office/drawing/2018/hyperlinkcolor" val="tx"/>
                    </a:ext>
                  </a:extLst>
                </a:hlinkClick>
              </a:rPr>
              <a:t>PDF-Wound-Care-And-Triage.pdf (nastad.org)</a:t>
            </a:r>
            <a:endParaRPr lang="en-US" sz="1500" dirty="0">
              <a:solidFill>
                <a:schemeClr val="tx1"/>
              </a:solidFill>
            </a:endParaRPr>
          </a:p>
          <a:p>
            <a:r>
              <a:rPr lang="en-US" sz="1500" dirty="0">
                <a:solidFill>
                  <a:schemeClr val="tx1"/>
                </a:solidFill>
                <a:hlinkClick r:id="rId15">
                  <a:extLst>
                    <a:ext uri="{A12FA001-AC4F-418D-AE19-62706E023703}">
                      <ahyp:hlinkClr xmlns:ahyp="http://schemas.microsoft.com/office/drawing/2018/hyperlinkcolor" val="tx"/>
                    </a:ext>
                  </a:extLst>
                </a:hlinkClick>
              </a:rPr>
              <a:t>Reducing the harms of xylazine: clinical approaches, research deficits, and public health context – PMC</a:t>
            </a:r>
            <a:endParaRPr lang="en-US" sz="1500" dirty="0">
              <a:solidFill>
                <a:schemeClr val="tx1"/>
              </a:solidFill>
            </a:endParaRPr>
          </a:p>
          <a:p>
            <a:r>
              <a:rPr lang="en-US" sz="1500" dirty="0">
                <a:solidFill>
                  <a:schemeClr val="tx1"/>
                </a:solidFill>
                <a:hlinkClick r:id="rId16">
                  <a:extLst>
                    <a:ext uri="{A12FA001-AC4F-418D-AE19-62706E023703}">
                      <ahyp:hlinkClr xmlns:ahyp="http://schemas.microsoft.com/office/drawing/2018/hyperlinkcolor" val="tx"/>
                    </a:ext>
                  </a:extLst>
                </a:hlinkClick>
              </a:rPr>
              <a:t>Rescue Breathing</a:t>
            </a:r>
            <a:endParaRPr lang="en-US" sz="1500" dirty="0">
              <a:solidFill>
                <a:schemeClr val="tx1"/>
              </a:solidFill>
            </a:endParaRPr>
          </a:p>
          <a:p>
            <a:r>
              <a:rPr lang="en-US" sz="1500" dirty="0">
                <a:solidFill>
                  <a:schemeClr val="tx1"/>
                </a:solidFill>
                <a:hlinkClick r:id="rId17">
                  <a:extLst>
                    <a:ext uri="{A12FA001-AC4F-418D-AE19-62706E023703}">
                      <ahyp:hlinkClr xmlns:ahyp="http://schemas.microsoft.com/office/drawing/2018/hyperlinkcolor" val="tx"/>
                    </a:ext>
                  </a:extLst>
                </a:hlinkClick>
              </a:rPr>
              <a:t>Trauma-Informed Approaches Toolkit | NASTAD</a:t>
            </a:r>
            <a:endParaRPr lang="en-US" sz="1500" dirty="0">
              <a:solidFill>
                <a:schemeClr val="tx1"/>
              </a:solidFill>
            </a:endParaRPr>
          </a:p>
          <a:p>
            <a:r>
              <a:rPr lang="en-US" sz="1500" dirty="0">
                <a:solidFill>
                  <a:schemeClr val="tx1"/>
                </a:solidFill>
                <a:hlinkClick r:id="rId18">
                  <a:extLst>
                    <a:ext uri="{A12FA001-AC4F-418D-AE19-62706E023703}">
                      <ahyp:hlinkClr xmlns:ahyp="http://schemas.microsoft.com/office/drawing/2018/hyperlinkcolor" val="tx"/>
                    </a:ext>
                  </a:extLst>
                </a:hlinkClick>
              </a:rPr>
              <a:t>Update </a:t>
            </a:r>
            <a:r>
              <a:rPr lang="en-US" sz="1500" dirty="0" err="1">
                <a:solidFill>
                  <a:schemeClr val="tx1"/>
                </a:solidFill>
                <a:hlinkClick r:id="rId18">
                  <a:extLst>
                    <a:ext uri="{A12FA001-AC4F-418D-AE19-62706E023703}">
                      <ahyp:hlinkClr xmlns:ahyp="http://schemas.microsoft.com/office/drawing/2018/hyperlinkcolor" val="tx"/>
                    </a:ext>
                  </a:extLst>
                </a:hlinkClick>
              </a:rPr>
              <a:t>Tranq</a:t>
            </a:r>
            <a:r>
              <a:rPr lang="en-US" sz="1500" dirty="0">
                <a:solidFill>
                  <a:schemeClr val="tx1"/>
                </a:solidFill>
                <a:hlinkClick r:id="rId18">
                  <a:extLst>
                    <a:ext uri="{A12FA001-AC4F-418D-AE19-62706E023703}">
                      <ahyp:hlinkClr xmlns:ahyp="http://schemas.microsoft.com/office/drawing/2018/hyperlinkcolor" val="tx"/>
                    </a:ext>
                  </a:extLst>
                </a:hlinkClick>
              </a:rPr>
              <a:t> Guide PDF (everywhereproject.org)</a:t>
            </a:r>
            <a:endParaRPr lang="en-US" sz="1500" dirty="0">
              <a:solidFill>
                <a:schemeClr val="tx1"/>
              </a:solidFill>
            </a:endParaRPr>
          </a:p>
          <a:p>
            <a:r>
              <a:rPr lang="en-US" sz="1500" dirty="0">
                <a:solidFill>
                  <a:schemeClr val="tx1"/>
                </a:solidFill>
                <a:hlinkClick r:id="rId19">
                  <a:extLst>
                    <a:ext uri="{A12FA001-AC4F-418D-AE19-62706E023703}">
                      <ahyp:hlinkClr xmlns:ahyp="http://schemas.microsoft.com/office/drawing/2018/hyperlinkcolor" val="tx"/>
                    </a:ext>
                  </a:extLst>
                </a:hlinkClick>
              </a:rPr>
              <a:t>Webinar: Beyond the Alerts: Practical Guidance for Responding to Xylazine | NASTAD</a:t>
            </a:r>
            <a:endParaRPr lang="en-US" sz="1500" dirty="0">
              <a:solidFill>
                <a:schemeClr val="tx1"/>
              </a:solidFill>
            </a:endParaRPr>
          </a:p>
          <a:p>
            <a:r>
              <a:rPr lang="en-US" sz="1500" dirty="0">
                <a:solidFill>
                  <a:schemeClr val="tx1"/>
                </a:solidFill>
                <a:hlinkClick r:id="rId20">
                  <a:extLst>
                    <a:ext uri="{A12FA001-AC4F-418D-AE19-62706E023703}">
                      <ahyp:hlinkClr xmlns:ahyp="http://schemas.microsoft.com/office/drawing/2018/hyperlinkcolor" val="tx"/>
                    </a:ext>
                  </a:extLst>
                </a:hlinkClick>
              </a:rPr>
              <a:t>What You Should Know About Xylazine | Overdose Prevention | CDC</a:t>
            </a:r>
            <a:endParaRPr lang="en-US" sz="1500" dirty="0">
              <a:solidFill>
                <a:schemeClr val="tx1"/>
              </a:solidFill>
            </a:endParaRPr>
          </a:p>
          <a:p>
            <a:r>
              <a:rPr lang="en-US" sz="1500" dirty="0">
                <a:solidFill>
                  <a:schemeClr val="tx1"/>
                </a:solidFill>
                <a:hlinkClick r:id="rId21">
                  <a:extLst>
                    <a:ext uri="{A12FA001-AC4F-418D-AE19-62706E023703}">
                      <ahyp:hlinkClr xmlns:ahyp="http://schemas.microsoft.com/office/drawing/2018/hyperlinkcolor" val="tx"/>
                    </a:ext>
                  </a:extLst>
                </a:hlinkClick>
              </a:rPr>
              <a:t>Xylazine: Clinical Management and Harm Reduction Strategies for Patients</a:t>
            </a:r>
            <a:endParaRPr lang="en-US" sz="15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00017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FD6B2BD0-6B06-7723-28C6-9EB0F6F3B1E7}"/>
            </a:ext>
          </a:extLst>
        </p:cNvPr>
        <p:cNvGrpSpPr/>
        <p:nvPr/>
      </p:nvGrpSpPr>
      <p:grpSpPr>
        <a:xfrm>
          <a:off x="0" y="0"/>
          <a:ext cx="0" cy="0"/>
          <a:chOff x="0" y="0"/>
          <a:chExt cx="0" cy="0"/>
        </a:xfrm>
      </p:grpSpPr>
      <p:sp>
        <p:nvSpPr>
          <p:cNvPr id="131" name="Google Shape;131;p10">
            <a:extLst>
              <a:ext uri="{FF2B5EF4-FFF2-40B4-BE49-F238E27FC236}">
                <a16:creationId xmlns:a16="http://schemas.microsoft.com/office/drawing/2014/main" id="{B09C10BB-3193-21C3-0220-13072C38AC1C}"/>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dirty="0"/>
              <a:t>Public Health Acronyms</a:t>
            </a:r>
          </a:p>
        </p:txBody>
      </p:sp>
      <p:sp>
        <p:nvSpPr>
          <p:cNvPr id="133" name="Google Shape;133;p10">
            <a:extLst>
              <a:ext uri="{FF2B5EF4-FFF2-40B4-BE49-F238E27FC236}">
                <a16:creationId xmlns:a16="http://schemas.microsoft.com/office/drawing/2014/main" id="{01F6DACB-5D06-D8DC-2771-84E805BC5964}"/>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graphicFrame>
        <p:nvGraphicFramePr>
          <p:cNvPr id="2" name="Table 1">
            <a:extLst>
              <a:ext uri="{FF2B5EF4-FFF2-40B4-BE49-F238E27FC236}">
                <a16:creationId xmlns:a16="http://schemas.microsoft.com/office/drawing/2014/main" id="{13F05B93-BEB5-0FD3-CB0A-06E5997DC99D}"/>
              </a:ext>
            </a:extLst>
          </p:cNvPr>
          <p:cNvGraphicFramePr>
            <a:graphicFrameLocks noGrp="1"/>
          </p:cNvGraphicFramePr>
          <p:nvPr>
            <p:extLst>
              <p:ext uri="{D42A27DB-BD31-4B8C-83A1-F6EECF244321}">
                <p14:modId xmlns:p14="http://schemas.microsoft.com/office/powerpoint/2010/main" val="3649405016"/>
              </p:ext>
            </p:extLst>
          </p:nvPr>
        </p:nvGraphicFramePr>
        <p:xfrm>
          <a:off x="997627" y="1609081"/>
          <a:ext cx="7148745" cy="3588650"/>
        </p:xfrm>
        <a:graphic>
          <a:graphicData uri="http://schemas.openxmlformats.org/drawingml/2006/table">
            <a:tbl>
              <a:tblPr firstRow="1" bandRow="1">
                <a:tableStyleId>{5C22544A-7EE6-4342-B048-85BDC9FD1C3A}</a:tableStyleId>
              </a:tblPr>
              <a:tblGrid>
                <a:gridCol w="2081281">
                  <a:extLst>
                    <a:ext uri="{9D8B030D-6E8A-4147-A177-3AD203B41FA5}">
                      <a16:colId xmlns:a16="http://schemas.microsoft.com/office/drawing/2014/main" val="2555147473"/>
                    </a:ext>
                  </a:extLst>
                </a:gridCol>
                <a:gridCol w="5067464">
                  <a:extLst>
                    <a:ext uri="{9D8B030D-6E8A-4147-A177-3AD203B41FA5}">
                      <a16:colId xmlns:a16="http://schemas.microsoft.com/office/drawing/2014/main" val="4149583078"/>
                    </a:ext>
                  </a:extLst>
                </a:gridCol>
              </a:tblGrid>
              <a:tr h="338234">
                <a:tc>
                  <a:txBody>
                    <a:bodyPr/>
                    <a:lstStyle/>
                    <a:p>
                      <a:pPr lvl="0" algn="l">
                        <a:buNone/>
                      </a:pPr>
                      <a:endParaRPr lang="en-US" sz="1600" b="1" i="0" dirty="0">
                        <a:solidFill>
                          <a:srgbClr val="000000"/>
                        </a:solidFill>
                        <a:effectLst/>
                        <a:latin typeface="+mn-lt"/>
                      </a:endParaRPr>
                    </a:p>
                  </a:txBody>
                  <a:tcPr marL="90224" marR="90224" marT="45111" marB="45111">
                    <a:solidFill>
                      <a:srgbClr val="E9EBF5"/>
                    </a:solidFill>
                  </a:tcPr>
                </a:tc>
                <a:tc>
                  <a:txBody>
                    <a:bodyPr/>
                    <a:lstStyle/>
                    <a:p>
                      <a:pPr lvl="0" algn="l">
                        <a:buNone/>
                      </a:pPr>
                      <a:endParaRPr lang="en-US" sz="1600" b="0" i="0" u="none" strike="noStrike" dirty="0">
                        <a:solidFill>
                          <a:srgbClr val="000000"/>
                        </a:solidFill>
                        <a:effectLst/>
                        <a:latin typeface="+mn-lt"/>
                      </a:endParaRPr>
                    </a:p>
                  </a:txBody>
                  <a:tcPr marL="90224" marR="90224" marT="45111" marB="45111">
                    <a:solidFill>
                      <a:srgbClr val="E9EBF5"/>
                    </a:solidFill>
                  </a:tcPr>
                </a:tc>
                <a:extLst>
                  <a:ext uri="{0D108BD9-81ED-4DB2-BD59-A6C34878D82A}">
                    <a16:rowId xmlns:a16="http://schemas.microsoft.com/office/drawing/2014/main" val="1364576624"/>
                  </a:ext>
                </a:extLst>
              </a:tr>
              <a:tr h="308608">
                <a:tc>
                  <a:txBody>
                    <a:bodyPr/>
                    <a:lstStyle/>
                    <a:p>
                      <a:pPr algn="l" fontAlgn="base"/>
                      <a:r>
                        <a:rPr lang="en-US" sz="1600" b="1" i="0" u="none" strike="noStrike" dirty="0">
                          <a:solidFill>
                            <a:srgbClr val="000000"/>
                          </a:solidFill>
                          <a:effectLst/>
                          <a:latin typeface="+mn-lt"/>
                        </a:rPr>
                        <a:t>PWH(A)</a:t>
                      </a:r>
                      <a:r>
                        <a:rPr lang="en-US" sz="1600" b="0" i="0" dirty="0">
                          <a:solidFill>
                            <a:srgbClr val="000000"/>
                          </a:solidFill>
                          <a:effectLst/>
                          <a:latin typeface="+mn-lt"/>
                        </a:rPr>
                        <a:t>​</a:t>
                      </a:r>
                      <a:endParaRPr lang="en-US" dirty="0"/>
                    </a:p>
                  </a:txBody>
                  <a:tcPr marL="90225" marR="90225" marT="45112" marB="45112"/>
                </a:tc>
                <a:tc>
                  <a:txBody>
                    <a:bodyPr/>
                    <a:lstStyle/>
                    <a:p>
                      <a:pPr algn="l" fontAlgn="base"/>
                      <a:r>
                        <a:rPr lang="en-US" sz="1600" b="0" i="0" u="none" strike="noStrike" dirty="0">
                          <a:solidFill>
                            <a:srgbClr val="000000"/>
                          </a:solidFill>
                          <a:effectLst/>
                          <a:latin typeface="+mn-lt"/>
                        </a:rPr>
                        <a:t>Person With HIV(/AIDS)</a:t>
                      </a:r>
                      <a:r>
                        <a:rPr lang="en-US" sz="1600" b="0" i="0" dirty="0">
                          <a:solidFill>
                            <a:srgbClr val="000000"/>
                          </a:solidFill>
                          <a:effectLst/>
                          <a:latin typeface="+mn-lt"/>
                        </a:rPr>
                        <a:t>​</a:t>
                      </a:r>
                    </a:p>
                  </a:txBody>
                  <a:tcPr marL="90225" marR="90225" marT="45112" marB="45112"/>
                </a:tc>
                <a:extLst>
                  <a:ext uri="{0D108BD9-81ED-4DB2-BD59-A6C34878D82A}">
                    <a16:rowId xmlns:a16="http://schemas.microsoft.com/office/drawing/2014/main" val="216400767"/>
                  </a:ext>
                </a:extLst>
              </a:tr>
              <a:tr h="308608">
                <a:tc>
                  <a:txBody>
                    <a:bodyPr/>
                    <a:lstStyle/>
                    <a:p>
                      <a:pPr algn="l" fontAlgn="base"/>
                      <a:r>
                        <a:rPr lang="en-US" sz="1600" b="1" i="0" u="none" strike="noStrike" dirty="0">
                          <a:solidFill>
                            <a:srgbClr val="000000"/>
                          </a:solidFill>
                          <a:effectLst/>
                          <a:latin typeface="+mn-lt"/>
                        </a:rPr>
                        <a:t>HAV, HBV, HCV</a:t>
                      </a:r>
                      <a:r>
                        <a:rPr lang="en-US" sz="1600" b="0" i="0" dirty="0">
                          <a:solidFill>
                            <a:srgbClr val="000000"/>
                          </a:solidFill>
                          <a:effectLst/>
                          <a:latin typeface="+mn-lt"/>
                        </a:rPr>
                        <a:t>​</a:t>
                      </a:r>
                    </a:p>
                  </a:txBody>
                  <a:tcPr marL="90225" marR="90225" marT="45112" marB="45112"/>
                </a:tc>
                <a:tc>
                  <a:txBody>
                    <a:bodyPr/>
                    <a:lstStyle/>
                    <a:p>
                      <a:pPr algn="l" fontAlgn="base"/>
                      <a:r>
                        <a:rPr lang="pt-BR" sz="1600" b="0" i="0" u="none" strike="noStrike" dirty="0" err="1">
                          <a:solidFill>
                            <a:srgbClr val="000000"/>
                          </a:solidFill>
                          <a:effectLst/>
                          <a:latin typeface="+mn-lt"/>
                        </a:rPr>
                        <a:t>Hepatitis</a:t>
                      </a:r>
                      <a:r>
                        <a:rPr lang="pt-BR" sz="1600" b="0" i="0" u="none" strike="noStrike" dirty="0">
                          <a:solidFill>
                            <a:srgbClr val="000000"/>
                          </a:solidFill>
                          <a:effectLst/>
                          <a:latin typeface="+mn-lt"/>
                        </a:rPr>
                        <a:t> A, B, C Virus</a:t>
                      </a:r>
                      <a:r>
                        <a:rPr lang="pt-BR" sz="1600" b="0" i="0" dirty="0">
                          <a:solidFill>
                            <a:srgbClr val="000000"/>
                          </a:solidFill>
                          <a:effectLst/>
                          <a:latin typeface="+mn-lt"/>
                        </a:rPr>
                        <a:t>​</a:t>
                      </a:r>
                    </a:p>
                  </a:txBody>
                  <a:tcPr marL="90225" marR="90225" marT="45112" marB="45112"/>
                </a:tc>
                <a:extLst>
                  <a:ext uri="{0D108BD9-81ED-4DB2-BD59-A6C34878D82A}">
                    <a16:rowId xmlns:a16="http://schemas.microsoft.com/office/drawing/2014/main" val="3756760146"/>
                  </a:ext>
                </a:extLst>
              </a:tr>
              <a:tr h="308608">
                <a:tc>
                  <a:txBody>
                    <a:bodyPr/>
                    <a:lstStyle/>
                    <a:p>
                      <a:pPr algn="l" fontAlgn="base"/>
                      <a:r>
                        <a:rPr lang="en-US" sz="1600" b="1" i="0" u="none" strike="noStrike" dirty="0">
                          <a:solidFill>
                            <a:srgbClr val="000000"/>
                          </a:solidFill>
                          <a:effectLst/>
                          <a:latin typeface="+mn-lt"/>
                        </a:rPr>
                        <a:t>HIV</a:t>
                      </a:r>
                      <a:r>
                        <a:rPr lang="en-US" sz="1600" b="0" i="0" dirty="0">
                          <a:solidFill>
                            <a:srgbClr val="000000"/>
                          </a:solidFill>
                          <a:effectLst/>
                          <a:latin typeface="+mn-lt"/>
                        </a:rPr>
                        <a:t>​</a:t>
                      </a:r>
                    </a:p>
                  </a:txBody>
                  <a:tcPr marL="90225" marR="90225" marT="45112" marB="45112"/>
                </a:tc>
                <a:tc>
                  <a:txBody>
                    <a:bodyPr/>
                    <a:lstStyle/>
                    <a:p>
                      <a:pPr algn="l" fontAlgn="base"/>
                      <a:r>
                        <a:rPr lang="en-US" sz="1600" b="0" i="0" u="none" strike="noStrike" dirty="0">
                          <a:solidFill>
                            <a:srgbClr val="000000"/>
                          </a:solidFill>
                          <a:effectLst/>
                          <a:latin typeface="+mn-lt"/>
                        </a:rPr>
                        <a:t>Human Immunodeficiency Virus</a:t>
                      </a:r>
                      <a:r>
                        <a:rPr lang="en-US" sz="1600" b="0" i="0" dirty="0">
                          <a:solidFill>
                            <a:srgbClr val="000000"/>
                          </a:solidFill>
                          <a:effectLst/>
                          <a:latin typeface="+mn-lt"/>
                        </a:rPr>
                        <a:t>​</a:t>
                      </a:r>
                    </a:p>
                  </a:txBody>
                  <a:tcPr marL="90225" marR="90225" marT="45112" marB="45112"/>
                </a:tc>
                <a:extLst>
                  <a:ext uri="{0D108BD9-81ED-4DB2-BD59-A6C34878D82A}">
                    <a16:rowId xmlns:a16="http://schemas.microsoft.com/office/drawing/2014/main" val="221975780"/>
                  </a:ext>
                </a:extLst>
              </a:tr>
              <a:tr h="308608">
                <a:tc>
                  <a:txBody>
                    <a:bodyPr/>
                    <a:lstStyle/>
                    <a:p>
                      <a:pPr algn="l" fontAlgn="base"/>
                      <a:r>
                        <a:rPr lang="en-US" sz="1600" b="1" i="0" u="none" strike="noStrike" dirty="0">
                          <a:solidFill>
                            <a:srgbClr val="000000"/>
                          </a:solidFill>
                          <a:effectLst/>
                          <a:latin typeface="+mn-lt"/>
                        </a:rPr>
                        <a:t>SSTI</a:t>
                      </a:r>
                      <a:r>
                        <a:rPr lang="en-US" sz="1600" b="0" i="0" dirty="0">
                          <a:solidFill>
                            <a:srgbClr val="000000"/>
                          </a:solidFill>
                          <a:effectLst/>
                          <a:latin typeface="+mn-lt"/>
                        </a:rPr>
                        <a:t>​</a:t>
                      </a:r>
                    </a:p>
                  </a:txBody>
                  <a:tcPr marL="90225" marR="90225" marT="45112" marB="45112"/>
                </a:tc>
                <a:tc>
                  <a:txBody>
                    <a:bodyPr/>
                    <a:lstStyle/>
                    <a:p>
                      <a:pPr algn="l" fontAlgn="base"/>
                      <a:r>
                        <a:rPr lang="en-US" sz="1600" b="0" i="0" u="none" strike="noStrike" dirty="0">
                          <a:solidFill>
                            <a:srgbClr val="000000"/>
                          </a:solidFill>
                          <a:effectLst/>
                          <a:latin typeface="+mn-lt"/>
                        </a:rPr>
                        <a:t>Skin &amp; Soft Tissue Infection</a:t>
                      </a:r>
                      <a:r>
                        <a:rPr lang="en-US" sz="1600" b="0" i="0" dirty="0">
                          <a:solidFill>
                            <a:srgbClr val="000000"/>
                          </a:solidFill>
                          <a:effectLst/>
                          <a:latin typeface="+mn-lt"/>
                        </a:rPr>
                        <a:t>​</a:t>
                      </a:r>
                    </a:p>
                  </a:txBody>
                  <a:tcPr marL="90225" marR="90225" marT="45112" marB="45112"/>
                </a:tc>
                <a:extLst>
                  <a:ext uri="{0D108BD9-81ED-4DB2-BD59-A6C34878D82A}">
                    <a16:rowId xmlns:a16="http://schemas.microsoft.com/office/drawing/2014/main" val="419127197"/>
                  </a:ext>
                </a:extLst>
              </a:tr>
              <a:tr h="308608">
                <a:tc>
                  <a:txBody>
                    <a:bodyPr/>
                    <a:lstStyle/>
                    <a:p>
                      <a:pPr algn="l" fontAlgn="base"/>
                      <a:r>
                        <a:rPr lang="en-US" sz="1600" b="1" i="0" u="none" strike="noStrike" dirty="0">
                          <a:solidFill>
                            <a:srgbClr val="000000"/>
                          </a:solidFill>
                          <a:effectLst/>
                          <a:latin typeface="+mn-lt"/>
                        </a:rPr>
                        <a:t>STI</a:t>
                      </a:r>
                      <a:r>
                        <a:rPr lang="en-US" sz="1600" b="0" i="0" dirty="0">
                          <a:solidFill>
                            <a:srgbClr val="000000"/>
                          </a:solidFill>
                          <a:effectLst/>
                          <a:latin typeface="+mn-lt"/>
                        </a:rPr>
                        <a:t>​</a:t>
                      </a:r>
                    </a:p>
                  </a:txBody>
                  <a:tcPr marL="90225" marR="90225" marT="45112" marB="45112"/>
                </a:tc>
                <a:tc>
                  <a:txBody>
                    <a:bodyPr/>
                    <a:lstStyle/>
                    <a:p>
                      <a:pPr algn="l" fontAlgn="base"/>
                      <a:r>
                        <a:rPr lang="en-US" sz="1600" b="0" i="0" u="none" strike="noStrike" dirty="0">
                          <a:solidFill>
                            <a:srgbClr val="000000"/>
                          </a:solidFill>
                          <a:effectLst/>
                          <a:latin typeface="+mn-lt"/>
                        </a:rPr>
                        <a:t>Sexually Transmitted Infection</a:t>
                      </a:r>
                      <a:r>
                        <a:rPr lang="en-US" sz="1600" b="0" i="0" dirty="0">
                          <a:solidFill>
                            <a:srgbClr val="000000"/>
                          </a:solidFill>
                          <a:effectLst/>
                          <a:latin typeface="+mn-lt"/>
                        </a:rPr>
                        <a:t>​</a:t>
                      </a:r>
                    </a:p>
                  </a:txBody>
                  <a:tcPr marL="90225" marR="90225" marT="45112" marB="45112"/>
                </a:tc>
                <a:extLst>
                  <a:ext uri="{0D108BD9-81ED-4DB2-BD59-A6C34878D82A}">
                    <a16:rowId xmlns:a16="http://schemas.microsoft.com/office/drawing/2014/main" val="1520859027"/>
                  </a:ext>
                </a:extLst>
              </a:tr>
              <a:tr h="308608">
                <a:tc>
                  <a:txBody>
                    <a:bodyPr/>
                    <a:lstStyle/>
                    <a:p>
                      <a:pPr algn="l" fontAlgn="base"/>
                      <a:r>
                        <a:rPr lang="en-US" sz="1600" b="1" i="0" dirty="0">
                          <a:solidFill>
                            <a:srgbClr val="000000"/>
                          </a:solidFill>
                          <a:effectLst/>
                          <a:latin typeface="+mn-lt"/>
                        </a:rPr>
                        <a:t>IDU</a:t>
                      </a:r>
                    </a:p>
                  </a:txBody>
                  <a:tcPr marL="90225" marR="90225" marT="45112" marB="45112"/>
                </a:tc>
                <a:tc>
                  <a:txBody>
                    <a:bodyPr/>
                    <a:lstStyle/>
                    <a:p>
                      <a:pPr algn="l" fontAlgn="base"/>
                      <a:r>
                        <a:rPr lang="en-US" sz="1600" b="0" i="0" dirty="0">
                          <a:solidFill>
                            <a:srgbClr val="000000"/>
                          </a:solidFill>
                          <a:effectLst/>
                          <a:latin typeface="+mn-lt"/>
                        </a:rPr>
                        <a:t>Injection Drug Use (as an action, not an identity)</a:t>
                      </a:r>
                    </a:p>
                  </a:txBody>
                  <a:tcPr marL="90225" marR="90225" marT="45112" marB="45112"/>
                </a:tc>
                <a:extLst>
                  <a:ext uri="{0D108BD9-81ED-4DB2-BD59-A6C34878D82A}">
                    <a16:rowId xmlns:a16="http://schemas.microsoft.com/office/drawing/2014/main" val="2084532700"/>
                  </a:ext>
                </a:extLst>
              </a:tr>
              <a:tr h="308608">
                <a:tc>
                  <a:txBody>
                    <a:bodyPr/>
                    <a:lstStyle/>
                    <a:p>
                      <a:pPr algn="l" fontAlgn="base"/>
                      <a:r>
                        <a:rPr lang="en-US" sz="1600" b="1" i="0" u="none" strike="noStrike" dirty="0">
                          <a:solidFill>
                            <a:srgbClr val="000000"/>
                          </a:solidFill>
                          <a:effectLst/>
                          <a:latin typeface="+mn-lt"/>
                        </a:rPr>
                        <a:t>SUD</a:t>
                      </a:r>
                      <a:r>
                        <a:rPr lang="en-US" sz="1600" b="0" i="0" dirty="0">
                          <a:solidFill>
                            <a:srgbClr val="000000"/>
                          </a:solidFill>
                          <a:effectLst/>
                          <a:latin typeface="+mn-lt"/>
                        </a:rPr>
                        <a:t>​</a:t>
                      </a:r>
                    </a:p>
                  </a:txBody>
                  <a:tcPr marL="90225" marR="90225" marT="45112" marB="45112"/>
                </a:tc>
                <a:tc>
                  <a:txBody>
                    <a:bodyPr/>
                    <a:lstStyle/>
                    <a:p>
                      <a:pPr algn="l" fontAlgn="base"/>
                      <a:r>
                        <a:rPr lang="en-US" sz="1600" b="0" i="0" u="none" strike="noStrike" dirty="0">
                          <a:solidFill>
                            <a:srgbClr val="000000"/>
                          </a:solidFill>
                          <a:effectLst/>
                          <a:latin typeface="+mn-lt"/>
                        </a:rPr>
                        <a:t>Substance Use Disorder</a:t>
                      </a:r>
                      <a:r>
                        <a:rPr lang="en-US" sz="1600" b="0" i="0" dirty="0">
                          <a:solidFill>
                            <a:srgbClr val="000000"/>
                          </a:solidFill>
                          <a:effectLst/>
                          <a:latin typeface="+mn-lt"/>
                        </a:rPr>
                        <a:t>​</a:t>
                      </a:r>
                    </a:p>
                  </a:txBody>
                  <a:tcPr marL="90225" marR="90225" marT="45112" marB="45112"/>
                </a:tc>
                <a:extLst>
                  <a:ext uri="{0D108BD9-81ED-4DB2-BD59-A6C34878D82A}">
                    <a16:rowId xmlns:a16="http://schemas.microsoft.com/office/drawing/2014/main" val="2104910510"/>
                  </a:ext>
                </a:extLst>
              </a:tr>
              <a:tr h="308608">
                <a:tc>
                  <a:txBody>
                    <a:bodyPr/>
                    <a:lstStyle/>
                    <a:p>
                      <a:pPr algn="l" fontAlgn="base"/>
                      <a:r>
                        <a:rPr lang="en-US" sz="1600" b="1" i="0" u="none" strike="noStrike" dirty="0">
                          <a:solidFill>
                            <a:srgbClr val="000000"/>
                          </a:solidFill>
                          <a:effectLst/>
                          <a:latin typeface="+mn-lt"/>
                        </a:rPr>
                        <a:t>OUD</a:t>
                      </a:r>
                      <a:r>
                        <a:rPr lang="en-US" sz="1600" b="0" i="0" dirty="0">
                          <a:solidFill>
                            <a:srgbClr val="000000"/>
                          </a:solidFill>
                          <a:effectLst/>
                          <a:latin typeface="+mn-lt"/>
                        </a:rPr>
                        <a:t>​</a:t>
                      </a:r>
                    </a:p>
                  </a:txBody>
                  <a:tcPr marL="90225" marR="90225" marT="45112" marB="45112"/>
                </a:tc>
                <a:tc>
                  <a:txBody>
                    <a:bodyPr/>
                    <a:lstStyle/>
                    <a:p>
                      <a:pPr algn="l" fontAlgn="base"/>
                      <a:r>
                        <a:rPr lang="en-US" sz="1600" b="0" i="0" u="none" strike="noStrike" dirty="0">
                          <a:solidFill>
                            <a:srgbClr val="000000"/>
                          </a:solidFill>
                          <a:effectLst/>
                          <a:latin typeface="+mn-lt"/>
                        </a:rPr>
                        <a:t>Opioid Use Disorder</a:t>
                      </a:r>
                      <a:endParaRPr lang="en-US" sz="1600" b="0" i="0" dirty="0">
                        <a:solidFill>
                          <a:srgbClr val="000000"/>
                        </a:solidFill>
                        <a:effectLst/>
                        <a:latin typeface="+mn-lt"/>
                      </a:endParaRPr>
                    </a:p>
                  </a:txBody>
                  <a:tcPr marL="90225" marR="90225" marT="45112" marB="45112"/>
                </a:tc>
                <a:extLst>
                  <a:ext uri="{0D108BD9-81ED-4DB2-BD59-A6C34878D82A}">
                    <a16:rowId xmlns:a16="http://schemas.microsoft.com/office/drawing/2014/main" val="1256813583"/>
                  </a:ext>
                </a:extLst>
              </a:tr>
              <a:tr h="532082">
                <a:tc>
                  <a:txBody>
                    <a:bodyPr/>
                    <a:lstStyle/>
                    <a:p>
                      <a:pPr algn="l" fontAlgn="base"/>
                      <a:r>
                        <a:rPr lang="en-US" sz="1600" b="1" i="0" u="none" strike="noStrike" dirty="0">
                          <a:solidFill>
                            <a:srgbClr val="000000"/>
                          </a:solidFill>
                          <a:effectLst/>
                          <a:latin typeface="+mn-lt"/>
                        </a:rPr>
                        <a:t>MOUD/MAT</a:t>
                      </a:r>
                      <a:r>
                        <a:rPr lang="en-US" sz="1600" b="0" i="0" dirty="0">
                          <a:solidFill>
                            <a:srgbClr val="000000"/>
                          </a:solidFill>
                          <a:effectLst/>
                          <a:latin typeface="+mn-lt"/>
                        </a:rPr>
                        <a:t>​</a:t>
                      </a:r>
                    </a:p>
                  </a:txBody>
                  <a:tcPr marL="90225" marR="90225" marT="45112" marB="45112"/>
                </a:tc>
                <a:tc>
                  <a:txBody>
                    <a:bodyPr/>
                    <a:lstStyle/>
                    <a:p>
                      <a:pPr algn="l" fontAlgn="base"/>
                      <a:r>
                        <a:rPr lang="en-US" sz="1600" b="0" i="0" u="none" strike="noStrike" dirty="0">
                          <a:solidFill>
                            <a:srgbClr val="000000"/>
                          </a:solidFill>
                          <a:effectLst/>
                          <a:latin typeface="+mn-lt"/>
                        </a:rPr>
                        <a:t>Medications for Opioid Use Disorder/Medication-Assisted Treatment</a:t>
                      </a:r>
                      <a:r>
                        <a:rPr lang="en-US" sz="1600" b="0" i="0" dirty="0">
                          <a:solidFill>
                            <a:srgbClr val="000000"/>
                          </a:solidFill>
                          <a:effectLst/>
                          <a:latin typeface="+mn-lt"/>
                        </a:rPr>
                        <a:t>​</a:t>
                      </a:r>
                    </a:p>
                  </a:txBody>
                  <a:tcPr marL="90225" marR="90225" marT="45112" marB="45112"/>
                </a:tc>
                <a:extLst>
                  <a:ext uri="{0D108BD9-81ED-4DB2-BD59-A6C34878D82A}">
                    <a16:rowId xmlns:a16="http://schemas.microsoft.com/office/drawing/2014/main" val="1411808449"/>
                  </a:ext>
                </a:extLst>
              </a:tr>
            </a:tbl>
          </a:graphicData>
        </a:graphic>
      </p:graphicFrame>
      <p:pic>
        <p:nvPicPr>
          <p:cNvPr id="3" name="Picture 2" descr="A close up of a logo&#10;&#10;AI-generated content may be incorrect.">
            <a:extLst>
              <a:ext uri="{FF2B5EF4-FFF2-40B4-BE49-F238E27FC236}">
                <a16:creationId xmlns:a16="http://schemas.microsoft.com/office/drawing/2014/main" id="{00851BC8-9F80-1DFA-93BC-1114A02109D4}"/>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11584139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a:t>Contact the </a:t>
            </a:r>
            <a:br>
              <a:rPr lang="en-US" sz="4000"/>
            </a:br>
            <a:r>
              <a:rPr lang="en-US" sz="4000"/>
              <a:t>Opioid Response Network</a:t>
            </a:r>
            <a:endParaRPr sz="4000"/>
          </a:p>
        </p:txBody>
      </p:sp>
      <p:sp>
        <p:nvSpPr>
          <p:cNvPr id="82" name="Google Shape;82;p4"/>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963" lvl="0" indent="-461963" algn="l" rtl="0">
              <a:lnSpc>
                <a:spcPct val="100000"/>
              </a:lnSpc>
              <a:spcBef>
                <a:spcPts val="0"/>
              </a:spcBef>
              <a:spcAft>
                <a:spcPts val="0"/>
              </a:spcAft>
              <a:buSzPts val="2520"/>
              <a:buChar char="✧"/>
            </a:pPr>
            <a:r>
              <a:rPr lang="en-US" sz="2400" dirty="0"/>
              <a:t>To ask questions or submit a technical assistance request: </a:t>
            </a:r>
            <a:endParaRPr sz="2400" dirty="0"/>
          </a:p>
          <a:p>
            <a:pPr marL="1373188" lvl="2" indent="-228600" algn="l" rtl="0">
              <a:lnSpc>
                <a:spcPct val="100000"/>
              </a:lnSpc>
              <a:spcBef>
                <a:spcPts val="600"/>
              </a:spcBef>
              <a:spcAft>
                <a:spcPts val="0"/>
              </a:spcAft>
              <a:buSzPts val="2800"/>
              <a:buChar char="•"/>
            </a:pPr>
            <a:r>
              <a:rPr lang="en-US" dirty="0"/>
              <a:t>Visit </a:t>
            </a:r>
            <a:r>
              <a:rPr lang="en-US" dirty="0">
                <a:hlinkClick r:id="rId3"/>
              </a:rPr>
              <a:t>www.OpioidResponseNetwork.org</a:t>
            </a:r>
            <a:r>
              <a:rPr lang="en-US" dirty="0"/>
              <a:t>  </a:t>
            </a:r>
            <a:endParaRPr dirty="0"/>
          </a:p>
          <a:p>
            <a:pPr marL="1373188" lvl="2" indent="-228600" algn="l" rtl="0">
              <a:lnSpc>
                <a:spcPct val="100000"/>
              </a:lnSpc>
              <a:spcBef>
                <a:spcPts val="600"/>
              </a:spcBef>
              <a:spcAft>
                <a:spcPts val="0"/>
              </a:spcAft>
              <a:buSzPts val="2800"/>
              <a:buChar char="•"/>
            </a:pPr>
            <a:r>
              <a:rPr lang="en-US" dirty="0"/>
              <a:t>Email </a:t>
            </a:r>
            <a:r>
              <a:rPr lang="en-US" dirty="0">
                <a:hlinkClick r:id="rId4"/>
              </a:rPr>
              <a:t>orn@aaap.org</a:t>
            </a:r>
            <a:r>
              <a:rPr lang="en-US" dirty="0"/>
              <a:t>  </a:t>
            </a:r>
          </a:p>
          <a:p>
            <a:pPr marL="1373188" lvl="2" indent="-228600" algn="l" rtl="0">
              <a:lnSpc>
                <a:spcPct val="100000"/>
              </a:lnSpc>
              <a:spcBef>
                <a:spcPts val="600"/>
              </a:spcBef>
              <a:spcAft>
                <a:spcPts val="0"/>
              </a:spcAft>
              <a:buSzPts val="2800"/>
              <a:buChar char="•"/>
            </a:pPr>
            <a:endParaRPr lang="en-US" dirty="0"/>
          </a:p>
          <a:p>
            <a:pPr marL="461963" lvl="0" indent="-461963">
              <a:spcBef>
                <a:spcPts val="0"/>
              </a:spcBef>
              <a:buSzPts val="2520"/>
            </a:pPr>
            <a:r>
              <a:rPr lang="en-US" sz="2400" dirty="0"/>
              <a:t>The </a:t>
            </a:r>
            <a:r>
              <a:rPr lang="en-US" sz="2400" b="1" dirty="0"/>
              <a:t>NASTAD Drug User Health</a:t>
            </a:r>
            <a:r>
              <a:rPr lang="en-US" sz="2400" dirty="0"/>
              <a:t> team also provides free resources and technical assistance to support health department and community-based overdose prevention and infectious disease programs. To submit a technical assistance request, email </a:t>
            </a:r>
            <a:r>
              <a:rPr lang="en-US" sz="2400" dirty="0">
                <a:hlinkClick r:id="rId5"/>
              </a:rPr>
              <a:t>druguserhealthTA@nastad.org</a:t>
            </a:r>
            <a:r>
              <a:rPr lang="en-US" sz="2400" dirty="0"/>
              <a:t>.</a:t>
            </a:r>
          </a:p>
          <a:p>
            <a:pPr marL="230188" indent="0">
              <a:buSzPts val="2800"/>
              <a:buNone/>
            </a:pPr>
            <a:endParaRPr dirty="0"/>
          </a:p>
        </p:txBody>
      </p:sp>
      <p:sp>
        <p:nvSpPr>
          <p:cNvPr id="83" name="Google Shape;8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70</a:t>
            </a:fld>
            <a:endParaRPr/>
          </a:p>
        </p:txBody>
      </p:sp>
      <p:pic>
        <p:nvPicPr>
          <p:cNvPr id="2" name="Picture 1" descr="A close up of a logo&#10;&#10;AI-generated content may be incorrect.">
            <a:extLst>
              <a:ext uri="{FF2B5EF4-FFF2-40B4-BE49-F238E27FC236}">
                <a16:creationId xmlns:a16="http://schemas.microsoft.com/office/drawing/2014/main" id="{58D5DF78-F3CE-967C-78AF-4EB5BA45F850}"/>
              </a:ext>
            </a:extLst>
          </p:cNvPr>
          <p:cNvPicPr>
            <a:picLocks noChangeAspect="1"/>
          </p:cNvPicPr>
          <p:nvPr/>
        </p:nvPicPr>
        <p:blipFill>
          <a:blip r:embed="rId6"/>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28467147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30308EB6-7495-15AB-A79C-2384F11DC2B8}"/>
            </a:ext>
          </a:extLst>
        </p:cNvPr>
        <p:cNvGrpSpPr/>
        <p:nvPr/>
      </p:nvGrpSpPr>
      <p:grpSpPr>
        <a:xfrm>
          <a:off x="0" y="0"/>
          <a:ext cx="0" cy="0"/>
          <a:chOff x="0" y="0"/>
          <a:chExt cx="0" cy="0"/>
        </a:xfrm>
      </p:grpSpPr>
      <p:sp>
        <p:nvSpPr>
          <p:cNvPr id="81" name="Google Shape;81;p4">
            <a:extLst>
              <a:ext uri="{FF2B5EF4-FFF2-40B4-BE49-F238E27FC236}">
                <a16:creationId xmlns:a16="http://schemas.microsoft.com/office/drawing/2014/main" id="{702C878C-303C-FDAD-D42F-963C71F6C98D}"/>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Trainer Contact Info</a:t>
            </a:r>
            <a:endParaRPr sz="4000" dirty="0"/>
          </a:p>
        </p:txBody>
      </p:sp>
      <p:sp>
        <p:nvSpPr>
          <p:cNvPr id="82" name="Google Shape;82;p4">
            <a:extLst>
              <a:ext uri="{FF2B5EF4-FFF2-40B4-BE49-F238E27FC236}">
                <a16:creationId xmlns:a16="http://schemas.microsoft.com/office/drawing/2014/main" id="{8DA59D2B-A968-6082-542D-8FA6351BBBFC}"/>
              </a:ext>
            </a:extLst>
          </p:cNvPr>
          <p:cNvSpPr txBox="1">
            <a:spLocks noGrp="1"/>
          </p:cNvSpPr>
          <p:nvPr>
            <p:ph type="body" idx="1"/>
          </p:nvPr>
        </p:nvSpPr>
        <p:spPr>
          <a:xfrm>
            <a:off x="457200" y="1679403"/>
            <a:ext cx="8229600" cy="3953421"/>
          </a:xfrm>
          <a:prstGeom prst="rect">
            <a:avLst/>
          </a:prstGeom>
          <a:noFill/>
          <a:ln>
            <a:noFill/>
          </a:ln>
        </p:spPr>
        <p:txBody>
          <a:bodyPr spcFirstLastPara="1" wrap="square" lIns="91425" tIns="45700" rIns="91425" bIns="45700" anchor="t" anchorCtr="0">
            <a:noAutofit/>
          </a:bodyPr>
          <a:lstStyle/>
          <a:p>
            <a:pPr marL="461963" lvl="0" indent="-461963" algn="l" rtl="0">
              <a:lnSpc>
                <a:spcPct val="100000"/>
              </a:lnSpc>
              <a:spcBef>
                <a:spcPts val="0"/>
              </a:spcBef>
              <a:spcAft>
                <a:spcPts val="0"/>
              </a:spcAft>
              <a:buSzPts val="2520"/>
              <a:buChar char="✧"/>
            </a:pPr>
            <a:r>
              <a:rPr lang="en-US" dirty="0"/>
              <a:t>Insert trainer contact info</a:t>
            </a:r>
            <a:endParaRPr dirty="0"/>
          </a:p>
        </p:txBody>
      </p:sp>
      <p:sp>
        <p:nvSpPr>
          <p:cNvPr id="83" name="Google Shape;83;p4">
            <a:extLst>
              <a:ext uri="{FF2B5EF4-FFF2-40B4-BE49-F238E27FC236}">
                <a16:creationId xmlns:a16="http://schemas.microsoft.com/office/drawing/2014/main" id="{E1FB46ED-8F04-415E-2DC6-7180C2314413}"/>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71</a:t>
            </a:fld>
            <a:endParaRPr/>
          </a:p>
        </p:txBody>
      </p:sp>
      <p:pic>
        <p:nvPicPr>
          <p:cNvPr id="2" name="Picture 1" descr="A close up of a logo&#10;&#10;AI-generated content may be incorrect.">
            <a:extLst>
              <a:ext uri="{FF2B5EF4-FFF2-40B4-BE49-F238E27FC236}">
                <a16:creationId xmlns:a16="http://schemas.microsoft.com/office/drawing/2014/main" id="{EDD7BDA7-AC81-263B-9475-E99A9A3D757C}"/>
              </a:ext>
            </a:extLst>
          </p:cNvPr>
          <p:cNvPicPr>
            <a:picLocks noChangeAspect="1"/>
          </p:cNvPicPr>
          <p:nvPr/>
        </p:nvPicPr>
        <p:blipFill>
          <a:blip r:embed="rId3"/>
          <a:stretch>
            <a:fillRect/>
          </a:stretch>
        </p:blipFill>
        <p:spPr>
          <a:xfrm>
            <a:off x="979008" y="6299186"/>
            <a:ext cx="2025449" cy="444061"/>
          </a:xfrm>
          <a:prstGeom prst="rect">
            <a:avLst/>
          </a:prstGeom>
        </p:spPr>
      </p:pic>
    </p:spTree>
    <p:extLst>
      <p:ext uri="{BB962C8B-B14F-4D97-AF65-F5344CB8AC3E}">
        <p14:creationId xmlns:p14="http://schemas.microsoft.com/office/powerpoint/2010/main" val="18775259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a:t>ORN Evaluation Survey Link</a:t>
            </a:r>
            <a:endParaRPr/>
          </a:p>
        </p:txBody>
      </p:sp>
      <p:sp>
        <p:nvSpPr>
          <p:cNvPr id="110" name="Google Shape;110;p29"/>
          <p:cNvSpPr txBox="1">
            <a:spLocks noGrp="1"/>
          </p:cNvSpPr>
          <p:nvPr>
            <p:ph type="body" idx="1"/>
          </p:nvPr>
        </p:nvSpPr>
        <p:spPr>
          <a:xfrm>
            <a:off x="311426" y="1684534"/>
            <a:ext cx="8521147" cy="260913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520"/>
              <a:buNone/>
            </a:pPr>
            <a:r>
              <a:rPr lang="en-US" sz="2000" dirty="0"/>
              <a:t>The grant that provided funding for this training requires that we request you to complete the brief survey linked below. Your feedback is important and provides support for this type of work to continue. Scan the QR Code to access the SAMHSA feedback survey.</a:t>
            </a:r>
          </a:p>
        </p:txBody>
      </p:sp>
      <p:sp>
        <p:nvSpPr>
          <p:cNvPr id="111" name="Google Shape;111;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72</a:t>
            </a:fld>
            <a:endParaRPr/>
          </a:p>
        </p:txBody>
      </p:sp>
      <p:sp>
        <p:nvSpPr>
          <p:cNvPr id="112" name="Google Shape;112;p29"/>
          <p:cNvSpPr txBox="1"/>
          <p:nvPr/>
        </p:nvSpPr>
        <p:spPr>
          <a:xfrm>
            <a:off x="457200" y="5663595"/>
            <a:ext cx="8521147" cy="260913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2520"/>
              <a:buFont typeface="Noto Sans Symbols"/>
              <a:buNone/>
            </a:pPr>
            <a:r>
              <a:rPr lang="en-US" sz="1200" b="0" i="0" u="none" strike="noStrike" cap="none">
                <a:solidFill>
                  <a:schemeClr val="dk1"/>
                </a:solidFill>
                <a:latin typeface="Arial"/>
                <a:ea typeface="Arial"/>
                <a:cs typeface="Arial"/>
                <a:sym typeface="Arial"/>
              </a:rPr>
              <a:t>The survey will ask about your satisfaction with the training program you just completed as well as some basic demographic information. Your responses will help the Opioid Response Network improve the services they provide.</a:t>
            </a:r>
            <a:endParaRPr/>
          </a:p>
          <a:p>
            <a:pPr marL="0" marR="0" lvl="0" indent="0" algn="ctr" rtl="0">
              <a:lnSpc>
                <a:spcPct val="100000"/>
              </a:lnSpc>
              <a:spcBef>
                <a:spcPts val="0"/>
              </a:spcBef>
              <a:spcAft>
                <a:spcPts val="0"/>
              </a:spcAft>
              <a:buClr>
                <a:schemeClr val="accent2"/>
              </a:buClr>
              <a:buSzPts val="2520"/>
              <a:buFont typeface="Noto Sans Symbols"/>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2"/>
              </a:buClr>
              <a:buSzPts val="2520"/>
              <a:buFont typeface="Noto Sans Symbols"/>
              <a:buNone/>
            </a:pPr>
            <a:r>
              <a:rPr lang="en-US" sz="1200" b="0" i="0" u="none" strike="noStrike" cap="none">
                <a:solidFill>
                  <a:schemeClr val="dk1"/>
                </a:solidFill>
                <a:latin typeface="Arial"/>
                <a:ea typeface="Arial"/>
                <a:cs typeface="Arial"/>
                <a:sym typeface="Arial"/>
              </a:rPr>
              <a:t>Thank you in advance for completing this survey!</a:t>
            </a:r>
            <a:endParaRPr/>
          </a:p>
        </p:txBody>
      </p:sp>
      <p:sp>
        <p:nvSpPr>
          <p:cNvPr id="113" name="Google Shape;113;p29"/>
          <p:cNvSpPr txBox="1"/>
          <p:nvPr/>
        </p:nvSpPr>
        <p:spPr>
          <a:xfrm>
            <a:off x="411225" y="4989981"/>
            <a:ext cx="8521200" cy="42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2520"/>
              <a:buFont typeface="Noto Sans Symbols"/>
              <a:buNone/>
            </a:pPr>
            <a:r>
              <a:rPr lang="en-US" sz="1200" b="0" i="0" u="none" strike="noStrike" cap="none">
                <a:solidFill>
                  <a:schemeClr val="dk1"/>
                </a:solidFill>
                <a:latin typeface="Arial"/>
                <a:ea typeface="Arial"/>
                <a:cs typeface="Arial"/>
                <a:sym typeface="Arial"/>
              </a:rPr>
              <a:t>Link to Survey: [Insert Link]</a:t>
            </a:r>
            <a:endParaRPr/>
          </a:p>
        </p:txBody>
      </p:sp>
      <p:sp>
        <p:nvSpPr>
          <p:cNvPr id="114" name="Google Shape;114;p29"/>
          <p:cNvSpPr/>
          <p:nvPr/>
        </p:nvSpPr>
        <p:spPr>
          <a:xfrm>
            <a:off x="3751727" y="3305547"/>
            <a:ext cx="1640541" cy="1304567"/>
          </a:xfrm>
          <a:prstGeom prst="rect">
            <a:avLst/>
          </a:prstGeom>
          <a:solidFill>
            <a:schemeClr val="accent1"/>
          </a:solidFill>
          <a:ln w="25400" cap="flat" cmpd="sng">
            <a:solidFill>
              <a:srgbClr val="1930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lt1"/>
                </a:solidFill>
                <a:latin typeface="Arial"/>
                <a:ea typeface="Arial"/>
                <a:cs typeface="Arial"/>
                <a:sym typeface="Arial"/>
              </a:rPr>
              <a:t>Insert QR Code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13A9E38-F47A-3D3D-C170-A8FCCE9F616F}"/>
            </a:ext>
          </a:extLst>
        </p:cNvPr>
        <p:cNvGrpSpPr/>
        <p:nvPr/>
      </p:nvGrpSpPr>
      <p:grpSpPr>
        <a:xfrm>
          <a:off x="0" y="0"/>
          <a:ext cx="0" cy="0"/>
          <a:chOff x="0" y="0"/>
          <a:chExt cx="0" cy="0"/>
        </a:xfrm>
      </p:grpSpPr>
      <p:sp>
        <p:nvSpPr>
          <p:cNvPr id="74" name="Google Shape;74;p3">
            <a:extLst>
              <a:ext uri="{FF2B5EF4-FFF2-40B4-BE49-F238E27FC236}">
                <a16:creationId xmlns:a16="http://schemas.microsoft.com/office/drawing/2014/main" id="{A5F2C8E9-4E4A-97BB-DF7D-4728E1AA0C07}"/>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3600" dirty="0"/>
              <a:t>Suggestions for Wound Care Kit Supplies:</a:t>
            </a:r>
            <a:endParaRPr sz="3600" dirty="0"/>
          </a:p>
        </p:txBody>
      </p:sp>
      <p:sp>
        <p:nvSpPr>
          <p:cNvPr id="75" name="Google Shape;75;p3">
            <a:extLst>
              <a:ext uri="{FF2B5EF4-FFF2-40B4-BE49-F238E27FC236}">
                <a16:creationId xmlns:a16="http://schemas.microsoft.com/office/drawing/2014/main" id="{87BF72E8-AF8C-B9D2-C01A-2343BBFE4FE3}"/>
              </a:ext>
            </a:extLst>
          </p:cNvPr>
          <p:cNvSpPr txBox="1">
            <a:spLocks noGrp="1"/>
          </p:cNvSpPr>
          <p:nvPr>
            <p:ph type="body" idx="1"/>
          </p:nvPr>
        </p:nvSpPr>
        <p:spPr>
          <a:xfrm>
            <a:off x="2275114" y="1679403"/>
            <a:ext cx="6411686" cy="4568997"/>
          </a:xfrm>
          <a:prstGeom prst="rect">
            <a:avLst/>
          </a:prstGeom>
          <a:noFill/>
          <a:ln>
            <a:noFill/>
          </a:ln>
        </p:spPr>
        <p:txBody>
          <a:bodyPr spcFirstLastPara="1" wrap="square" lIns="91425" tIns="45700" rIns="91425" bIns="45700" anchor="t" anchorCtr="0">
            <a:noAutofit/>
          </a:bodyPr>
          <a:lstStyle/>
          <a:p>
            <a:pPr marL="0" indent="0">
              <a:spcBef>
                <a:spcPts val="0"/>
              </a:spcBef>
              <a:buSzPts val="2070"/>
              <a:buNone/>
            </a:pPr>
            <a:r>
              <a:rPr lang="en-US" sz="2000" dirty="0"/>
              <a:t>For programs seeking to distribute basic wound care kits, recommended supplies include:</a:t>
            </a:r>
          </a:p>
          <a:p>
            <a:pPr marL="461645" indent="-461645">
              <a:spcBef>
                <a:spcPts val="0"/>
              </a:spcBef>
              <a:buSzPts val="2070"/>
            </a:pPr>
            <a:r>
              <a:rPr lang="en-US" sz="2000" b="1" dirty="0"/>
              <a:t>Nitrile Gloves</a:t>
            </a:r>
            <a:r>
              <a:rPr lang="en-US" sz="2000" dirty="0"/>
              <a:t>: to wear before changing dressing</a:t>
            </a:r>
          </a:p>
          <a:p>
            <a:pPr marL="461645" indent="-461645">
              <a:spcBef>
                <a:spcPts val="0"/>
              </a:spcBef>
              <a:buSzPts val="2070"/>
            </a:pPr>
            <a:r>
              <a:rPr lang="en-US" sz="2000" b="1" dirty="0"/>
              <a:t>Hand Sanitizer or Sanitizer Wipes</a:t>
            </a:r>
            <a:r>
              <a:rPr lang="en-US" sz="2000" dirty="0"/>
              <a:t>: to disinfect hands </a:t>
            </a:r>
          </a:p>
          <a:p>
            <a:pPr marL="461645" indent="-461645">
              <a:spcBef>
                <a:spcPts val="0"/>
              </a:spcBef>
              <a:buSzPts val="2070"/>
            </a:pPr>
            <a:r>
              <a:rPr lang="en-US" sz="2000" b="1" dirty="0"/>
              <a:t>BZK Wipes</a:t>
            </a:r>
            <a:r>
              <a:rPr lang="en-US" sz="2000" dirty="0"/>
              <a:t>: to clean wound and surrounding area</a:t>
            </a:r>
          </a:p>
          <a:p>
            <a:pPr marL="461645" indent="-461645">
              <a:spcBef>
                <a:spcPts val="0"/>
              </a:spcBef>
              <a:buSzPts val="2070"/>
            </a:pPr>
            <a:r>
              <a:rPr lang="en-US" sz="2000" b="1" dirty="0"/>
              <a:t>A and D Ointment</a:t>
            </a:r>
            <a:r>
              <a:rPr lang="en-US" sz="2000" dirty="0"/>
              <a:t>: to apply around perimeter of wound</a:t>
            </a:r>
          </a:p>
          <a:p>
            <a:pPr marL="461645" indent="-461645">
              <a:spcBef>
                <a:spcPts val="0"/>
              </a:spcBef>
              <a:buSzPts val="2070"/>
            </a:pPr>
            <a:r>
              <a:rPr lang="en-US" sz="2000" b="1" dirty="0"/>
              <a:t>Antibiotic Ointment</a:t>
            </a:r>
            <a:r>
              <a:rPr lang="en-US" sz="2000" dirty="0"/>
              <a:t>: to apply on top of the wound after cleaning and before applying dressing</a:t>
            </a:r>
          </a:p>
          <a:p>
            <a:pPr marL="461645" indent="-461645">
              <a:spcBef>
                <a:spcPts val="0"/>
              </a:spcBef>
              <a:buSzPts val="2070"/>
            </a:pPr>
            <a:r>
              <a:rPr lang="en-US" sz="2000" b="1" dirty="0"/>
              <a:t>Gauze</a:t>
            </a:r>
            <a:r>
              <a:rPr lang="en-US" sz="2000" dirty="0"/>
              <a:t>: to dress the wound, non-adherent if possible</a:t>
            </a:r>
          </a:p>
          <a:p>
            <a:pPr marL="461645" indent="-461645">
              <a:spcBef>
                <a:spcPts val="0"/>
              </a:spcBef>
              <a:buSzPts val="2070"/>
            </a:pPr>
            <a:r>
              <a:rPr lang="en-US" sz="2000" b="1" dirty="0"/>
              <a:t>Adhesive bandage</a:t>
            </a:r>
            <a:r>
              <a:rPr lang="en-US" sz="2000" dirty="0"/>
              <a:t>: to cover dressing</a:t>
            </a:r>
          </a:p>
        </p:txBody>
      </p:sp>
      <p:sp>
        <p:nvSpPr>
          <p:cNvPr id="76" name="Google Shape;76;p3">
            <a:extLst>
              <a:ext uri="{FF2B5EF4-FFF2-40B4-BE49-F238E27FC236}">
                <a16:creationId xmlns:a16="http://schemas.microsoft.com/office/drawing/2014/main" id="{E26FF66F-E191-73F6-378A-347906EF44A0}"/>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2" name="Picture 1" descr="A black background with a black square&#10;&#10;AI-generated content may be incorrect.">
            <a:extLst>
              <a:ext uri="{FF2B5EF4-FFF2-40B4-BE49-F238E27FC236}">
                <a16:creationId xmlns:a16="http://schemas.microsoft.com/office/drawing/2014/main" id="{A1DBABA1-9C02-9B1F-67FC-7DF8D6B23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24" y="1910320"/>
            <a:ext cx="1943286" cy="3676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close up of a logo&#10;&#10;AI-generated content may be incorrect.">
            <a:extLst>
              <a:ext uri="{FF2B5EF4-FFF2-40B4-BE49-F238E27FC236}">
                <a16:creationId xmlns:a16="http://schemas.microsoft.com/office/drawing/2014/main" id="{E1FB2791-2117-AD1A-2C84-ECBA38FABD5E}"/>
              </a:ext>
            </a:extLst>
          </p:cNvPr>
          <p:cNvPicPr>
            <a:picLocks noChangeAspect="1"/>
          </p:cNvPicPr>
          <p:nvPr/>
        </p:nvPicPr>
        <p:blipFill>
          <a:blip r:embed="rId4"/>
          <a:stretch>
            <a:fillRect/>
          </a:stretch>
        </p:blipFill>
        <p:spPr>
          <a:xfrm>
            <a:off x="979008" y="6299186"/>
            <a:ext cx="2025449" cy="444061"/>
          </a:xfrm>
          <a:prstGeom prst="rect">
            <a:avLst/>
          </a:prstGeom>
        </p:spPr>
      </p:pic>
      <p:sp>
        <p:nvSpPr>
          <p:cNvPr id="6" name="TextBox 5">
            <a:extLst>
              <a:ext uri="{FF2B5EF4-FFF2-40B4-BE49-F238E27FC236}">
                <a16:creationId xmlns:a16="http://schemas.microsoft.com/office/drawing/2014/main" id="{6C3B7310-D824-1ECB-0841-DC98B1FB957F}"/>
              </a:ext>
            </a:extLst>
          </p:cNvPr>
          <p:cNvSpPr txBox="1"/>
          <p:nvPr/>
        </p:nvSpPr>
        <p:spPr>
          <a:xfrm>
            <a:off x="172405" y="5724969"/>
            <a:ext cx="2022705" cy="230832"/>
          </a:xfrm>
          <a:prstGeom prst="rect">
            <a:avLst/>
          </a:prstGeom>
          <a:noFill/>
        </p:spPr>
        <p:txBody>
          <a:bodyPr wrap="square">
            <a:spAutoFit/>
          </a:bodyPr>
          <a:lstStyle/>
          <a:p>
            <a:r>
              <a:rPr lang="en-US" sz="900" dirty="0"/>
              <a:t>Image: </a:t>
            </a:r>
            <a:r>
              <a:rPr lang="en-US" sz="900" dirty="0">
                <a:hlinkClick r:id="rId5"/>
              </a:rPr>
              <a:t>www.zerostigma.art</a:t>
            </a:r>
            <a:r>
              <a:rPr lang="en-US" sz="900" dirty="0"/>
              <a:t> </a:t>
            </a:r>
          </a:p>
        </p:txBody>
      </p:sp>
    </p:spTree>
    <p:extLst>
      <p:ext uri="{BB962C8B-B14F-4D97-AF65-F5344CB8AC3E}">
        <p14:creationId xmlns:p14="http://schemas.microsoft.com/office/powerpoint/2010/main" val="239069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4A5F28C6-D039-BEDC-4029-4738489454E6}"/>
            </a:ext>
          </a:extLst>
        </p:cNvPr>
        <p:cNvGrpSpPr/>
        <p:nvPr/>
      </p:nvGrpSpPr>
      <p:grpSpPr>
        <a:xfrm>
          <a:off x="0" y="0"/>
          <a:ext cx="0" cy="0"/>
          <a:chOff x="0" y="0"/>
          <a:chExt cx="0" cy="0"/>
        </a:xfrm>
      </p:grpSpPr>
      <p:sp>
        <p:nvSpPr>
          <p:cNvPr id="131" name="Google Shape;131;p10">
            <a:extLst>
              <a:ext uri="{FF2B5EF4-FFF2-40B4-BE49-F238E27FC236}">
                <a16:creationId xmlns:a16="http://schemas.microsoft.com/office/drawing/2014/main" id="{C117891E-0E18-3494-98DF-8A725688855B}"/>
              </a:ext>
            </a:extLst>
          </p:cNvPr>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dirty="0"/>
              <a:t>Dressings And Bandages</a:t>
            </a:r>
          </a:p>
        </p:txBody>
      </p:sp>
      <p:sp>
        <p:nvSpPr>
          <p:cNvPr id="133" name="Google Shape;133;p10">
            <a:extLst>
              <a:ext uri="{FF2B5EF4-FFF2-40B4-BE49-F238E27FC236}">
                <a16:creationId xmlns:a16="http://schemas.microsoft.com/office/drawing/2014/main" id="{EF26279E-370F-36F7-D225-22FA680209F5}"/>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graphicFrame>
        <p:nvGraphicFramePr>
          <p:cNvPr id="5" name="Table 4">
            <a:extLst>
              <a:ext uri="{FF2B5EF4-FFF2-40B4-BE49-F238E27FC236}">
                <a16:creationId xmlns:a16="http://schemas.microsoft.com/office/drawing/2014/main" id="{B7362B7A-A689-39CB-7D8D-86396FB39056}"/>
              </a:ext>
            </a:extLst>
          </p:cNvPr>
          <p:cNvGraphicFramePr>
            <a:graphicFrameLocks noGrp="1"/>
          </p:cNvGraphicFramePr>
          <p:nvPr>
            <p:extLst>
              <p:ext uri="{D42A27DB-BD31-4B8C-83A1-F6EECF244321}">
                <p14:modId xmlns:p14="http://schemas.microsoft.com/office/powerpoint/2010/main" val="516812658"/>
              </p:ext>
            </p:extLst>
          </p:nvPr>
        </p:nvGraphicFramePr>
        <p:xfrm>
          <a:off x="558800" y="1645601"/>
          <a:ext cx="8128000" cy="3475807"/>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496699367"/>
                    </a:ext>
                  </a:extLst>
                </a:gridCol>
                <a:gridCol w="4064000">
                  <a:extLst>
                    <a:ext uri="{9D8B030D-6E8A-4147-A177-3AD203B41FA5}">
                      <a16:colId xmlns:a16="http://schemas.microsoft.com/office/drawing/2014/main" val="3738060080"/>
                    </a:ext>
                  </a:extLst>
                </a:gridCol>
              </a:tblGrid>
              <a:tr h="448817">
                <a:tc>
                  <a:txBody>
                    <a:bodyPr/>
                    <a:lstStyle/>
                    <a:p>
                      <a:r>
                        <a:rPr lang="en-US" sz="3600"/>
                        <a:t>Dressings</a:t>
                      </a:r>
                    </a:p>
                  </a:txBody>
                  <a:tcPr/>
                </a:tc>
                <a:tc>
                  <a:txBody>
                    <a:bodyPr/>
                    <a:lstStyle/>
                    <a:p>
                      <a:r>
                        <a:rPr lang="en-US" sz="3600"/>
                        <a:t>Bandages</a:t>
                      </a:r>
                    </a:p>
                  </a:txBody>
                  <a:tcPr/>
                </a:tc>
                <a:extLst>
                  <a:ext uri="{0D108BD9-81ED-4DB2-BD59-A6C34878D82A}">
                    <a16:rowId xmlns:a16="http://schemas.microsoft.com/office/drawing/2014/main" val="331935879"/>
                  </a:ext>
                </a:extLst>
              </a:tr>
              <a:tr h="641167">
                <a:tc>
                  <a:txBody>
                    <a:bodyPr/>
                    <a:lstStyle/>
                    <a:p>
                      <a:r>
                        <a:rPr lang="en-US"/>
                        <a:t>Comes into direct contact with the wound</a:t>
                      </a:r>
                    </a:p>
                  </a:txBody>
                  <a:tcPr/>
                </a:tc>
                <a:tc>
                  <a:txBody>
                    <a:bodyPr/>
                    <a:lstStyle/>
                    <a:p>
                      <a:r>
                        <a:rPr lang="en-US" dirty="0"/>
                        <a:t>May or may not be in direct contact with the wound</a:t>
                      </a:r>
                    </a:p>
                    <a:p>
                      <a:endParaRPr lang="en-US" dirty="0"/>
                    </a:p>
                  </a:txBody>
                  <a:tcPr/>
                </a:tc>
                <a:extLst>
                  <a:ext uri="{0D108BD9-81ED-4DB2-BD59-A6C34878D82A}">
                    <a16:rowId xmlns:a16="http://schemas.microsoft.com/office/drawing/2014/main" val="2504381109"/>
                  </a:ext>
                </a:extLst>
              </a:tr>
              <a:tr h="641167">
                <a:tc>
                  <a:txBody>
                    <a:bodyPr/>
                    <a:lstStyle/>
                    <a:p>
                      <a:r>
                        <a:rPr lang="en-US"/>
                        <a:t>Gauze or other material placed directly on top of the wound</a:t>
                      </a:r>
                    </a:p>
                  </a:txBody>
                  <a:tcPr/>
                </a:tc>
                <a:tc>
                  <a:txBody>
                    <a:bodyPr/>
                    <a:lstStyle/>
                    <a:p>
                      <a:r>
                        <a:rPr lang="en-US"/>
                        <a:t>Used to support the dressing and keep it in place</a:t>
                      </a:r>
                    </a:p>
                    <a:p>
                      <a:endParaRPr lang="en-US"/>
                    </a:p>
                  </a:txBody>
                  <a:tcPr/>
                </a:tc>
                <a:extLst>
                  <a:ext uri="{0D108BD9-81ED-4DB2-BD59-A6C34878D82A}">
                    <a16:rowId xmlns:a16="http://schemas.microsoft.com/office/drawing/2014/main" val="329862544"/>
                  </a:ext>
                </a:extLst>
              </a:tr>
              <a:tr h="641167">
                <a:tc>
                  <a:txBody>
                    <a:bodyPr/>
                    <a:lstStyle/>
                    <a:p>
                      <a:r>
                        <a:rPr lang="en-US"/>
                        <a:t>Should be highly absorbent to absorb anything exuded from the wound (exudate)</a:t>
                      </a:r>
                    </a:p>
                  </a:txBody>
                  <a:tcPr/>
                </a:tc>
                <a:tc>
                  <a:txBody>
                    <a:bodyPr/>
                    <a:lstStyle/>
                    <a:p>
                      <a:r>
                        <a:rPr lang="en-US" dirty="0"/>
                        <a:t>Helpful if it is adhesive to better hold the dressing in place</a:t>
                      </a:r>
                    </a:p>
                    <a:p>
                      <a:endParaRPr lang="en-US" dirty="0"/>
                    </a:p>
                  </a:txBody>
                  <a:tcPr/>
                </a:tc>
                <a:extLst>
                  <a:ext uri="{0D108BD9-81ED-4DB2-BD59-A6C34878D82A}">
                    <a16:rowId xmlns:a16="http://schemas.microsoft.com/office/drawing/2014/main" val="2850845309"/>
                  </a:ext>
                </a:extLst>
              </a:tr>
              <a:tr h="641167">
                <a:tc>
                  <a:txBody>
                    <a:bodyPr/>
                    <a:lstStyle/>
                    <a:p>
                      <a:r>
                        <a:rPr lang="en-US" dirty="0"/>
                        <a:t>May apply antibacterial solutions or other gels/ointments used to protect surface of wound</a:t>
                      </a:r>
                    </a:p>
                  </a:txBody>
                  <a:tcPr/>
                </a:tc>
                <a:tc>
                  <a:txBody>
                    <a:bodyPr/>
                    <a:lstStyle/>
                    <a:p>
                      <a:r>
                        <a:rPr lang="en-US" dirty="0"/>
                        <a:t>Should stay dry and as clean as possible. Can be applied quickly (such as an adhesive bandage)</a:t>
                      </a:r>
                    </a:p>
                  </a:txBody>
                  <a:tcPr/>
                </a:tc>
                <a:extLst>
                  <a:ext uri="{0D108BD9-81ED-4DB2-BD59-A6C34878D82A}">
                    <a16:rowId xmlns:a16="http://schemas.microsoft.com/office/drawing/2014/main" val="493556213"/>
                  </a:ext>
                </a:extLst>
              </a:tr>
            </a:tbl>
          </a:graphicData>
        </a:graphic>
      </p:graphicFrame>
      <p:pic>
        <p:nvPicPr>
          <p:cNvPr id="6" name="Picture 5" descr="A stack of white cotton pads&#10;&#10;AI-generated content may be incorrect.">
            <a:extLst>
              <a:ext uri="{FF2B5EF4-FFF2-40B4-BE49-F238E27FC236}">
                <a16:creationId xmlns:a16="http://schemas.microsoft.com/office/drawing/2014/main" id="{8A554A5A-46A0-434C-4223-93926D66E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50" y="5196307"/>
            <a:ext cx="1905563" cy="1264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person with a bandage on his wrist&#10;&#10;AI-generated content may be incorrect.">
            <a:extLst>
              <a:ext uri="{FF2B5EF4-FFF2-40B4-BE49-F238E27FC236}">
                <a16:creationId xmlns:a16="http://schemas.microsoft.com/office/drawing/2014/main" id="{F2FBA24E-DB04-BEAD-0489-39D9A1DDC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218" y="5216627"/>
            <a:ext cx="1905563" cy="12281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roll of medical gauze&#10;&#10;AI-generated content may be incorrect.">
            <a:extLst>
              <a:ext uri="{FF2B5EF4-FFF2-40B4-BE49-F238E27FC236}">
                <a16:creationId xmlns:a16="http://schemas.microsoft.com/office/drawing/2014/main" id="{607FA6C4-D43C-E2BB-CBD4-FEF3AF521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2486" y="5216627"/>
            <a:ext cx="1778191" cy="12281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CF5F6197-2444-ADEE-3276-B3CD56252B3C}"/>
              </a:ext>
            </a:extLst>
          </p:cNvPr>
          <p:cNvSpPr txBox="1"/>
          <p:nvPr/>
        </p:nvSpPr>
        <p:spPr>
          <a:xfrm>
            <a:off x="1535950" y="6538912"/>
            <a:ext cx="5482946" cy="215444"/>
          </a:xfrm>
          <a:prstGeom prst="rect">
            <a:avLst/>
          </a:prstGeom>
          <a:noFill/>
        </p:spPr>
        <p:txBody>
          <a:bodyPr wrap="square">
            <a:spAutoFit/>
          </a:bodyPr>
          <a:lstStyle/>
          <a:p>
            <a:r>
              <a:rPr lang="en-US" sz="800" dirty="0"/>
              <a:t>Photos: Creative commons</a:t>
            </a:r>
          </a:p>
        </p:txBody>
      </p:sp>
    </p:spTree>
    <p:extLst>
      <p:ext uri="{BB962C8B-B14F-4D97-AF65-F5344CB8AC3E}">
        <p14:creationId xmlns:p14="http://schemas.microsoft.com/office/powerpoint/2010/main" val="2513976097"/>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165C7D"/>
      </a:dk2>
      <a:lt2>
        <a:srgbClr val="EEECE1"/>
      </a:lt2>
      <a:accent1>
        <a:srgbClr val="234264"/>
      </a:accent1>
      <a:accent2>
        <a:srgbClr val="A13F1D"/>
      </a:accent2>
      <a:accent3>
        <a:srgbClr val="34672C"/>
      </a:accent3>
      <a:accent4>
        <a:srgbClr val="C19421"/>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187157-229c-4442-b996-d70d5c83e82f">
      <Terms xmlns="http://schemas.microsoft.com/office/infopath/2007/PartnerControls"/>
    </lcf76f155ced4ddcb4097134ff3c332f>
    <TaxCatchAll xmlns="1387b94b-ebdf-48b1-ae95-3c1295ff2e5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D662C04E2F544F90687BE1DB4EB4C8" ma:contentTypeVersion="18" ma:contentTypeDescription="Create a new document." ma:contentTypeScope="" ma:versionID="cd9453bf458d25ed2a33abf2da2a3eba">
  <xsd:schema xmlns:xsd="http://www.w3.org/2001/XMLSchema" xmlns:xs="http://www.w3.org/2001/XMLSchema" xmlns:p="http://schemas.microsoft.com/office/2006/metadata/properties" xmlns:ns2="3f187157-229c-4442-b996-d70d5c83e82f" xmlns:ns3="1387b94b-ebdf-48b1-ae95-3c1295ff2e57" targetNamespace="http://schemas.microsoft.com/office/2006/metadata/properties" ma:root="true" ma:fieldsID="f5be3fb1276330cf9da8ccfe6345297f" ns2:_="" ns3:_="">
    <xsd:import namespace="3f187157-229c-4442-b996-d70d5c83e82f"/>
    <xsd:import namespace="1387b94b-ebdf-48b1-ae95-3c1295ff2e5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87157-229c-4442-b996-d70d5c83e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4217765-899c-466a-aba3-3cb31eab8f3c"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87b94b-ebdf-48b1-ae95-3c1295ff2e5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0ff64f9-e10c-41ad-8cf1-3fb1decd75f3}" ma:internalName="TaxCatchAll" ma:showField="CatchAllData" ma:web="1387b94b-ebdf-48b1-ae95-3c1295ff2e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DCBD02-95AB-4C8D-91C9-9FE5D02237FB}">
  <ds:schemaRefs>
    <ds:schemaRef ds:uri="http://purl.org/dc/elements/1.1/"/>
    <ds:schemaRef ds:uri="http://schemas.microsoft.com/office/2006/documentManagement/types"/>
    <ds:schemaRef ds:uri="http://purl.org/dc/dcmitype/"/>
    <ds:schemaRef ds:uri="574319f6-8ebc-42b2-994d-9b39429b10ea"/>
    <ds:schemaRef ds:uri="http://purl.org/dc/terms/"/>
    <ds:schemaRef ds:uri="http://www.w3.org/XML/1998/namespace"/>
    <ds:schemaRef ds:uri="http://schemas.microsoft.com/office/infopath/2007/PartnerControls"/>
    <ds:schemaRef ds:uri="http://schemas.openxmlformats.org/package/2006/metadata/core-properties"/>
    <ds:schemaRef ds:uri="d581307d-76b2-4494-b4aa-c6c1797903cf"/>
    <ds:schemaRef ds:uri="http://schemas.microsoft.com/office/2006/metadata/properties"/>
    <ds:schemaRef ds:uri="066f327c-ccf2-4df2-8160-56c63c7fd411"/>
    <ds:schemaRef ds:uri="3f187157-229c-4442-b996-d70d5c83e82f"/>
    <ds:schemaRef ds:uri="1387b94b-ebdf-48b1-ae95-3c1295ff2e57"/>
  </ds:schemaRefs>
</ds:datastoreItem>
</file>

<file path=customXml/itemProps2.xml><?xml version="1.0" encoding="utf-8"?>
<ds:datastoreItem xmlns:ds="http://schemas.openxmlformats.org/officeDocument/2006/customXml" ds:itemID="{512EA818-319E-4ACA-8F50-F4B6B4FDBBA8}">
  <ds:schemaRefs>
    <ds:schemaRef ds:uri="1387b94b-ebdf-48b1-ae95-3c1295ff2e57"/>
    <ds:schemaRef ds:uri="3f187157-229c-4442-b996-d70d5c83e8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C02A10-72B4-4614-9241-5D0023EB91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16034</TotalTime>
  <Words>9571</Words>
  <Application>Microsoft Office PowerPoint</Application>
  <PresentationFormat>On-screen Show (4:3)</PresentationFormat>
  <Paragraphs>720</Paragraphs>
  <Slides>72</Slides>
  <Notes>72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Montserrat</vt:lpstr>
      <vt:lpstr>Arial</vt:lpstr>
      <vt:lpstr>Calibri</vt:lpstr>
      <vt:lpstr>BlinkMacSystemFont</vt:lpstr>
      <vt:lpstr>Noto Sans Symbols</vt:lpstr>
      <vt:lpstr>Office Theme</vt:lpstr>
      <vt:lpstr>Wound Prevention and Care for Outreach and Direct Service Staff</vt:lpstr>
      <vt:lpstr>Content Developed by NASTAD</vt:lpstr>
      <vt:lpstr>Working with Communities</vt:lpstr>
      <vt:lpstr>Working with Communities</vt:lpstr>
      <vt:lpstr>We gratefully acknowledge that parts of this training have been collaboratively developed over the years by the many community members who have graciously shared their expertise, knowledge, and experience for the benefit of our communities.</vt:lpstr>
      <vt:lpstr>Objectives:</vt:lpstr>
      <vt:lpstr>Public Health Acronyms</vt:lpstr>
      <vt:lpstr>Suggestions for Wound Care Kit Supplies:</vt:lpstr>
      <vt:lpstr>Dressings And Bandages</vt:lpstr>
      <vt:lpstr>PowerPoint Presentation</vt:lpstr>
      <vt:lpstr>What to Know:</vt:lpstr>
      <vt:lpstr>Engaging with Participants</vt:lpstr>
      <vt:lpstr>Common Conditions and Concerns</vt:lpstr>
      <vt:lpstr>Abscesses</vt:lpstr>
      <vt:lpstr>Basic Abscess Care</vt:lpstr>
      <vt:lpstr>Basic Abscess Care</vt:lpstr>
      <vt:lpstr>Responding to a Hit Nerve</vt:lpstr>
      <vt:lpstr>Responding to a Hit Artery</vt:lpstr>
      <vt:lpstr>Cotton Fever</vt:lpstr>
      <vt:lpstr>Cellulitis</vt:lpstr>
      <vt:lpstr>Staph Infection</vt:lpstr>
      <vt:lpstr>MRSA</vt:lpstr>
      <vt:lpstr>MRSA Infection</vt:lpstr>
      <vt:lpstr>MRSA, Additional Images</vt:lpstr>
      <vt:lpstr>Infective Endocarditis</vt:lpstr>
      <vt:lpstr>Sepsis</vt:lpstr>
      <vt:lpstr>Impact of Xylazine on People Who Use Drugs</vt:lpstr>
      <vt:lpstr>PowerPoint Presentation</vt:lpstr>
      <vt:lpstr>What to Know:</vt:lpstr>
      <vt:lpstr>About Xylazine</vt:lpstr>
      <vt:lpstr>Spread of Xylazine, 2021 – 2022</vt:lpstr>
      <vt:lpstr>Potential Impacts of Xylazine Use</vt:lpstr>
      <vt:lpstr>Xylazine-Related Wounds</vt:lpstr>
      <vt:lpstr>Medical Care May Be Necessary</vt:lpstr>
      <vt:lpstr>PowerPoint Presentation</vt:lpstr>
      <vt:lpstr>PowerPoint Presentation</vt:lpstr>
      <vt:lpstr>PowerPoint Presentation</vt:lpstr>
      <vt:lpstr>PowerPoint Presentation</vt:lpstr>
      <vt:lpstr>Xylazine Related Wounds and Antibiotics</vt:lpstr>
      <vt:lpstr>Self-Treating Xylazine-Related Wounds</vt:lpstr>
      <vt:lpstr>Basics of Wet Wound Care</vt:lpstr>
      <vt:lpstr>Basics of Wet Wound Care: 1</vt:lpstr>
      <vt:lpstr>Basics of Wet Wound Care: 2</vt:lpstr>
      <vt:lpstr>Basics of Wet Wound Care: 3</vt:lpstr>
      <vt:lpstr>Basics of Wet Wound Care: 4</vt:lpstr>
      <vt:lpstr>Basics of Wet Wound Care: 5</vt:lpstr>
      <vt:lpstr>PowerPoint Presentation</vt:lpstr>
      <vt:lpstr>Program participants that are not injecting drugs may still be at risk for xylazine related wounds.</vt:lpstr>
      <vt:lpstr>Naloxone and Xylazine-Involved Overdose</vt:lpstr>
      <vt:lpstr>After Using Naloxone…</vt:lpstr>
      <vt:lpstr>Managing Sedative Effects</vt:lpstr>
      <vt:lpstr>Managing Sedative Effects</vt:lpstr>
      <vt:lpstr>Xylazine Withdrawal</vt:lpstr>
      <vt:lpstr>Medical  Self-Advocacy</vt:lpstr>
      <vt:lpstr>PowerPoint Presentation</vt:lpstr>
      <vt:lpstr>What to Know:</vt:lpstr>
      <vt:lpstr>General Guidance When Seeking Medical Care</vt:lpstr>
      <vt:lpstr>Finding a Provider</vt:lpstr>
      <vt:lpstr>Before a Medical Visit</vt:lpstr>
      <vt:lpstr>Before a Medical Visit</vt:lpstr>
      <vt:lpstr>Before a Medical Visit</vt:lpstr>
      <vt:lpstr>During a Medical Visit</vt:lpstr>
      <vt:lpstr>During a Medical Visit</vt:lpstr>
      <vt:lpstr>During a Medical Visit</vt:lpstr>
      <vt:lpstr>After a Medical Visit</vt:lpstr>
      <vt:lpstr>After a Medical Visit</vt:lpstr>
      <vt:lpstr>When Visiting the Emergency Department</vt:lpstr>
      <vt:lpstr>PowerPoint Presentation</vt:lpstr>
      <vt:lpstr>PowerPoint Presentation</vt:lpstr>
      <vt:lpstr>Contact the  Opioid Response Network</vt:lpstr>
      <vt:lpstr>Trainer Contact Info</vt:lpstr>
      <vt:lpstr>ORN Evaluation Survey Link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Joy Alexander</dc:creator>
  <cp:lastModifiedBy>Kirsten Forseth</cp:lastModifiedBy>
  <cp:revision>119</cp:revision>
  <dcterms:created xsi:type="dcterms:W3CDTF">2018-03-29T21:30:21Z</dcterms:created>
  <dcterms:modified xsi:type="dcterms:W3CDTF">2026-01-08T20:05:08Z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0x01010005D662C04E2F544F90687BE1DB4EB4C8</vt:lpwstr>
  </property>
</Properties>
</file>