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  <p:sldMasterId id="2147484103" r:id="rId5"/>
  </p:sldMasterIdLst>
  <p:notesMasterIdLst>
    <p:notesMasterId r:id="rId13"/>
  </p:notesMasterIdLst>
  <p:sldIdLst>
    <p:sldId id="2147472046" r:id="rId6"/>
    <p:sldId id="2147472037" r:id="rId7"/>
    <p:sldId id="2147472033" r:id="rId8"/>
    <p:sldId id="2147375752" r:id="rId9"/>
    <p:sldId id="2147377175" r:id="rId10"/>
    <p:sldId id="2147375754" r:id="rId11"/>
    <p:sldId id="9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C4670C-DAC6-5528-3C90-1EB86AABB41C}" name="Schachner, Amy (HRSA)" initials="SA(" userId="S::ASchachner@HRSA.Gov::7270e0e4-a5d9-447e-989d-514d5f9f479e" providerId="AD"/>
  <p188:author id="{669C0828-4899-D025-29A5-1D16B6034DB7}" name="Alsworth, Breana (HRSA)" initials="A(" userId="S::balsworth@hrsa.gov::13c3a60d-24b6-47a8-8681-8e909b986519" providerId="AD"/>
  <p188:author id="{E1DC1035-1688-5A58-1736-5CA74916B317}" name="Kharfen, Michael (HRSA)" initials="K(" userId="S::mkharfen@hrsa.gov::3307c950-e62e-4588-9cde-65749084e1c3" providerId="AD"/>
  <p188:author id="{1B8C4340-84A9-5AC8-3A7F-F3F91D350717}" name="Carrigan, Michael (HRSA)" initials="CM(" userId="S::MCarrigan@HRSA.Gov::233b9624-d2ec-497c-b12d-e037c85988d0" providerId="AD"/>
  <p188:author id="{0FE5AF60-4FBA-D7B1-078D-8ECCEA4B9231}" name="Collins, Shalonda (HRSA)" initials="CS(" userId="S::SCollins2@HRSA.Gov::b6dc8cf7-92a9-407b-80d2-4d84f922fd94" providerId="AD"/>
  <p188:author id="{91470A6B-21FD-68D6-7355-8FF3600C6DD1}" name="Matthews, Tracy (HRSA)" initials="M(" userId="S::tmatthews@hrsa.gov::1bf3aa43-6bab-4c1f-bd49-54e943964347" providerId="AD"/>
  <p188:author id="{0ABC9988-0DFB-AC83-713D-93990C3538C8}" name="Jackson, Andrea (HRSA)" initials="JA(" userId="S::AJackson1@HRSA.Gov::a8498cc5-49a3-476a-8ee2-2b41def8c7a7" providerId="AD"/>
  <p188:author id="{728F7493-DC76-5A5F-1BC9-6EFE49BF2521}" name="Hauck, Heather (HRSA)" initials="HH(" userId="S::HHauck@HRSA.Gov::31c1c0cd-c7d1-4872-bb23-fe338665d9a2" providerId="AD"/>
  <p188:author id="{F25336B5-73FF-D558-BE1B-AEFD216DDF71}" name="Klein, Pamela (HRSA)" initials="KP(" userId="S::PKlein@HRSA.Gov::fec1db0a-566e-43b2-9473-bf75d2aabc81" providerId="AD"/>
  <p188:author id="{9D3E4AC9-2D85-B7CC-AF54-A31DC3D6E687}" name="Andrea Jackson" initials="AJ" userId="Andrea Jackso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FCA835-92BA-4C7A-B094-E86702896852}" v="4" dt="2024-10-07T20:12:58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04" autoAdjust="0"/>
    <p:restoredTop sz="51803" autoAdjust="0"/>
  </p:normalViewPr>
  <p:slideViewPr>
    <p:cSldViewPr snapToGrid="0">
      <p:cViewPr varScale="1">
        <p:scale>
          <a:sx n="51" d="100"/>
          <a:sy n="51" d="100"/>
        </p:scale>
        <p:origin x="15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878709787050939E-2"/>
          <c:y val="1.9706624100145585E-2"/>
          <c:w val="0.91012129021294919"/>
          <c:h val="0.86218628856441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'key pop w ref'!$B$1</c:f>
              <c:strCache>
                <c:ptCount val="1"/>
                <c:pt idx="0">
                  <c:v>2010</c:v>
                </c:pt>
              </c:strCache>
            </c:strRef>
          </c:tx>
          <c:spPr>
            <a:pattFill prst="dkUpDiag">
              <a:fgClr>
                <a:srgbClr val="333F50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027540459670141E-2"/>
                  <c:y val="-2.7466033491692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8D-48A5-A33B-20D0F0597E75}"/>
                </c:ext>
              </c:extLst>
            </c:dLbl>
            <c:dLbl>
              <c:idx val="1"/>
              <c:layout>
                <c:manualLayout>
                  <c:x val="-1.8711136991135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61-41C7-BC40-3ACB4820922E}"/>
                </c:ext>
              </c:extLst>
            </c:dLbl>
            <c:dLbl>
              <c:idx val="2"/>
              <c:layout>
                <c:manualLayout>
                  <c:x val="-2.3029091681397957E-2"/>
                  <c:y val="-2.63194816181217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61-41C7-BC40-3ACB4820922E}"/>
                </c:ext>
              </c:extLst>
            </c:dLbl>
            <c:dLbl>
              <c:idx val="3"/>
              <c:layout>
                <c:manualLayout>
                  <c:x val="-1.7621561757745288E-2"/>
                  <c:y val="-5.2638963236243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8D-48A5-A33B-20D0F0597E75}"/>
                </c:ext>
              </c:extLst>
            </c:dLbl>
            <c:dLbl>
              <c:idx val="4"/>
              <c:layout>
                <c:manualLayout>
                  <c:x val="-2.08904007900610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8D-48A5-A33B-20D0F0597E75}"/>
                </c:ext>
              </c:extLst>
            </c:dLbl>
            <c:dLbl>
              <c:idx val="5"/>
              <c:layout>
                <c:manualLayout>
                  <c:x val="-1.4550260652598219E-2"/>
                  <c:y val="5.2638963236243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8D-48A5-A33B-20D0F0597E75}"/>
                </c:ext>
              </c:extLst>
            </c:dLbl>
            <c:dLbl>
              <c:idx val="6"/>
              <c:layout>
                <c:manualLayout>
                  <c:x val="-1.5873017526248544E-2"/>
                  <c:y val="-9.65036511147003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8D-48A5-A33B-20D0F0597E75}"/>
                </c:ext>
              </c:extLst>
            </c:dLbl>
            <c:dLbl>
              <c:idx val="7"/>
              <c:layout>
                <c:manualLayout>
                  <c:x val="-1.80117643298862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8D-48A5-A33B-20D0F0597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'key pop w ref'!$A$2:$A$9</c:f>
              <c:strCache>
                <c:ptCount val="8"/>
                <c:pt idx="0">
                  <c:v>RWHAP 
Overall</c:v>
                </c:pt>
                <c:pt idx="1">
                  <c:v>Hispanic/
Latino</c:v>
                </c:pt>
                <c:pt idx="2">
                  <c:v>Gay, bisexual, and other men who have sex with men</c:v>
                </c:pt>
                <c:pt idx="3">
                  <c:v>People who inject drugs</c:v>
                </c:pt>
                <c:pt idx="4">
                  <c:v>Black/African American</c:v>
                </c:pt>
                <c:pt idx="5">
                  <c:v>Transgender 
clients</c:v>
                </c:pt>
                <c:pt idx="6">
                  <c:v>Youth 
(13-24 years)</c:v>
                </c:pt>
                <c:pt idx="7">
                  <c:v>Unstable housing</c:v>
                </c:pt>
              </c:strCache>
            </c:strRef>
          </c:cat>
          <c:val>
            <c:numRef>
              <c:f>'key pop w ref'!$B$2:$B$9</c:f>
              <c:numCache>
                <c:formatCode>0.0</c:formatCode>
                <c:ptCount val="8"/>
                <c:pt idx="0">
                  <c:v>69.5</c:v>
                </c:pt>
                <c:pt idx="1">
                  <c:v>73.59</c:v>
                </c:pt>
                <c:pt idx="2">
                  <c:v>71.92</c:v>
                </c:pt>
                <c:pt idx="3">
                  <c:v>68.489999999999995</c:v>
                </c:pt>
                <c:pt idx="4">
                  <c:v>63.27</c:v>
                </c:pt>
                <c:pt idx="5">
                  <c:v>61.51</c:v>
                </c:pt>
                <c:pt idx="6">
                  <c:v>46.6</c:v>
                </c:pt>
                <c:pt idx="7">
                  <c:v>54.800000000000004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8D-48A5-A33B-20D0F0597E75}"/>
            </c:ext>
          </c:extLst>
        </c:ser>
        <c:ser>
          <c:idx val="1"/>
          <c:order val="1"/>
          <c:tx>
            <c:strRef>
              <c:f>'key pop w ref'!$C$1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566B8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38D-48A5-A33B-20D0F0597E75}"/>
              </c:ext>
            </c:extLst>
          </c:dPt>
          <c:dPt>
            <c:idx val="1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D79-4795-BB3C-3A46CF6DCD00}"/>
              </c:ext>
            </c:extLst>
          </c:dPt>
          <c:dPt>
            <c:idx val="2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D79-4795-BB3C-3A46CF6DCD00}"/>
              </c:ext>
            </c:extLst>
          </c:dPt>
          <c:dPt>
            <c:idx val="3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38D-48A5-A33B-20D0F0597E75}"/>
              </c:ext>
            </c:extLst>
          </c:dPt>
          <c:dPt>
            <c:idx val="4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38D-48A5-A33B-20D0F0597E75}"/>
              </c:ext>
            </c:extLst>
          </c:dPt>
          <c:dPt>
            <c:idx val="5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38D-48A5-A33B-20D0F0597E75}"/>
              </c:ext>
            </c:extLst>
          </c:dPt>
          <c:dPt>
            <c:idx val="6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38D-48A5-A33B-20D0F0597E75}"/>
              </c:ext>
            </c:extLst>
          </c:dPt>
          <c:dPt>
            <c:idx val="7"/>
            <c:invertIfNegative val="0"/>
            <c:bubble3D val="0"/>
            <c:spPr>
              <a:solidFill>
                <a:srgbClr val="0066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2B5-41A5-BBEF-5DCBF6E26571}"/>
              </c:ext>
            </c:extLst>
          </c:dPt>
          <c:dLbls>
            <c:dLbl>
              <c:idx val="0"/>
              <c:layout>
                <c:manualLayout>
                  <c:x val="4.3196569131830204E-3"/>
                  <c:y val="5.2639626392738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8D-48A5-A33B-20D0F0597E75}"/>
                </c:ext>
              </c:extLst>
            </c:dLbl>
            <c:dLbl>
              <c:idx val="3"/>
              <c:layout>
                <c:manualLayout>
                  <c:x val="1.3227514605207121E-3"/>
                  <c:y val="-2.631948161812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8D-48A5-A33B-20D0F0597E75}"/>
                </c:ext>
              </c:extLst>
            </c:dLbl>
            <c:dLbl>
              <c:idx val="4"/>
              <c:layout>
                <c:manualLayout>
                  <c:x val="2.1255345051803646E-4"/>
                  <c:y val="-5.6078287278706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8D-48A5-A33B-20D0F0597E75}"/>
                </c:ext>
              </c:extLst>
            </c:dLbl>
            <c:dLbl>
              <c:idx val="5"/>
              <c:layout>
                <c:manualLayout>
                  <c:x val="1.67407419853126E-3"/>
                  <c:y val="-1.39622608049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8D-48A5-A33B-20D0F0597E75}"/>
                </c:ext>
              </c:extLst>
            </c:dLbl>
            <c:dLbl>
              <c:idx val="6"/>
              <c:layout>
                <c:manualLayout>
                  <c:x val="1.67407419853126E-3"/>
                  <c:y val="1.087179136714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38D-48A5-A33B-20D0F0597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'key pop w ref'!$A$2:$A$9</c:f>
              <c:strCache>
                <c:ptCount val="8"/>
                <c:pt idx="0">
                  <c:v>RWHAP 
Overall</c:v>
                </c:pt>
                <c:pt idx="1">
                  <c:v>Hispanic/
Latino</c:v>
                </c:pt>
                <c:pt idx="2">
                  <c:v>Gay, bisexual, and other men who have sex with men</c:v>
                </c:pt>
                <c:pt idx="3">
                  <c:v>People who inject drugs</c:v>
                </c:pt>
                <c:pt idx="4">
                  <c:v>Black/African American</c:v>
                </c:pt>
                <c:pt idx="5">
                  <c:v>Transgender 
clients</c:v>
                </c:pt>
                <c:pt idx="6">
                  <c:v>Youth 
(13-24 years)</c:v>
                </c:pt>
                <c:pt idx="7">
                  <c:v>Unstable housing</c:v>
                </c:pt>
              </c:strCache>
            </c:strRef>
          </c:cat>
          <c:val>
            <c:numRef>
              <c:f>'key pop w ref'!$C$2:$C$9</c:f>
              <c:numCache>
                <c:formatCode>0.0</c:formatCode>
                <c:ptCount val="8"/>
                <c:pt idx="0">
                  <c:v>89.6</c:v>
                </c:pt>
                <c:pt idx="1">
                  <c:v>91.3</c:v>
                </c:pt>
                <c:pt idx="2">
                  <c:v>90.2</c:v>
                </c:pt>
                <c:pt idx="3">
                  <c:v>88.5</c:v>
                </c:pt>
                <c:pt idx="4">
                  <c:v>87.1</c:v>
                </c:pt>
                <c:pt idx="5">
                  <c:v>86.4</c:v>
                </c:pt>
                <c:pt idx="6">
                  <c:v>83.8</c:v>
                </c:pt>
                <c:pt idx="7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38D-48A5-A33B-20D0F0597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46"/>
        <c:axId val="254473552"/>
        <c:axId val="254475192"/>
      </c:barChart>
      <c:scatterChart>
        <c:scatterStyle val="lineMarker"/>
        <c:varyColors val="0"/>
        <c:ser>
          <c:idx val="2"/>
          <c:order val="2"/>
          <c:tx>
            <c:strRef>
              <c:f>'key pop w ref'!$C$26</c:f>
              <c:strCache>
                <c:ptCount val="1"/>
                <c:pt idx="0">
                  <c:v>RWHAP overall, 2021 (89.7%)</c:v>
                </c:pt>
              </c:strCache>
            </c:strRef>
          </c:tx>
          <c:spPr>
            <a:ln w="25400" cap="rnd">
              <a:solidFill>
                <a:srgbClr val="8497B0">
                  <a:alpha val="60000"/>
                </a:srgb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5400" cap="rnd">
                <a:solidFill>
                  <a:srgbClr val="006699">
                    <a:alpha val="6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538D-48A5-A33B-20D0F0597E75}"/>
              </c:ext>
            </c:extLst>
          </c:dPt>
          <c:xVal>
            <c:numRef>
              <c:f>'key pop w ref'!$A$27:$A$28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'key pop w ref'!$C$27:$C$28</c:f>
              <c:numCache>
                <c:formatCode>0.0</c:formatCode>
                <c:ptCount val="2"/>
                <c:pt idx="0">
                  <c:v>89.7</c:v>
                </c:pt>
                <c:pt idx="1">
                  <c:v>89.7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538D-48A5-A33B-20D0F0597E75}"/>
            </c:ext>
          </c:extLst>
        </c:ser>
        <c:ser>
          <c:idx val="3"/>
          <c:order val="3"/>
          <c:tx>
            <c:strRef>
              <c:f>'key pop w ref'!$B$26</c:f>
              <c:strCache>
                <c:ptCount val="1"/>
                <c:pt idx="0">
                  <c:v>RWHAP overall, 2010 (69.5%)</c:v>
                </c:pt>
              </c:strCache>
            </c:strRef>
          </c:tx>
          <c:spPr>
            <a:ln w="28575" cap="rnd">
              <a:solidFill>
                <a:srgbClr val="006600">
                  <a:alpha val="50000"/>
                </a:srgbClr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5400" cap="rnd">
                <a:solidFill>
                  <a:srgbClr val="333F50">
                    <a:alpha val="50000"/>
                  </a:srgb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538D-48A5-A33B-20D0F0597E75}"/>
              </c:ext>
            </c:extLst>
          </c:dPt>
          <c:xVal>
            <c:numRef>
              <c:f>'key pop w ref'!$A$27:$A$28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'key pop w ref'!$B$27:$B$28</c:f>
              <c:numCache>
                <c:formatCode>0.0</c:formatCode>
                <c:ptCount val="2"/>
                <c:pt idx="0">
                  <c:v>69.5</c:v>
                </c:pt>
                <c:pt idx="1">
                  <c:v>69.5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538D-48A5-A33B-20D0F0597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752456"/>
        <c:axId val="252707192"/>
      </c:scatterChart>
      <c:catAx>
        <c:axId val="25447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475192"/>
        <c:crosses val="autoZero"/>
        <c:auto val="1"/>
        <c:lblAlgn val="ctr"/>
        <c:lblOffset val="100"/>
        <c:noMultiLvlLbl val="0"/>
      </c:catAx>
      <c:valAx>
        <c:axId val="2544751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solidFill>
                      <a:schemeClr val="tx1"/>
                    </a:solidFill>
                    <a:effectLst/>
                  </a:rPr>
                  <a:t>Viral suppression (%)</a:t>
                </a:r>
                <a:endParaRPr lang="en-US" sz="140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0001635292112541E-2"/>
              <c:y val="0.239434606293874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473552"/>
        <c:crosses val="autoZero"/>
        <c:crossBetween val="between"/>
      </c:valAx>
      <c:valAx>
        <c:axId val="252707192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511752456"/>
        <c:crosses val="max"/>
        <c:crossBetween val="midCat"/>
      </c:valAx>
      <c:valAx>
        <c:axId val="511752456"/>
        <c:scaling>
          <c:orientation val="minMax"/>
          <c:max val="1"/>
        </c:scaling>
        <c:delete val="1"/>
        <c:axPos val="t"/>
        <c:numFmt formatCode="General" sourceLinked="1"/>
        <c:majorTickMark val="none"/>
        <c:minorTickMark val="none"/>
        <c:tickLblPos val="nextTo"/>
        <c:crossAx val="252707192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 A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Sheet1!$B$2:$B$35</c:f>
              <c:numCache>
                <c:formatCode>#,##0,</c:formatCode>
                <c:ptCount val="34"/>
                <c:pt idx="0">
                  <c:v>87831000</c:v>
                </c:pt>
                <c:pt idx="1">
                  <c:v>121601000</c:v>
                </c:pt>
                <c:pt idx="2">
                  <c:v>184756560</c:v>
                </c:pt>
                <c:pt idx="3">
                  <c:v>325500000</c:v>
                </c:pt>
                <c:pt idx="4">
                  <c:v>356500000</c:v>
                </c:pt>
                <c:pt idx="5">
                  <c:v>391700000</c:v>
                </c:pt>
                <c:pt idx="6">
                  <c:v>449943000</c:v>
                </c:pt>
                <c:pt idx="7">
                  <c:v>464800000</c:v>
                </c:pt>
                <c:pt idx="8">
                  <c:v>505039000</c:v>
                </c:pt>
                <c:pt idx="9">
                  <c:v>546392000</c:v>
                </c:pt>
                <c:pt idx="10">
                  <c:v>604169000</c:v>
                </c:pt>
                <c:pt idx="11">
                  <c:v>619381000</c:v>
                </c:pt>
                <c:pt idx="12">
                  <c:v>626649000</c:v>
                </c:pt>
                <c:pt idx="13">
                  <c:v>622823000</c:v>
                </c:pt>
                <c:pt idx="14">
                  <c:v>617720000</c:v>
                </c:pt>
                <c:pt idx="15">
                  <c:v>611164200</c:v>
                </c:pt>
                <c:pt idx="16">
                  <c:v>611581000</c:v>
                </c:pt>
                <c:pt idx="17">
                  <c:v>634737000</c:v>
                </c:pt>
                <c:pt idx="18">
                  <c:v>670670000</c:v>
                </c:pt>
                <c:pt idx="19">
                  <c:v>685662000</c:v>
                </c:pt>
                <c:pt idx="20">
                  <c:v>680117000</c:v>
                </c:pt>
                <c:pt idx="21">
                  <c:v>673659000</c:v>
                </c:pt>
                <c:pt idx="22">
                  <c:v>631850000</c:v>
                </c:pt>
                <c:pt idx="23">
                  <c:v>656961000</c:v>
                </c:pt>
                <c:pt idx="24">
                  <c:v>655220000</c:v>
                </c:pt>
                <c:pt idx="25">
                  <c:v>655083000</c:v>
                </c:pt>
                <c:pt idx="26">
                  <c:v>654296000</c:v>
                </c:pt>
                <c:pt idx="27">
                  <c:v>655876000</c:v>
                </c:pt>
                <c:pt idx="28">
                  <c:v>655876000</c:v>
                </c:pt>
                <c:pt idx="29">
                  <c:v>655876000</c:v>
                </c:pt>
                <c:pt idx="30">
                  <c:v>655705944</c:v>
                </c:pt>
                <c:pt idx="31">
                  <c:v>670458000</c:v>
                </c:pt>
                <c:pt idx="32">
                  <c:v>680752000</c:v>
                </c:pt>
                <c:pt idx="33">
                  <c:v>680752000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7-4DEC-812F-F9E65C8737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 B Base*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Sheet1!$C$2:$C$35</c:f>
              <c:numCache>
                <c:formatCode>#,##0,</c:formatCode>
                <c:ptCount val="34"/>
                <c:pt idx="0">
                  <c:v>87831000</c:v>
                </c:pt>
                <c:pt idx="1">
                  <c:v>107649000</c:v>
                </c:pt>
                <c:pt idx="2">
                  <c:v>115288400</c:v>
                </c:pt>
                <c:pt idx="3">
                  <c:v>183897000</c:v>
                </c:pt>
                <c:pt idx="4">
                  <c:v>198147000</c:v>
                </c:pt>
                <c:pt idx="5">
                  <c:v>208847000</c:v>
                </c:pt>
                <c:pt idx="6">
                  <c:v>249954000</c:v>
                </c:pt>
                <c:pt idx="7">
                  <c:v>257500000</c:v>
                </c:pt>
                <c:pt idx="8">
                  <c:v>276765000</c:v>
                </c:pt>
                <c:pt idx="9">
                  <c:v>295838000</c:v>
                </c:pt>
                <c:pt idx="10">
                  <c:v>321969000</c:v>
                </c:pt>
                <c:pt idx="11">
                  <c:v>338240000</c:v>
                </c:pt>
                <c:pt idx="12">
                  <c:v>352614000</c:v>
                </c:pt>
                <c:pt idx="13">
                  <c:v>350800000</c:v>
                </c:pt>
                <c:pt idx="14">
                  <c:v>348338000</c:v>
                </c:pt>
                <c:pt idx="15">
                  <c:v>344816500</c:v>
                </c:pt>
                <c:pt idx="16">
                  <c:v>420031000</c:v>
                </c:pt>
                <c:pt idx="17">
                  <c:v>414949000</c:v>
                </c:pt>
                <c:pt idx="18">
                  <c:v>422868000</c:v>
                </c:pt>
                <c:pt idx="19">
                  <c:v>432868000</c:v>
                </c:pt>
                <c:pt idx="20">
                  <c:v>437218000</c:v>
                </c:pt>
                <c:pt idx="21">
                  <c:v>441605000</c:v>
                </c:pt>
                <c:pt idx="22">
                  <c:v>415299000</c:v>
                </c:pt>
                <c:pt idx="23">
                  <c:v>428210000</c:v>
                </c:pt>
                <c:pt idx="24">
                  <c:v>414692000</c:v>
                </c:pt>
                <c:pt idx="25">
                  <c:v>413103000</c:v>
                </c:pt>
                <c:pt idx="26">
                  <c:v>411524000</c:v>
                </c:pt>
                <c:pt idx="27">
                  <c:v>414692000</c:v>
                </c:pt>
                <c:pt idx="28">
                  <c:v>414692000</c:v>
                </c:pt>
                <c:pt idx="29">
                  <c:v>414692000</c:v>
                </c:pt>
                <c:pt idx="30">
                  <c:v>414308578</c:v>
                </c:pt>
                <c:pt idx="31">
                  <c:v>443927000</c:v>
                </c:pt>
                <c:pt idx="32">
                  <c:v>464565000</c:v>
                </c:pt>
                <c:pt idx="33">
                  <c:v>464565000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7-4DEC-812F-F9E65C8737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Part B ADAP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Sheet1!$D$2:$D$35</c:f>
              <c:numCache>
                <c:formatCode>General</c:formatCode>
                <c:ptCount val="34"/>
                <c:pt idx="5" formatCode="#,##0,">
                  <c:v>52000000</c:v>
                </c:pt>
                <c:pt idx="6" formatCode="#,##0,">
                  <c:v>167000000</c:v>
                </c:pt>
                <c:pt idx="7" formatCode="#,##0,">
                  <c:v>285500000</c:v>
                </c:pt>
                <c:pt idx="8" formatCode="#,##0,">
                  <c:v>461000000</c:v>
                </c:pt>
                <c:pt idx="9" formatCode="#,##0,">
                  <c:v>528000000</c:v>
                </c:pt>
                <c:pt idx="10" formatCode="#,##0,">
                  <c:v>589000000</c:v>
                </c:pt>
                <c:pt idx="11" formatCode="#,##0,">
                  <c:v>639000000</c:v>
                </c:pt>
                <c:pt idx="12" formatCode="#,##0,">
                  <c:v>714326000</c:v>
                </c:pt>
                <c:pt idx="13" formatCode="#,##0,">
                  <c:v>748872000</c:v>
                </c:pt>
                <c:pt idx="14" formatCode="#,##0,">
                  <c:v>787521000</c:v>
                </c:pt>
                <c:pt idx="15" formatCode="#,##0,">
                  <c:v>789005000</c:v>
                </c:pt>
                <c:pt idx="16" formatCode="#,##0,">
                  <c:v>789546000</c:v>
                </c:pt>
                <c:pt idx="17" formatCode="#,##0,">
                  <c:v>794376000</c:v>
                </c:pt>
                <c:pt idx="18" formatCode="#,##0,">
                  <c:v>815000000</c:v>
                </c:pt>
                <c:pt idx="19" formatCode="#,##0,">
                  <c:v>858000000</c:v>
                </c:pt>
                <c:pt idx="20" formatCode="#,##0,">
                  <c:v>885000000</c:v>
                </c:pt>
                <c:pt idx="21" formatCode="#,##0,">
                  <c:v>933299000</c:v>
                </c:pt>
                <c:pt idx="22" formatCode="#,##0,">
                  <c:v>886313000</c:v>
                </c:pt>
                <c:pt idx="23" formatCode="#,##0,">
                  <c:v>900313000</c:v>
                </c:pt>
                <c:pt idx="24" formatCode="#,##0,">
                  <c:v>900313000</c:v>
                </c:pt>
                <c:pt idx="25" formatCode="#,##0,">
                  <c:v>900313000</c:v>
                </c:pt>
                <c:pt idx="26" formatCode="#,##0,">
                  <c:v>900313000</c:v>
                </c:pt>
                <c:pt idx="27" formatCode="#,##0,">
                  <c:v>894558645</c:v>
                </c:pt>
                <c:pt idx="28" formatCode="#,##0,">
                  <c:v>900313000</c:v>
                </c:pt>
                <c:pt idx="29" formatCode="#,##0,">
                  <c:v>900313000</c:v>
                </c:pt>
                <c:pt idx="30" formatCode="#,##0,">
                  <c:v>900313000</c:v>
                </c:pt>
                <c:pt idx="31" formatCode="#,##0,">
                  <c:v>900313000</c:v>
                </c:pt>
                <c:pt idx="32" formatCode="#,##0,">
                  <c:v>900313000</c:v>
                </c:pt>
                <c:pt idx="33" formatCode="#,##0,">
                  <c:v>900313000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57-4DEC-812F-F9E65C8737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Part C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Sheet1!$E$2:$E$35</c:f>
              <c:numCache>
                <c:formatCode>#,##0,</c:formatCode>
                <c:ptCount val="34"/>
                <c:pt idx="0">
                  <c:v>44891000</c:v>
                </c:pt>
                <c:pt idx="1">
                  <c:v>49836000</c:v>
                </c:pt>
                <c:pt idx="2">
                  <c:v>47968040</c:v>
                </c:pt>
                <c:pt idx="3">
                  <c:v>47968000</c:v>
                </c:pt>
                <c:pt idx="4">
                  <c:v>52318000</c:v>
                </c:pt>
                <c:pt idx="5">
                  <c:v>56918000</c:v>
                </c:pt>
                <c:pt idx="6">
                  <c:v>69568000</c:v>
                </c:pt>
                <c:pt idx="7">
                  <c:v>76300000</c:v>
                </c:pt>
                <c:pt idx="8">
                  <c:v>94270000</c:v>
                </c:pt>
                <c:pt idx="9">
                  <c:v>138372000</c:v>
                </c:pt>
                <c:pt idx="10">
                  <c:v>185879000</c:v>
                </c:pt>
                <c:pt idx="11">
                  <c:v>193844000</c:v>
                </c:pt>
                <c:pt idx="12">
                  <c:v>200925000</c:v>
                </c:pt>
                <c:pt idx="13">
                  <c:v>199671000</c:v>
                </c:pt>
                <c:pt idx="14">
                  <c:v>198023000</c:v>
                </c:pt>
                <c:pt idx="15">
                  <c:v>195920400</c:v>
                </c:pt>
                <c:pt idx="16">
                  <c:v>196154000</c:v>
                </c:pt>
                <c:pt idx="17">
                  <c:v>201187000</c:v>
                </c:pt>
                <c:pt idx="18">
                  <c:v>204310000</c:v>
                </c:pt>
                <c:pt idx="19">
                  <c:v>208816000</c:v>
                </c:pt>
                <c:pt idx="20">
                  <c:v>207997000</c:v>
                </c:pt>
                <c:pt idx="21">
                  <c:v>217519000</c:v>
                </c:pt>
                <c:pt idx="22">
                  <c:v>196877000</c:v>
                </c:pt>
                <c:pt idx="23">
                  <c:v>207977000</c:v>
                </c:pt>
                <c:pt idx="24">
                  <c:v>204179000</c:v>
                </c:pt>
                <c:pt idx="25">
                  <c:v>204831000</c:v>
                </c:pt>
                <c:pt idx="26">
                  <c:v>200585000</c:v>
                </c:pt>
                <c:pt idx="27">
                  <c:v>201079000</c:v>
                </c:pt>
                <c:pt idx="28">
                  <c:v>201079000</c:v>
                </c:pt>
                <c:pt idx="29">
                  <c:v>201079000</c:v>
                </c:pt>
                <c:pt idx="30">
                  <c:v>201079000</c:v>
                </c:pt>
                <c:pt idx="31">
                  <c:v>205054000</c:v>
                </c:pt>
                <c:pt idx="32">
                  <c:v>208970000</c:v>
                </c:pt>
                <c:pt idx="33">
                  <c:v>208970000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57-4DEC-812F-F9E65C8737A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Part D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Sheet1!$F$2:$F$35</c:f>
              <c:numCache>
                <c:formatCode>General</c:formatCode>
                <c:ptCount val="34"/>
                <c:pt idx="3" formatCode="#,##0,">
                  <c:v>22000000</c:v>
                </c:pt>
                <c:pt idx="4" formatCode="#,##0,">
                  <c:v>26000000</c:v>
                </c:pt>
                <c:pt idx="5" formatCode="#,##0,">
                  <c:v>29000000</c:v>
                </c:pt>
                <c:pt idx="6" formatCode="#,##0,">
                  <c:v>36000000</c:v>
                </c:pt>
                <c:pt idx="7" formatCode="#,##0,">
                  <c:v>41000000</c:v>
                </c:pt>
                <c:pt idx="8" formatCode="#,##0,">
                  <c:v>45985000</c:v>
                </c:pt>
                <c:pt idx="9" formatCode="#,##0,">
                  <c:v>50990000</c:v>
                </c:pt>
                <c:pt idx="10" formatCode="#,##0,">
                  <c:v>64995000</c:v>
                </c:pt>
                <c:pt idx="11" formatCode="#,##0,">
                  <c:v>70964000</c:v>
                </c:pt>
                <c:pt idx="12" formatCode="#,##0,">
                  <c:v>74497000</c:v>
                </c:pt>
                <c:pt idx="13" formatCode="#,##0,">
                  <c:v>74035000</c:v>
                </c:pt>
                <c:pt idx="14" formatCode="#,##0,">
                  <c:v>73425000</c:v>
                </c:pt>
                <c:pt idx="15" formatCode="#,##0,">
                  <c:v>72645900</c:v>
                </c:pt>
                <c:pt idx="16" formatCode="#,##0,">
                  <c:v>72696000</c:v>
                </c:pt>
                <c:pt idx="17" formatCode="#,##0,">
                  <c:v>74592000</c:v>
                </c:pt>
                <c:pt idx="18" formatCode="#,##0,">
                  <c:v>77747000</c:v>
                </c:pt>
                <c:pt idx="19" formatCode="#,##0,">
                  <c:v>78523000</c:v>
                </c:pt>
                <c:pt idx="20" formatCode="#,##0,">
                  <c:v>78215000</c:v>
                </c:pt>
                <c:pt idx="21" formatCode="#,##0,">
                  <c:v>78069000</c:v>
                </c:pt>
                <c:pt idx="22" formatCode="#,##0,">
                  <c:v>73263000</c:v>
                </c:pt>
                <c:pt idx="23" formatCode="#,##0,">
                  <c:v>73297000</c:v>
                </c:pt>
                <c:pt idx="24" formatCode="#,##0,">
                  <c:v>73008000</c:v>
                </c:pt>
                <c:pt idx="25" formatCode="#,##0,">
                  <c:v>74997000</c:v>
                </c:pt>
                <c:pt idx="26" formatCode="#,##0,">
                  <c:v>74907000</c:v>
                </c:pt>
                <c:pt idx="27" formatCode="#,##0,">
                  <c:v>75088000</c:v>
                </c:pt>
                <c:pt idx="28" formatCode="#,##0,">
                  <c:v>75088000</c:v>
                </c:pt>
                <c:pt idx="29" formatCode="#,##0,">
                  <c:v>75088000</c:v>
                </c:pt>
                <c:pt idx="30" formatCode="#,##0,">
                  <c:v>72888000</c:v>
                </c:pt>
                <c:pt idx="31" formatCode="#,##0,">
                  <c:v>77252000</c:v>
                </c:pt>
                <c:pt idx="32" formatCode="#,##0,">
                  <c:v>77935000</c:v>
                </c:pt>
                <c:pt idx="33" formatCode="#,##0,">
                  <c:v>77935000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F57-4DEC-812F-F9E65C8737A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Part F Dental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Sheet1!$G$2:$G$35</c:f>
              <c:numCache>
                <c:formatCode>General</c:formatCode>
                <c:ptCount val="34"/>
                <c:pt idx="6" formatCode="#,##0,">
                  <c:v>7500000</c:v>
                </c:pt>
                <c:pt idx="7" formatCode="#,##0,">
                  <c:v>7800000</c:v>
                </c:pt>
                <c:pt idx="8" formatCode="#,##0,">
                  <c:v>7798000</c:v>
                </c:pt>
                <c:pt idx="9" formatCode="#,##0,">
                  <c:v>7999000</c:v>
                </c:pt>
                <c:pt idx="10" formatCode="#,##0,">
                  <c:v>9999000</c:v>
                </c:pt>
                <c:pt idx="11" formatCode="#,##0,">
                  <c:v>13493000</c:v>
                </c:pt>
                <c:pt idx="12" formatCode="#,##0,">
                  <c:v>13405000</c:v>
                </c:pt>
                <c:pt idx="13" formatCode="#,##0,">
                  <c:v>13325000</c:v>
                </c:pt>
                <c:pt idx="14" formatCode="#,##0,">
                  <c:v>13218000</c:v>
                </c:pt>
                <c:pt idx="15" formatCode="#,##0,">
                  <c:v>13077000</c:v>
                </c:pt>
                <c:pt idx="16" formatCode="#,##0,">
                  <c:v>13086000</c:v>
                </c:pt>
                <c:pt idx="17" formatCode="#,##0,">
                  <c:v>12857000</c:v>
                </c:pt>
                <c:pt idx="18" formatCode="#,##0,">
                  <c:v>13429000</c:v>
                </c:pt>
                <c:pt idx="19" formatCode="#,##0,">
                  <c:v>13565000</c:v>
                </c:pt>
                <c:pt idx="20" formatCode="#,##0,">
                  <c:v>13511000</c:v>
                </c:pt>
                <c:pt idx="21" formatCode="#,##0,">
                  <c:v>13485000</c:v>
                </c:pt>
                <c:pt idx="22" formatCode="#,##0,">
                  <c:v>12646000</c:v>
                </c:pt>
                <c:pt idx="23" formatCode="#,##0,">
                  <c:v>12991000</c:v>
                </c:pt>
                <c:pt idx="24" formatCode="#,##0,">
                  <c:v>13020000</c:v>
                </c:pt>
                <c:pt idx="25" formatCode="#,##0,">
                  <c:v>13106000</c:v>
                </c:pt>
                <c:pt idx="26" formatCode="#,##0,">
                  <c:v>13090000</c:v>
                </c:pt>
                <c:pt idx="27" formatCode="#,##0,">
                  <c:v>13122000</c:v>
                </c:pt>
                <c:pt idx="28" formatCode="#,##0,">
                  <c:v>13122000</c:v>
                </c:pt>
                <c:pt idx="29" formatCode="#,##0,">
                  <c:v>13122000</c:v>
                </c:pt>
                <c:pt idx="30" formatCode="#,##0,">
                  <c:v>13082604</c:v>
                </c:pt>
                <c:pt idx="31" formatCode="#,##0,">
                  <c:v>13414000</c:v>
                </c:pt>
                <c:pt idx="32" formatCode="#,##0,">
                  <c:v>13620000</c:v>
                </c:pt>
                <c:pt idx="33" formatCode="#,##0,">
                  <c:v>13620000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F57-4DEC-812F-F9E65C8737A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Part F AETC</c:v>
                </c:pt>
              </c:strCache>
            </c:strRef>
          </c:tx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noFill/>
              <a:ln w="952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Sheet1!$H$2:$H$35</c:f>
              <c:numCache>
                <c:formatCode>General</c:formatCode>
                <c:ptCount val="34"/>
                <c:pt idx="6" formatCode="#,##0,">
                  <c:v>16287000</c:v>
                </c:pt>
                <c:pt idx="7" formatCode="#,##0,">
                  <c:v>17300000</c:v>
                </c:pt>
                <c:pt idx="8" formatCode="#,##0,">
                  <c:v>19994000</c:v>
                </c:pt>
                <c:pt idx="9" formatCode="#,##0,">
                  <c:v>26644000</c:v>
                </c:pt>
                <c:pt idx="10" formatCode="#,##0,">
                  <c:v>31598000</c:v>
                </c:pt>
                <c:pt idx="11" formatCode="#,##0,">
                  <c:v>35282000</c:v>
                </c:pt>
                <c:pt idx="12" formatCode="#,##0,">
                  <c:v>35550000</c:v>
                </c:pt>
                <c:pt idx="13" formatCode="#,##0,">
                  <c:v>35335000</c:v>
                </c:pt>
                <c:pt idx="14" formatCode="#,##0,">
                  <c:v>35051000</c:v>
                </c:pt>
                <c:pt idx="15" formatCode="#,##0,">
                  <c:v>34676000</c:v>
                </c:pt>
                <c:pt idx="16" formatCode="#,##0,">
                  <c:v>34701000</c:v>
                </c:pt>
                <c:pt idx="17" formatCode="#,##0,">
                  <c:v>34094000</c:v>
                </c:pt>
                <c:pt idx="18" formatCode="#,##0,">
                  <c:v>34397000</c:v>
                </c:pt>
                <c:pt idx="19" formatCode="#,##0,">
                  <c:v>34745000</c:v>
                </c:pt>
                <c:pt idx="20" formatCode="#,##0,">
                  <c:v>34607000</c:v>
                </c:pt>
                <c:pt idx="21" formatCode="#,##0,">
                  <c:v>34542000</c:v>
                </c:pt>
                <c:pt idx="22" formatCode="#,##0,">
                  <c:v>32390000</c:v>
                </c:pt>
                <c:pt idx="23" formatCode="#,##0,">
                  <c:v>33275000</c:v>
                </c:pt>
                <c:pt idx="24" formatCode="#,##0,">
                  <c:v>33349000</c:v>
                </c:pt>
                <c:pt idx="25" formatCode="#,##0,">
                  <c:v>33571000</c:v>
                </c:pt>
                <c:pt idx="26" formatCode="#,##0,">
                  <c:v>33530000</c:v>
                </c:pt>
                <c:pt idx="27" formatCode="#,##0,">
                  <c:v>33611000</c:v>
                </c:pt>
                <c:pt idx="28" formatCode="#,##0,">
                  <c:v>33611000</c:v>
                </c:pt>
                <c:pt idx="29" formatCode="#,##0,">
                  <c:v>33611000</c:v>
                </c:pt>
                <c:pt idx="30" formatCode="#,##0,">
                  <c:v>33510092</c:v>
                </c:pt>
                <c:pt idx="31" formatCode="#,##0,">
                  <c:v>34358000</c:v>
                </c:pt>
                <c:pt idx="32" formatCode="#,##0,">
                  <c:v>34886000</c:v>
                </c:pt>
                <c:pt idx="33" formatCode="#,##0,">
                  <c:v>34886000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F57-4DEC-812F-F9E65C8737A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SPNS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Sheet1!$I$2:$I$35</c:f>
              <c:numCache>
                <c:formatCode>General</c:formatCode>
                <c:ptCount val="34"/>
                <c:pt idx="24" formatCode="#,##0,">
                  <c:v>25000000</c:v>
                </c:pt>
                <c:pt idx="25" formatCode="#,##0,">
                  <c:v>24970000</c:v>
                </c:pt>
                <c:pt idx="26" formatCode="#,##0,">
                  <c:v>24940000</c:v>
                </c:pt>
                <c:pt idx="27" formatCode="#,##0,">
                  <c:v>25000000</c:v>
                </c:pt>
                <c:pt idx="28" formatCode="#,##0,">
                  <c:v>25000000</c:v>
                </c:pt>
                <c:pt idx="29" formatCode="#,##0,">
                  <c:v>25000000</c:v>
                </c:pt>
                <c:pt idx="30" formatCode="#,##0,">
                  <c:v>25000000</c:v>
                </c:pt>
                <c:pt idx="31" formatCode="#,##0,">
                  <c:v>25000000</c:v>
                </c:pt>
                <c:pt idx="32" formatCode="#,##0,">
                  <c:v>25000000</c:v>
                </c:pt>
                <c:pt idx="33" formatCode="#,##0,">
                  <c:v>25000000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F57-4DEC-812F-F9E65C8737AB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EHE</c:v>
                </c:pt>
              </c:strCache>
            </c:strRef>
          </c:tx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dash"/>
            <c:size val="6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Sheet1!$J$2:$J$35</c:f>
              <c:numCache>
                <c:formatCode>General</c:formatCode>
                <c:ptCount val="34"/>
                <c:pt idx="29" formatCode="#,##0,">
                  <c:v>70000000</c:v>
                </c:pt>
                <c:pt idx="30" formatCode="#,##0,">
                  <c:v>105000000</c:v>
                </c:pt>
                <c:pt idx="31" formatCode="#,##0,">
                  <c:v>125000000</c:v>
                </c:pt>
                <c:pt idx="32" formatCode="#,##0,">
                  <c:v>165000000</c:v>
                </c:pt>
                <c:pt idx="33" formatCode="#,##0,">
                  <c:v>165000000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F57-4DEC-812F-F9E65C8737AB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Total</c:v>
                </c:pt>
              </c:strCache>
            </c:strRef>
          </c:tx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  <a:round/>
              </a:ln>
              <a:effectLst/>
            </c:spPr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  <c:pt idx="30">
                  <c:v>2021</c:v>
                </c:pt>
                <c:pt idx="31">
                  <c:v>2022</c:v>
                </c:pt>
                <c:pt idx="32">
                  <c:v>2023</c:v>
                </c:pt>
                <c:pt idx="33">
                  <c:v>2024</c:v>
                </c:pt>
              </c:numCache>
            </c:numRef>
          </c:cat>
          <c:val>
            <c:numRef>
              <c:f>Sheet1!$K$2:$K$35</c:f>
              <c:numCache>
                <c:formatCode>#,##0,</c:formatCode>
                <c:ptCount val="34"/>
                <c:pt idx="0">
                  <c:v>220553000</c:v>
                </c:pt>
                <c:pt idx="1">
                  <c:v>279086000</c:v>
                </c:pt>
                <c:pt idx="2">
                  <c:v>348013000</c:v>
                </c:pt>
                <c:pt idx="3">
                  <c:v>579365000</c:v>
                </c:pt>
                <c:pt idx="4">
                  <c:v>632965000</c:v>
                </c:pt>
                <c:pt idx="5">
                  <c:v>738465000</c:v>
                </c:pt>
                <c:pt idx="6">
                  <c:v>996252000</c:v>
                </c:pt>
                <c:pt idx="7">
                  <c:v>1150200000</c:v>
                </c:pt>
                <c:pt idx="8">
                  <c:v>1410851000</c:v>
                </c:pt>
                <c:pt idx="9">
                  <c:v>1594235000</c:v>
                </c:pt>
                <c:pt idx="10">
                  <c:v>1807609000</c:v>
                </c:pt>
                <c:pt idx="11">
                  <c:v>1910204000</c:v>
                </c:pt>
                <c:pt idx="12">
                  <c:v>2017966000</c:v>
                </c:pt>
                <c:pt idx="13">
                  <c:v>2044861000</c:v>
                </c:pt>
                <c:pt idx="14">
                  <c:v>2073296000</c:v>
                </c:pt>
                <c:pt idx="15">
                  <c:v>2061305000</c:v>
                </c:pt>
                <c:pt idx="16">
                  <c:v>2137795000</c:v>
                </c:pt>
                <c:pt idx="17">
                  <c:v>2166792000</c:v>
                </c:pt>
                <c:pt idx="18">
                  <c:v>2238421000</c:v>
                </c:pt>
                <c:pt idx="19">
                  <c:v>2312179000</c:v>
                </c:pt>
                <c:pt idx="20">
                  <c:v>2336665000</c:v>
                </c:pt>
                <c:pt idx="21">
                  <c:v>2392178000</c:v>
                </c:pt>
                <c:pt idx="22">
                  <c:v>2248638000</c:v>
                </c:pt>
                <c:pt idx="23">
                  <c:v>2313024000</c:v>
                </c:pt>
                <c:pt idx="24">
                  <c:v>2318781000</c:v>
                </c:pt>
                <c:pt idx="25">
                  <c:v>2319974000</c:v>
                </c:pt>
                <c:pt idx="26">
                  <c:v>2313185000</c:v>
                </c:pt>
                <c:pt idx="27">
                  <c:v>2313026645</c:v>
                </c:pt>
                <c:pt idx="28">
                  <c:v>2318781000</c:v>
                </c:pt>
                <c:pt idx="29">
                  <c:v>2388781000</c:v>
                </c:pt>
                <c:pt idx="30">
                  <c:v>2420887218</c:v>
                </c:pt>
                <c:pt idx="31">
                  <c:v>2494776000</c:v>
                </c:pt>
                <c:pt idx="32">
                  <c:v>2571041000</c:v>
                </c:pt>
                <c:pt idx="33">
                  <c:v>2571041000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EA-4778-B3CE-B483D5241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89056"/>
        <c:axId val="1822433552"/>
      </c:lineChart>
      <c:catAx>
        <c:axId val="7658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2433552"/>
        <c:crosses val="autoZero"/>
        <c:auto val="1"/>
        <c:lblAlgn val="ctr"/>
        <c:lblOffset val="100"/>
        <c:noMultiLvlLbl val="0"/>
      </c:catAx>
      <c:valAx>
        <c:axId val="182243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$ in Thousands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,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6B7D59-7B03-4ACD-A44D-EC2081C9B8B3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3848A3C4-6C0D-4C3E-A6DE-2742D96D866C}">
      <dgm:prSet phldrT="[Text]" custT="1"/>
      <dgm:spPr/>
      <dgm:t>
        <a:bodyPr/>
        <a:lstStyle/>
        <a:p>
          <a:r>
            <a:rPr lang="en-US" sz="2000" b="1"/>
            <a:t>LEVERAGE PARTNERSHIPS</a:t>
          </a:r>
        </a:p>
      </dgm:t>
    </dgm:pt>
    <dgm:pt modelId="{899F4F45-2D3A-418F-8D1E-7C440B5CADC5}" type="parTrans" cxnId="{635CF592-0FD9-41A8-A488-7CD16100CEBA}">
      <dgm:prSet/>
      <dgm:spPr/>
      <dgm:t>
        <a:bodyPr/>
        <a:lstStyle/>
        <a:p>
          <a:endParaRPr lang="en-US"/>
        </a:p>
      </dgm:t>
    </dgm:pt>
    <dgm:pt modelId="{EB7FE375-6256-439B-B52A-0CAA537583F3}" type="sibTrans" cxnId="{635CF592-0FD9-41A8-A488-7CD16100CEBA}">
      <dgm:prSet/>
      <dgm:spPr/>
      <dgm:t>
        <a:bodyPr/>
        <a:lstStyle/>
        <a:p>
          <a:endParaRPr lang="en-US"/>
        </a:p>
      </dgm:t>
    </dgm:pt>
    <dgm:pt modelId="{8730C9FF-F604-4FFF-94F0-4E1ECEC7FCA1}">
      <dgm:prSet phldrT="[Text]" custT="1"/>
      <dgm:spPr/>
      <dgm:t>
        <a:bodyPr/>
        <a:lstStyle/>
        <a:p>
          <a:r>
            <a:rPr lang="en-US" sz="2000" b="1"/>
            <a:t>COMMUNITY ENGAGEMENT</a:t>
          </a:r>
        </a:p>
      </dgm:t>
    </dgm:pt>
    <dgm:pt modelId="{DDD55897-C31B-45B1-B99F-CC4856D58B09}" type="parTrans" cxnId="{5DE950D3-0131-455C-9CCA-E9806394DEA7}">
      <dgm:prSet/>
      <dgm:spPr/>
      <dgm:t>
        <a:bodyPr/>
        <a:lstStyle/>
        <a:p>
          <a:endParaRPr lang="en-US"/>
        </a:p>
      </dgm:t>
    </dgm:pt>
    <dgm:pt modelId="{CF286FEE-0506-4AF5-8D6E-9F0F3C38167A}" type="sibTrans" cxnId="{5DE950D3-0131-455C-9CCA-E9806394DEA7}">
      <dgm:prSet/>
      <dgm:spPr/>
      <dgm:t>
        <a:bodyPr/>
        <a:lstStyle/>
        <a:p>
          <a:endParaRPr lang="en-US"/>
        </a:p>
      </dgm:t>
    </dgm:pt>
    <dgm:pt modelId="{975D1C35-B8D1-4E7C-96E2-6C82EF2323CD}">
      <dgm:prSet phldrT="[Text]" custT="1"/>
      <dgm:spPr/>
      <dgm:t>
        <a:bodyPr/>
        <a:lstStyle/>
        <a:p>
          <a:r>
            <a:rPr lang="en-US" sz="2000" b="1" dirty="0"/>
            <a:t>FOCUS INTERVEN-TIONS</a:t>
          </a:r>
        </a:p>
      </dgm:t>
    </dgm:pt>
    <dgm:pt modelId="{AC6F7452-7C54-44B9-AD78-DAE6A335D3F1}" type="parTrans" cxnId="{8A51E953-0396-42B7-A75A-2B815538CA34}">
      <dgm:prSet/>
      <dgm:spPr/>
      <dgm:t>
        <a:bodyPr/>
        <a:lstStyle/>
        <a:p>
          <a:endParaRPr lang="en-US"/>
        </a:p>
      </dgm:t>
    </dgm:pt>
    <dgm:pt modelId="{34BDAF73-88D7-475E-BB1F-C02095B366E1}" type="sibTrans" cxnId="{8A51E953-0396-42B7-A75A-2B815538CA34}">
      <dgm:prSet/>
      <dgm:spPr/>
      <dgm:t>
        <a:bodyPr/>
        <a:lstStyle/>
        <a:p>
          <a:endParaRPr lang="en-US"/>
        </a:p>
      </dgm:t>
    </dgm:pt>
    <dgm:pt modelId="{5832E6EC-271F-4CB6-B24A-61B794CE62CD}" type="pres">
      <dgm:prSet presAssocID="{BE6B7D59-7B03-4ACD-A44D-EC2081C9B8B3}" presName="compositeShape" presStyleCnt="0">
        <dgm:presLayoutVars>
          <dgm:chMax val="7"/>
          <dgm:dir/>
          <dgm:resizeHandles val="exact"/>
        </dgm:presLayoutVars>
      </dgm:prSet>
      <dgm:spPr/>
    </dgm:pt>
    <dgm:pt modelId="{F130F58A-F700-46C0-B47A-610ACEB2DDAC}" type="pres">
      <dgm:prSet presAssocID="{3848A3C4-6C0D-4C3E-A6DE-2742D96D866C}" presName="circ1" presStyleLbl="vennNode1" presStyleIdx="0" presStyleCnt="3" custScaleX="109414" custScaleY="105088" custLinFactNeighborX="517" custLinFactNeighborY="-8322"/>
      <dgm:spPr/>
    </dgm:pt>
    <dgm:pt modelId="{D289A7C8-E74C-4E1B-B2BA-AB7FC4F7DD72}" type="pres">
      <dgm:prSet presAssocID="{3848A3C4-6C0D-4C3E-A6DE-2742D96D8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194D25-7C06-4334-B721-C892876B39ED}" type="pres">
      <dgm:prSet presAssocID="{8730C9FF-F604-4FFF-94F0-4E1ECEC7FCA1}" presName="circ2" presStyleLbl="vennNode1" presStyleIdx="1" presStyleCnt="3" custScaleX="115784" custScaleY="109857" custLinFactNeighborX="6204"/>
      <dgm:spPr/>
    </dgm:pt>
    <dgm:pt modelId="{7C81A1D5-7ED5-4A54-902A-79C3DDB2839F}" type="pres">
      <dgm:prSet presAssocID="{8730C9FF-F604-4FFF-94F0-4E1ECEC7FCA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980C760-D23A-45D3-9DB4-BA8A0208203B}" type="pres">
      <dgm:prSet presAssocID="{975D1C35-B8D1-4E7C-96E2-6C82EF2323CD}" presName="circ3" presStyleLbl="vennNode1" presStyleIdx="2" presStyleCnt="3" custScaleX="111241" custScaleY="108267"/>
      <dgm:spPr/>
    </dgm:pt>
    <dgm:pt modelId="{BAA9635D-152A-4F1A-940A-D993A22AC3B3}" type="pres">
      <dgm:prSet presAssocID="{975D1C35-B8D1-4E7C-96E2-6C82EF2323C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9ED4402-88B9-4647-88BF-80A3E2E6ED8B}" type="presOf" srcId="{8730C9FF-F604-4FFF-94F0-4E1ECEC7FCA1}" destId="{36194D25-7C06-4334-B721-C892876B39ED}" srcOrd="0" destOrd="0" presId="urn:microsoft.com/office/officeart/2005/8/layout/venn1"/>
    <dgm:cxn modelId="{4E7EC047-F623-48B7-9282-1A088D919A5C}" type="presOf" srcId="{3848A3C4-6C0D-4C3E-A6DE-2742D96D866C}" destId="{D289A7C8-E74C-4E1B-B2BA-AB7FC4F7DD72}" srcOrd="1" destOrd="0" presId="urn:microsoft.com/office/officeart/2005/8/layout/venn1"/>
    <dgm:cxn modelId="{8A51E953-0396-42B7-A75A-2B815538CA34}" srcId="{BE6B7D59-7B03-4ACD-A44D-EC2081C9B8B3}" destId="{975D1C35-B8D1-4E7C-96E2-6C82EF2323CD}" srcOrd="2" destOrd="0" parTransId="{AC6F7452-7C54-44B9-AD78-DAE6A335D3F1}" sibTransId="{34BDAF73-88D7-475E-BB1F-C02095B366E1}"/>
    <dgm:cxn modelId="{019E2D8E-FD02-4674-B980-CE06BA30809F}" type="presOf" srcId="{975D1C35-B8D1-4E7C-96E2-6C82EF2323CD}" destId="{BAA9635D-152A-4F1A-940A-D993A22AC3B3}" srcOrd="1" destOrd="0" presId="urn:microsoft.com/office/officeart/2005/8/layout/venn1"/>
    <dgm:cxn modelId="{635CF592-0FD9-41A8-A488-7CD16100CEBA}" srcId="{BE6B7D59-7B03-4ACD-A44D-EC2081C9B8B3}" destId="{3848A3C4-6C0D-4C3E-A6DE-2742D96D866C}" srcOrd="0" destOrd="0" parTransId="{899F4F45-2D3A-418F-8D1E-7C440B5CADC5}" sibTransId="{EB7FE375-6256-439B-B52A-0CAA537583F3}"/>
    <dgm:cxn modelId="{B497AAC8-23E4-4E50-BC62-1C0D4B6F0A5B}" type="presOf" srcId="{975D1C35-B8D1-4E7C-96E2-6C82EF2323CD}" destId="{8980C760-D23A-45D3-9DB4-BA8A0208203B}" srcOrd="0" destOrd="0" presId="urn:microsoft.com/office/officeart/2005/8/layout/venn1"/>
    <dgm:cxn modelId="{D63316CA-D64A-42CF-AD36-C236E0E1AE36}" type="presOf" srcId="{BE6B7D59-7B03-4ACD-A44D-EC2081C9B8B3}" destId="{5832E6EC-271F-4CB6-B24A-61B794CE62CD}" srcOrd="0" destOrd="0" presId="urn:microsoft.com/office/officeart/2005/8/layout/venn1"/>
    <dgm:cxn modelId="{665663CD-FCA5-40FE-9A60-0BC94D3E7B1C}" type="presOf" srcId="{3848A3C4-6C0D-4C3E-A6DE-2742D96D866C}" destId="{F130F58A-F700-46C0-B47A-610ACEB2DDAC}" srcOrd="0" destOrd="0" presId="urn:microsoft.com/office/officeart/2005/8/layout/venn1"/>
    <dgm:cxn modelId="{965E96D1-26EA-4965-911C-5ADF4FCAB6ED}" type="presOf" srcId="{8730C9FF-F604-4FFF-94F0-4E1ECEC7FCA1}" destId="{7C81A1D5-7ED5-4A54-902A-79C3DDB2839F}" srcOrd="1" destOrd="0" presId="urn:microsoft.com/office/officeart/2005/8/layout/venn1"/>
    <dgm:cxn modelId="{5DE950D3-0131-455C-9CCA-E9806394DEA7}" srcId="{BE6B7D59-7B03-4ACD-A44D-EC2081C9B8B3}" destId="{8730C9FF-F604-4FFF-94F0-4E1ECEC7FCA1}" srcOrd="1" destOrd="0" parTransId="{DDD55897-C31B-45B1-B99F-CC4856D58B09}" sibTransId="{CF286FEE-0506-4AF5-8D6E-9F0F3C38167A}"/>
    <dgm:cxn modelId="{0809514D-833C-450A-A9CA-F9EA63435B95}" type="presParOf" srcId="{5832E6EC-271F-4CB6-B24A-61B794CE62CD}" destId="{F130F58A-F700-46C0-B47A-610ACEB2DDAC}" srcOrd="0" destOrd="0" presId="urn:microsoft.com/office/officeart/2005/8/layout/venn1"/>
    <dgm:cxn modelId="{2C647336-80CA-4BA8-BDE3-0D00074A65E3}" type="presParOf" srcId="{5832E6EC-271F-4CB6-B24A-61B794CE62CD}" destId="{D289A7C8-E74C-4E1B-B2BA-AB7FC4F7DD72}" srcOrd="1" destOrd="0" presId="urn:microsoft.com/office/officeart/2005/8/layout/venn1"/>
    <dgm:cxn modelId="{92233DE6-0E68-4003-B507-F0BA9ADD52D5}" type="presParOf" srcId="{5832E6EC-271F-4CB6-B24A-61B794CE62CD}" destId="{36194D25-7C06-4334-B721-C892876B39ED}" srcOrd="2" destOrd="0" presId="urn:microsoft.com/office/officeart/2005/8/layout/venn1"/>
    <dgm:cxn modelId="{A0B0FE80-362B-45BC-857E-DA5A402CB80A}" type="presParOf" srcId="{5832E6EC-271F-4CB6-B24A-61B794CE62CD}" destId="{7C81A1D5-7ED5-4A54-902A-79C3DDB2839F}" srcOrd="3" destOrd="0" presId="urn:microsoft.com/office/officeart/2005/8/layout/venn1"/>
    <dgm:cxn modelId="{8E273565-453C-4BAB-8540-939E75B8B080}" type="presParOf" srcId="{5832E6EC-271F-4CB6-B24A-61B794CE62CD}" destId="{8980C760-D23A-45D3-9DB4-BA8A0208203B}" srcOrd="4" destOrd="0" presId="urn:microsoft.com/office/officeart/2005/8/layout/venn1"/>
    <dgm:cxn modelId="{210595C8-24FD-4C5E-9AD4-E8ED53EF224E}" type="presParOf" srcId="{5832E6EC-271F-4CB6-B24A-61B794CE62CD}" destId="{BAA9635D-152A-4F1A-940A-D993A22AC3B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F58A-F700-46C0-B47A-610ACEB2DDAC}">
      <dsp:nvSpPr>
        <dsp:cNvPr id="0" name=""/>
        <dsp:cNvSpPr/>
      </dsp:nvSpPr>
      <dsp:spPr>
        <a:xfrm>
          <a:off x="3221490" y="0"/>
          <a:ext cx="2418829" cy="23231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LEVERAGE PARTNERSHIPS</a:t>
          </a:r>
        </a:p>
      </dsp:txBody>
      <dsp:txXfrm>
        <a:off x="3544001" y="406558"/>
        <a:ext cx="1773808" cy="1045437"/>
      </dsp:txXfrm>
    </dsp:sp>
    <dsp:sp modelId="{36194D25-7C06-4334-B721-C892876B39ED}">
      <dsp:nvSpPr>
        <dsp:cNvPr id="0" name=""/>
        <dsp:cNvSpPr/>
      </dsp:nvSpPr>
      <dsp:spPr>
        <a:xfrm>
          <a:off x="4074501" y="1353234"/>
          <a:ext cx="2559652" cy="24286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COMMUNITY ENGAGEMENT</a:t>
          </a:r>
        </a:p>
      </dsp:txBody>
      <dsp:txXfrm>
        <a:off x="4857328" y="1980628"/>
        <a:ext cx="1535791" cy="1335742"/>
      </dsp:txXfrm>
    </dsp:sp>
    <dsp:sp modelId="{8980C760-D23A-45D3-9DB4-BA8A0208203B}">
      <dsp:nvSpPr>
        <dsp:cNvPr id="0" name=""/>
        <dsp:cNvSpPr/>
      </dsp:nvSpPr>
      <dsp:spPr>
        <a:xfrm>
          <a:off x="2392167" y="1370809"/>
          <a:ext cx="2459219" cy="239347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FOCUS INTERVEN-TIONS</a:t>
          </a:r>
        </a:p>
      </dsp:txBody>
      <dsp:txXfrm>
        <a:off x="2623743" y="1989123"/>
        <a:ext cx="1475531" cy="1316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70E18-6D89-42CA-A8C5-E7EB1422F79A}" type="datetimeFigureOut"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755BD-7221-4284-9FE9-388D97A5457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48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A11B83-7453-4C63-9F24-B8D95A5E70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0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136CCE-F158-4069-B27E-F13B8C8390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4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In this chart, I am showing viral suppression among various priority populations served by the RWHAP. It shows a side-by-side comparison of viral suppression for each subpopulation in 2010 in the shaded bar and in 2022 in the solid gray color.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All the way on the left hand side of the graph, you can see viral suppression for RWHAP clients </a:t>
            </a:r>
            <a:r>
              <a:rPr lang="en-US" b="1" dirty="0">
                <a:effectLst/>
              </a:rPr>
              <a:t>overall </a:t>
            </a:r>
            <a:r>
              <a:rPr lang="en-US" dirty="0">
                <a:effectLst/>
              </a:rPr>
              <a:t>in 2010 was 69.5% as indicated by the dark blue bar and the dark blue dotted line extending across the graph. In 2022, </a:t>
            </a:r>
            <a:r>
              <a:rPr lang="en-US" b="1" dirty="0">
                <a:effectLst/>
              </a:rPr>
              <a:t>overall viral suppression was 89.6%</a:t>
            </a:r>
            <a:r>
              <a:rPr lang="en-US" dirty="0">
                <a:effectLst/>
              </a:rPr>
              <a:t> as indicated by the light blueish gray bar and its corresponding line. This data reflects a</a:t>
            </a:r>
            <a:r>
              <a:rPr lang="en-US" baseline="0" dirty="0">
                <a:effectLst/>
              </a:rPr>
              <a:t> 20.1 percentage point increase in viral suppression from 2010 to 2022.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It’s great to note that this upward trend in viral suppression occurred across all priority populations. </a:t>
            </a:r>
            <a:r>
              <a:rPr lang="en-US" baseline="0" dirty="0"/>
              <a:t>However, despite this </a:t>
            </a:r>
            <a:r>
              <a:rPr lang="en-US" dirty="0"/>
              <a:t>significant progress in viral suppression, inequities remain, particularly among Black/African American clients, transgender clients, youth aged 13–24 years, and clients with unstable housing.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 the next few slides I am going to highlight some more specific viral suppression successes we are seeing.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373EB-EFEE-44BC-898F-B977725BF7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75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A11B83-7453-4C63-9F24-B8D95A5E70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77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latin typeface="Calibri"/>
                <a:ea typeface="Calibri" panose="020F0502020204030204" pitchFamily="34" charset="0"/>
                <a:cs typeface="Calibri"/>
              </a:rPr>
              <a:t>Heather</a:t>
            </a:r>
            <a:endParaRPr lang="en-US" sz="120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2582EB-69C4-4B40-91BC-1C11B77E5C9A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730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A11B83-7453-4C63-9F24-B8D95A5E70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316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600200"/>
            <a:ext cx="10515600" cy="2706624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841248" y="4544568"/>
            <a:ext cx="10515600" cy="1399032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8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084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spcBef>
                <a:spcPts val="0"/>
              </a:spcBef>
              <a:buNone/>
              <a:defRPr sz="1400"/>
            </a:lvl2pPr>
            <a:lvl3pPr marL="914400" indent="0">
              <a:spcBef>
                <a:spcPts val="0"/>
              </a:spcBef>
              <a:buNone/>
              <a:defRPr sz="1400"/>
            </a:lvl3pPr>
            <a:lvl4pPr marL="1371600" indent="0">
              <a:spcBef>
                <a:spcPts val="0"/>
              </a:spcBef>
              <a:buNone/>
              <a:defRPr sz="1400"/>
            </a:lvl4pPr>
            <a:lvl5pPr marL="1828800" indent="0">
              <a:spcBef>
                <a:spcPts val="0"/>
              </a:spcBef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10515600" cy="3255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38200" y="4700016"/>
            <a:ext cx="10515600" cy="1225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01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40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itled Content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726948" y="1252537"/>
            <a:ext cx="4572000" cy="45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a"/>
          <p:cNvSpPr>
            <a:spLocks noGrp="1"/>
          </p:cNvSpPr>
          <p:nvPr>
            <p:ph sz="quarter" idx="17"/>
          </p:nvPr>
        </p:nvSpPr>
        <p:spPr>
          <a:xfrm>
            <a:off x="841248" y="1895474"/>
            <a:ext cx="4343400" cy="4352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705600" y="1262428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a"/>
          <p:cNvSpPr>
            <a:spLocks noGrp="1"/>
          </p:cNvSpPr>
          <p:nvPr>
            <p:ph sz="half" idx="2"/>
          </p:nvPr>
        </p:nvSpPr>
        <p:spPr>
          <a:xfrm>
            <a:off x="7616952" y="1895854"/>
            <a:ext cx="3660648" cy="3951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4b.1" descr="&quot; &quot;"/>
          <p:cNvSpPr>
            <a:spLocks noGrp="1"/>
          </p:cNvSpPr>
          <p:nvPr>
            <p:ph type="pic" sz="quarter" idx="14"/>
          </p:nvPr>
        </p:nvSpPr>
        <p:spPr>
          <a:xfrm>
            <a:off x="6705600" y="2157984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b.2" descr="&quot; &quot;"/>
          <p:cNvSpPr>
            <a:spLocks noGrp="1"/>
          </p:cNvSpPr>
          <p:nvPr>
            <p:ph type="pic" sz="quarter" idx="15"/>
          </p:nvPr>
        </p:nvSpPr>
        <p:spPr>
          <a:xfrm>
            <a:off x="6705600" y="3364992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b.3" descr="&quot; &quot;"/>
          <p:cNvSpPr>
            <a:spLocks noGrp="1"/>
          </p:cNvSpPr>
          <p:nvPr>
            <p:ph type="pic" sz="quarter" idx="16"/>
          </p:nvPr>
        </p:nvSpPr>
        <p:spPr>
          <a:xfrm>
            <a:off x="6720254" y="4572000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8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2746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350748"/>
            <a:ext cx="5184648" cy="21396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23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179576"/>
            <a:ext cx="10515600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228600" y="3118103"/>
            <a:ext cx="11704320" cy="2596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59352" y="5212080"/>
            <a:ext cx="4645152" cy="101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79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32816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4331208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229600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17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828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half" idx="15"/>
          </p:nvPr>
        </p:nvSpPr>
        <p:spPr>
          <a:xfrm>
            <a:off x="2057400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096512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half" idx="16"/>
          </p:nvPr>
        </p:nvSpPr>
        <p:spPr>
          <a:xfrm>
            <a:off x="6135624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8174736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7"/>
          </p:nvPr>
        </p:nvSpPr>
        <p:spPr>
          <a:xfrm>
            <a:off x="1021384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60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gline Three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/>
          <p:cNvSpPr>
            <a:spLocks noGrp="1"/>
          </p:cNvSpPr>
          <p:nvPr>
            <p:ph sz="quarter" idx="15"/>
          </p:nvPr>
        </p:nvSpPr>
        <p:spPr>
          <a:xfrm>
            <a:off x="841248" y="1066800"/>
            <a:ext cx="105156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32816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331208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8229600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9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wo Ba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" descr="Logo: HRSA. Health Resources &amp; Services Administration.&#10;&#10;Vision: Healthy Communities, Healthy People">
            <a:extLst>
              <a:ext uri="{FF2B5EF4-FFF2-40B4-BE49-F238E27FC236}">
                <a16:creationId xmlns:a16="http://schemas.microsoft.com/office/drawing/2014/main" id="{59B87ACB-63D1-7145-B55B-0A5815BD19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899138"/>
            <a:ext cx="10515600" cy="256032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914400" y="4498848"/>
            <a:ext cx="105156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8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45298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ue Source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41248" y="1371600"/>
            <a:ext cx="7607808" cy="4443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796528" y="1371600"/>
            <a:ext cx="3026664" cy="444398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47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anner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3"/>
          <p:cNvSpPr>
            <a:spLocks noGrp="1" noChangeAspect="1"/>
          </p:cNvSpPr>
          <p:nvPr>
            <p:ph type="pic" sz="quarter" idx="14"/>
          </p:nvPr>
        </p:nvSpPr>
        <p:spPr>
          <a:xfrm>
            <a:off x="838200" y="1133856"/>
            <a:ext cx="1033272" cy="103327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1981200" y="1115568"/>
            <a:ext cx="9375648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38200" y="2334768"/>
            <a:ext cx="439216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5376672" y="2334769"/>
            <a:ext cx="6812280" cy="3037060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5376863" y="5521182"/>
            <a:ext cx="4986337" cy="727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08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652016" y="1307592"/>
            <a:ext cx="4901184" cy="3127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7434072" y="1344168"/>
            <a:ext cx="4343400" cy="430682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486656"/>
            <a:ext cx="6501384" cy="923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107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lue Three Capt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841248" y="1298448"/>
            <a:ext cx="5705856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41248" y="2438400"/>
            <a:ext cx="5705856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38200" y="5105400"/>
            <a:ext cx="5708650" cy="4540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574536" y="1115568"/>
            <a:ext cx="5513832" cy="4464068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149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hree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599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518136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4294162" y="1133856"/>
            <a:ext cx="849966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5210908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7981540" y="1133856"/>
            <a:ext cx="849966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891954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17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1606063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2514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7008054" y="1133856"/>
            <a:ext cx="849966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7924800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10515600" cy="2743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841248" y="5102352"/>
            <a:ext cx="9528048" cy="1097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1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599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752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4753708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7748954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744200" y="1133856"/>
            <a:ext cx="849966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201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Seve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1225296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3810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464905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3828661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519160" y="1114424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915261" y="1133856"/>
            <a:ext cx="849966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0"/>
          </p:nvPr>
        </p:nvSpPr>
        <p:spPr>
          <a:xfrm>
            <a:off x="6172200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5472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2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4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6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2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4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7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24712"/>
            <a:ext cx="10515600" cy="238658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3602736"/>
            <a:ext cx="10515600" cy="1655064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F4D7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9929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2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4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5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62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0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/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95512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72200" y="2195512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292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39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97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>
                <a:solidFill>
                  <a:srgbClr val="0F4D7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lnSpc>
                <a:spcPct val="100000"/>
              </a:lnSpc>
              <a:spcBef>
                <a:spcPts val="380"/>
              </a:spcBef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147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3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6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4752"/>
            <a:ext cx="10515600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967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64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600200"/>
            <a:ext cx="10515600" cy="2706624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841248" y="4544568"/>
            <a:ext cx="10515600" cy="1399032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8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900792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wo Ba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ctrTitle"/>
          </p:nvPr>
        </p:nvSpPr>
        <p:spPr>
          <a:xfrm>
            <a:off x="841248" y="1899138"/>
            <a:ext cx="10515600" cy="256032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914400" y="4498848"/>
            <a:ext cx="105156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8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1" descr="Logo: HRSA. Health Resources &amp; Services Administration.&#10;&#10;Vision: Healthy Communities, Healthy People">
            <a:extLst>
              <a:ext uri="{FF2B5EF4-FFF2-40B4-BE49-F238E27FC236}">
                <a16:creationId xmlns:a16="http://schemas.microsoft.com/office/drawing/2014/main" id="{59B87ACB-63D1-7145-B55B-0A5815BD19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8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 rot="-5400000">
            <a:off x="-579120" y="2819399"/>
            <a:ext cx="4206240" cy="1828800"/>
          </a:xfrm>
        </p:spPr>
        <p:txBody>
          <a:bodyPr>
            <a:normAutofit/>
          </a:bodyPr>
          <a:lstStyle>
            <a:lvl1pPr marL="0" indent="0">
              <a:buNone/>
              <a:defRPr sz="8800"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sz="8800" b="1"/>
              <a:t>AGENDA</a:t>
            </a:r>
            <a:endParaRPr lang="en-US"/>
          </a:p>
        </p:txBody>
      </p:sp>
      <p:cxnSp>
        <p:nvCxnSpPr>
          <p:cNvPr id="9" name="Straight Connector 3" descr="&quot; &quot;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80846" y="1409699"/>
            <a:ext cx="0" cy="464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2502408" y="1447800"/>
            <a:ext cx="8686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33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24712"/>
            <a:ext cx="10515600" cy="238658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3602736"/>
            <a:ext cx="10515600" cy="1655064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F4D7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4137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3" hasCustomPrompt="1"/>
          </p:nvPr>
        </p:nvSpPr>
        <p:spPr>
          <a:xfrm rot="-5400000">
            <a:off x="-579120" y="2819399"/>
            <a:ext cx="4206240" cy="1828800"/>
          </a:xfrm>
        </p:spPr>
        <p:txBody>
          <a:bodyPr>
            <a:normAutofit/>
          </a:bodyPr>
          <a:lstStyle>
            <a:lvl1pPr marL="0" indent="0">
              <a:buNone/>
              <a:defRPr sz="8800"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sz="8800" b="1"/>
              <a:t>AGENDA</a:t>
            </a:r>
            <a:endParaRPr lang="en-US"/>
          </a:p>
        </p:txBody>
      </p:sp>
      <p:cxnSp>
        <p:nvCxnSpPr>
          <p:cNvPr id="9" name="Straight Connector 3" descr="&quot; &quot;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80847" y="1409699"/>
            <a:ext cx="0" cy="464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2502408" y="1447800"/>
            <a:ext cx="8686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657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23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RSA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 descr="&quot; &quot;">
            <a:extLst>
              <a:ext uri="{FF2B5EF4-FFF2-40B4-BE49-F238E27FC236}">
                <a16:creationId xmlns:a16="http://schemas.microsoft.com/office/drawing/2014/main" id="{C6402E67-A38A-48B6-9551-9DFB20412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9" y="1644297"/>
            <a:ext cx="9454896" cy="3385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1" descr="&quot; &quot;">
            <a:extLst>
              <a:ext uri="{FF2B5EF4-FFF2-40B4-BE49-F238E27FC236}">
                <a16:creationId xmlns:a16="http://schemas.microsoft.com/office/drawing/2014/main" id="{D867B8F6-DAA1-714D-9DDF-440B2E7C49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b="14540"/>
          <a:stretch/>
        </p:blipFill>
        <p:spPr>
          <a:xfrm>
            <a:off x="1504438" y="1535600"/>
            <a:ext cx="665743" cy="598621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sz="quarter" idx="13"/>
          </p:nvPr>
        </p:nvSpPr>
        <p:spPr>
          <a:xfrm>
            <a:off x="2281220" y="16002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" name="Group 1" descr="&quot; &quot;"/>
          <p:cNvGrpSpPr/>
          <p:nvPr userDrawn="1"/>
        </p:nvGrpSpPr>
        <p:grpSpPr>
          <a:xfrm>
            <a:off x="3782989" y="1672426"/>
            <a:ext cx="672207" cy="309317"/>
            <a:chOff x="3782988" y="1672425"/>
            <a:chExt cx="672206" cy="309317"/>
          </a:xfrm>
        </p:grpSpPr>
        <p:sp>
          <p:nvSpPr>
            <p:cNvPr id="12" name="Right Arrow 1" descr="&quot; &quot;">
              <a:extLst>
                <a:ext uri="{FF2B5EF4-FFF2-40B4-BE49-F238E27FC236}">
                  <a16:creationId xmlns:a16="http://schemas.microsoft.com/office/drawing/2014/main" id="{78375FE7-DB1C-E944-85D7-C0D27FB65F51}"/>
                </a:ext>
              </a:extLst>
            </p:cNvPr>
            <p:cNvSpPr/>
            <p:nvPr userDrawn="1"/>
          </p:nvSpPr>
          <p:spPr>
            <a:xfrm>
              <a:off x="3782988" y="1672425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1" name="Straight Arrow Connector 1" descr="&quot; &quot;">
              <a:extLst>
                <a:ext uri="{FF2B5EF4-FFF2-40B4-BE49-F238E27FC236}">
                  <a16:creationId xmlns:a16="http://schemas.microsoft.com/office/drawing/2014/main" id="{E374D2A4-8AF2-4EF3-9230-FEA6CAF5C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1801632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"/>
          <p:cNvSpPr>
            <a:spLocks noGrp="1"/>
          </p:cNvSpPr>
          <p:nvPr>
            <p:ph type="body" sz="quarter" idx="18"/>
          </p:nvPr>
        </p:nvSpPr>
        <p:spPr>
          <a:xfrm>
            <a:off x="4574301" y="14721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Box 2" descr="&quot; &quot;">
            <a:extLst>
              <a:ext uri="{FF2B5EF4-FFF2-40B4-BE49-F238E27FC236}">
                <a16:creationId xmlns:a16="http://schemas.microsoft.com/office/drawing/2014/main" id="{4B4CD2B3-0C35-4CA5-9C22-D20E1D184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7" y="2544818"/>
            <a:ext cx="9454896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2" descr="&quot; &quot;">
            <a:extLst>
              <a:ext uri="{FF2B5EF4-FFF2-40B4-BE49-F238E27FC236}">
                <a16:creationId xmlns:a16="http://schemas.microsoft.com/office/drawing/2014/main" id="{251983AE-FDD8-D54B-895D-78E3810E9A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7" b="16215"/>
          <a:stretch/>
        </p:blipFill>
        <p:spPr>
          <a:xfrm>
            <a:off x="1410303" y="2421393"/>
            <a:ext cx="848701" cy="668420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sz="quarter" idx="14"/>
          </p:nvPr>
        </p:nvSpPr>
        <p:spPr>
          <a:xfrm>
            <a:off x="2286001" y="25146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5" name="Group 2" descr="&quot; &quot;"/>
          <p:cNvGrpSpPr/>
          <p:nvPr userDrawn="1"/>
        </p:nvGrpSpPr>
        <p:grpSpPr>
          <a:xfrm>
            <a:off x="3781817" y="2580900"/>
            <a:ext cx="668737" cy="309317"/>
            <a:chOff x="3781816" y="2580898"/>
            <a:chExt cx="668737" cy="309317"/>
          </a:xfrm>
        </p:grpSpPr>
        <p:sp>
          <p:nvSpPr>
            <p:cNvPr id="18" name="Right Arrow 2" descr="&quot; &quot;">
              <a:extLst>
                <a:ext uri="{FF2B5EF4-FFF2-40B4-BE49-F238E27FC236}">
                  <a16:creationId xmlns:a16="http://schemas.microsoft.com/office/drawing/2014/main" id="{FB22A8FF-B6D6-EF48-957E-1C6C265C0E6A}"/>
                </a:ext>
              </a:extLst>
            </p:cNvPr>
            <p:cNvSpPr/>
            <p:nvPr userDrawn="1"/>
          </p:nvSpPr>
          <p:spPr>
            <a:xfrm>
              <a:off x="3781816" y="2580898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7" name="Straight Arrow Connector 2" descr="&quot; &quot;">
              <a:extLst>
                <a:ext uri="{FF2B5EF4-FFF2-40B4-BE49-F238E27FC236}">
                  <a16:creationId xmlns:a16="http://schemas.microsoft.com/office/drawing/2014/main" id="{06DDA596-35B1-4B19-8917-80773EB6E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4760" y="2730619"/>
              <a:ext cx="655793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574301" y="23865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3" descr="&quot; &quot;">
            <a:extLst>
              <a:ext uri="{FF2B5EF4-FFF2-40B4-BE49-F238E27FC236}">
                <a16:creationId xmlns:a16="http://schemas.microsoft.com/office/drawing/2014/main" id="{60B3EAF8-E8EC-4858-8A8B-E56502F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9" y="3459218"/>
            <a:ext cx="9451427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3" descr="&quot; &quot;">
            <a:extLst>
              <a:ext uri="{FF2B5EF4-FFF2-40B4-BE49-F238E27FC236}">
                <a16:creationId xmlns:a16="http://schemas.microsoft.com/office/drawing/2014/main" id="{0C1C26A6-6D39-AA4C-91F2-A6B15313B4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47"/>
          <a:stretch/>
        </p:blipFill>
        <p:spPr>
          <a:xfrm>
            <a:off x="1373854" y="3224268"/>
            <a:ext cx="948727" cy="717739"/>
          </a:xfrm>
          <a:prstGeom prst="rect">
            <a:avLst/>
          </a:prstGeom>
        </p:spPr>
      </p:pic>
      <p:sp>
        <p:nvSpPr>
          <p:cNvPr id="22" name="Content Placeholder 3"/>
          <p:cNvSpPr>
            <a:spLocks noGrp="1"/>
          </p:cNvSpPr>
          <p:nvPr>
            <p:ph sz="quarter" idx="15"/>
          </p:nvPr>
        </p:nvSpPr>
        <p:spPr>
          <a:xfrm>
            <a:off x="2286001" y="34290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0" name="Group 3" descr="&quot; &quot;"/>
          <p:cNvGrpSpPr/>
          <p:nvPr userDrawn="1"/>
        </p:nvGrpSpPr>
        <p:grpSpPr>
          <a:xfrm>
            <a:off x="3782989" y="3481002"/>
            <a:ext cx="672207" cy="309317"/>
            <a:chOff x="3782988" y="3481001"/>
            <a:chExt cx="672206" cy="309317"/>
          </a:xfrm>
        </p:grpSpPr>
        <p:sp>
          <p:nvSpPr>
            <p:cNvPr id="24" name="Right Arrow 3" descr="&quot; &quot;">
              <a:extLst>
                <a:ext uri="{FF2B5EF4-FFF2-40B4-BE49-F238E27FC236}">
                  <a16:creationId xmlns:a16="http://schemas.microsoft.com/office/drawing/2014/main" id="{1913B0D4-773F-E345-9779-302C302A9DB4}"/>
                </a:ext>
              </a:extLst>
            </p:cNvPr>
            <p:cNvSpPr/>
            <p:nvPr userDrawn="1"/>
          </p:nvSpPr>
          <p:spPr>
            <a:xfrm>
              <a:off x="3782988" y="3481001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23" name="Straight Arrow Connector 3" descr="&quot; &quot;">
              <a:extLst>
                <a:ext uri="{FF2B5EF4-FFF2-40B4-BE49-F238E27FC236}">
                  <a16:creationId xmlns:a16="http://schemas.microsoft.com/office/drawing/2014/main" id="{E0C063F0-B581-43F0-B7A2-53C3ECA97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3619035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4301" y="329882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Box 4" descr="&quot; &quot;">
            <a:extLst>
              <a:ext uri="{FF2B5EF4-FFF2-40B4-BE49-F238E27FC236}">
                <a16:creationId xmlns:a16="http://schemas.microsoft.com/office/drawing/2014/main" id="{85EF0527-BE10-49F7-A277-F3642E27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7" y="4373618"/>
            <a:ext cx="9454896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4" descr="&quot; &quot;">
            <a:extLst>
              <a:ext uri="{FF2B5EF4-FFF2-40B4-BE49-F238E27FC236}">
                <a16:creationId xmlns:a16="http://schemas.microsoft.com/office/drawing/2014/main" id="{C09885F3-74CC-4C4E-9968-3750ABA841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1459822" y="4218554"/>
            <a:ext cx="779503" cy="658246"/>
          </a:xfrm>
          <a:prstGeom prst="rect">
            <a:avLst/>
          </a:prstGeom>
        </p:spPr>
      </p:pic>
      <p:sp>
        <p:nvSpPr>
          <p:cNvPr id="28" name="Content Placeholder 4"/>
          <p:cNvSpPr>
            <a:spLocks noGrp="1"/>
          </p:cNvSpPr>
          <p:nvPr>
            <p:ph sz="quarter" idx="16"/>
          </p:nvPr>
        </p:nvSpPr>
        <p:spPr>
          <a:xfrm>
            <a:off x="2286001" y="43434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1" name="Group 4" descr="&quot; &quot;"/>
          <p:cNvGrpSpPr/>
          <p:nvPr userDrawn="1"/>
        </p:nvGrpSpPr>
        <p:grpSpPr>
          <a:xfrm>
            <a:off x="3780693" y="4398462"/>
            <a:ext cx="674503" cy="309317"/>
            <a:chOff x="3780692" y="4398460"/>
            <a:chExt cx="674502" cy="309317"/>
          </a:xfrm>
        </p:grpSpPr>
        <p:sp>
          <p:nvSpPr>
            <p:cNvPr id="30" name="Right Arrow 4" descr="&quot; &quot;">
              <a:extLst>
                <a:ext uri="{FF2B5EF4-FFF2-40B4-BE49-F238E27FC236}">
                  <a16:creationId xmlns:a16="http://schemas.microsoft.com/office/drawing/2014/main" id="{CB4042CC-3526-E345-A0B0-EC60879BC64D}"/>
                </a:ext>
              </a:extLst>
            </p:cNvPr>
            <p:cNvSpPr/>
            <p:nvPr userDrawn="1"/>
          </p:nvSpPr>
          <p:spPr>
            <a:xfrm>
              <a:off x="3780692" y="4398460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29" name="Straight Arrow Connector 4" descr="&quot; &quot;">
              <a:extLst>
                <a:ext uri="{FF2B5EF4-FFF2-40B4-BE49-F238E27FC236}">
                  <a16:creationId xmlns:a16="http://schemas.microsoft.com/office/drawing/2014/main" id="{8CF7B626-BFAE-4657-80B6-D8FBC78B5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4541806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574301" y="42153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5" descr="&quot; &quot;">
            <a:extLst>
              <a:ext uri="{FF2B5EF4-FFF2-40B4-BE49-F238E27FC236}">
                <a16:creationId xmlns:a16="http://schemas.microsoft.com/office/drawing/2014/main" id="{43532CC2-D793-46EC-B5F4-56F124E6A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52" y="5288673"/>
            <a:ext cx="9451425" cy="3693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5" descr="&quot; &quot;">
            <a:extLst>
              <a:ext uri="{FF2B5EF4-FFF2-40B4-BE49-F238E27FC236}">
                <a16:creationId xmlns:a16="http://schemas.microsoft.com/office/drawing/2014/main" id="{42EEB4FA-EC18-374F-8CE6-BB5F8A87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35"/>
          <a:stretch/>
        </p:blipFill>
        <p:spPr>
          <a:xfrm>
            <a:off x="1469629" y="5149334"/>
            <a:ext cx="727859" cy="618420"/>
          </a:xfrm>
          <a:prstGeom prst="rect">
            <a:avLst/>
          </a:prstGeom>
        </p:spPr>
      </p:pic>
      <p:sp>
        <p:nvSpPr>
          <p:cNvPr id="34" name="Content Placeholder 5"/>
          <p:cNvSpPr>
            <a:spLocks noGrp="1"/>
          </p:cNvSpPr>
          <p:nvPr>
            <p:ph sz="quarter" idx="17"/>
          </p:nvPr>
        </p:nvSpPr>
        <p:spPr>
          <a:xfrm>
            <a:off x="2286001" y="52578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2" name="Group 5"/>
          <p:cNvGrpSpPr/>
          <p:nvPr userDrawn="1"/>
        </p:nvGrpSpPr>
        <p:grpSpPr>
          <a:xfrm>
            <a:off x="3781861" y="5329485"/>
            <a:ext cx="674503" cy="309317"/>
            <a:chOff x="3781860" y="5329483"/>
            <a:chExt cx="674502" cy="309317"/>
          </a:xfrm>
        </p:grpSpPr>
        <p:sp>
          <p:nvSpPr>
            <p:cNvPr id="36" name="Right Arrow 5" descr="&quot; &quot;">
              <a:extLst>
                <a:ext uri="{FF2B5EF4-FFF2-40B4-BE49-F238E27FC236}">
                  <a16:creationId xmlns:a16="http://schemas.microsoft.com/office/drawing/2014/main" id="{8345FEEA-C542-9B4E-AEF3-3D5CEF9197FC}"/>
                </a:ext>
              </a:extLst>
            </p:cNvPr>
            <p:cNvSpPr/>
            <p:nvPr userDrawn="1"/>
          </p:nvSpPr>
          <p:spPr>
            <a:xfrm>
              <a:off x="3781860" y="5329483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35" name="Straight Arrow Connector 5" descr="&quot; &quot;">
              <a:extLst>
                <a:ext uri="{FF2B5EF4-FFF2-40B4-BE49-F238E27FC236}">
                  <a16:creationId xmlns:a16="http://schemas.microsoft.com/office/drawing/2014/main" id="{F06050F9-7E34-4E90-85F1-ADA3F727F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7994" y="5463258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574301" y="51297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73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209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Wid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/>
          <p:cNvSpPr>
            <a:spLocks noGrp="1"/>
          </p:cNvSpPr>
          <p:nvPr>
            <p:ph sz="quarter" idx="14"/>
          </p:nvPr>
        </p:nvSpPr>
        <p:spPr>
          <a:xfrm>
            <a:off x="838200" y="1115568"/>
            <a:ext cx="105156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397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04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188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spcBef>
                <a:spcPts val="0"/>
              </a:spcBef>
              <a:buNone/>
              <a:defRPr sz="1400"/>
            </a:lvl2pPr>
            <a:lvl3pPr marL="914400" indent="0">
              <a:spcBef>
                <a:spcPts val="0"/>
              </a:spcBef>
              <a:buNone/>
              <a:defRPr sz="1400"/>
            </a:lvl3pPr>
            <a:lvl4pPr marL="1371600" indent="0">
              <a:spcBef>
                <a:spcPts val="0"/>
              </a:spcBef>
              <a:buNone/>
              <a:defRPr sz="1400"/>
            </a:lvl4pPr>
            <a:lvl5pPr marL="1828800" indent="0">
              <a:spcBef>
                <a:spcPts val="0"/>
              </a:spcBef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517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10515600" cy="3255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38200" y="4700016"/>
            <a:ext cx="10515600" cy="1225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173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2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635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One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2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172200" y="1444752"/>
            <a:ext cx="5184648" cy="548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3662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201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itled Content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726948" y="1252537"/>
            <a:ext cx="4572000" cy="45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a"/>
          <p:cNvSpPr>
            <a:spLocks noGrp="1"/>
          </p:cNvSpPr>
          <p:nvPr>
            <p:ph sz="quarter" idx="17"/>
          </p:nvPr>
        </p:nvSpPr>
        <p:spPr>
          <a:xfrm>
            <a:off x="841248" y="1895476"/>
            <a:ext cx="4343400" cy="4352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>
          <a:xfrm>
            <a:off x="6705600" y="1262428"/>
            <a:ext cx="45720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a"/>
          <p:cNvSpPr>
            <a:spLocks noGrp="1"/>
          </p:cNvSpPr>
          <p:nvPr>
            <p:ph sz="half" idx="2"/>
          </p:nvPr>
        </p:nvSpPr>
        <p:spPr>
          <a:xfrm>
            <a:off x="7616952" y="1895856"/>
            <a:ext cx="3660648" cy="3951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Picture Placeholder 4b.1" descr="&quot; &quot;"/>
          <p:cNvSpPr>
            <a:spLocks noGrp="1"/>
          </p:cNvSpPr>
          <p:nvPr>
            <p:ph type="pic" sz="quarter" idx="14"/>
          </p:nvPr>
        </p:nvSpPr>
        <p:spPr>
          <a:xfrm>
            <a:off x="6705600" y="2157984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b.2" descr="&quot; &quot;"/>
          <p:cNvSpPr>
            <a:spLocks noGrp="1"/>
          </p:cNvSpPr>
          <p:nvPr>
            <p:ph type="pic" sz="quarter" idx="15"/>
          </p:nvPr>
        </p:nvSpPr>
        <p:spPr>
          <a:xfrm>
            <a:off x="6705600" y="3364992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b.3" descr="&quot; &quot;"/>
          <p:cNvSpPr>
            <a:spLocks noGrp="1"/>
          </p:cNvSpPr>
          <p:nvPr>
            <p:ph type="pic" sz="quarter" idx="16"/>
          </p:nvPr>
        </p:nvSpPr>
        <p:spPr>
          <a:xfrm>
            <a:off x="6720255" y="4572000"/>
            <a:ext cx="685800" cy="6858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537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2746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350748"/>
            <a:ext cx="5184648" cy="21396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95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179576"/>
            <a:ext cx="10515600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228600" y="3118105"/>
            <a:ext cx="11704320" cy="25968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59352" y="5212080"/>
            <a:ext cx="4645152" cy="101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410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432816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4331208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229600" y="1444752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657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828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half" idx="15"/>
          </p:nvPr>
        </p:nvSpPr>
        <p:spPr>
          <a:xfrm>
            <a:off x="2057400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096512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half" idx="16"/>
          </p:nvPr>
        </p:nvSpPr>
        <p:spPr>
          <a:xfrm>
            <a:off x="6135624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8174736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7"/>
          </p:nvPr>
        </p:nvSpPr>
        <p:spPr>
          <a:xfrm>
            <a:off x="10213848" y="1444752"/>
            <a:ext cx="1965960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938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gline Three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/>
          <p:cNvSpPr>
            <a:spLocks noGrp="1"/>
          </p:cNvSpPr>
          <p:nvPr>
            <p:ph sz="quarter" idx="15"/>
          </p:nvPr>
        </p:nvSpPr>
        <p:spPr>
          <a:xfrm>
            <a:off x="841248" y="1066800"/>
            <a:ext cx="1051560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432816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4331208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8229600" y="1524000"/>
            <a:ext cx="3529584" cy="4160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838200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ue Source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41248" y="1371600"/>
            <a:ext cx="7607808" cy="4443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8796528" y="1371600"/>
            <a:ext cx="3026664" cy="444398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3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anner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3"/>
          <p:cNvSpPr>
            <a:spLocks noGrp="1" noChangeAspect="1"/>
          </p:cNvSpPr>
          <p:nvPr>
            <p:ph type="pic" sz="quarter" idx="14"/>
          </p:nvPr>
        </p:nvSpPr>
        <p:spPr>
          <a:xfrm>
            <a:off x="838200" y="1133856"/>
            <a:ext cx="1033272" cy="103327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1981200" y="1115568"/>
            <a:ext cx="9375648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38200" y="2334768"/>
            <a:ext cx="439216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5376672" y="2334769"/>
            <a:ext cx="6812280" cy="3037060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5376865" y="5521182"/>
            <a:ext cx="4986337" cy="7272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883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lu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1652016" y="1307592"/>
            <a:ext cx="4901184" cy="3127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7434072" y="1344168"/>
            <a:ext cx="4343400" cy="4306824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841248" y="4486656"/>
            <a:ext cx="6501384" cy="923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1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RSA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 descr="&quot; &quot;">
            <a:extLst>
              <a:ext uri="{FF2B5EF4-FFF2-40B4-BE49-F238E27FC236}">
                <a16:creationId xmlns:a16="http://schemas.microsoft.com/office/drawing/2014/main" id="{C6402E67-A38A-48B6-9551-9DFB20412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9" y="1470674"/>
            <a:ext cx="9454896" cy="685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1" descr="&quot; &quot;">
            <a:extLst>
              <a:ext uri="{FF2B5EF4-FFF2-40B4-BE49-F238E27FC236}">
                <a16:creationId xmlns:a16="http://schemas.microsoft.com/office/drawing/2014/main" id="{D867B8F6-DAA1-714D-9DDF-440B2E7C49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b="14540"/>
          <a:stretch/>
        </p:blipFill>
        <p:spPr>
          <a:xfrm>
            <a:off x="1504437" y="1535598"/>
            <a:ext cx="665743" cy="598621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sz="quarter" idx="13"/>
          </p:nvPr>
        </p:nvSpPr>
        <p:spPr>
          <a:xfrm>
            <a:off x="2281218" y="16002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" name="Group 1" descr="&quot; &quot;"/>
          <p:cNvGrpSpPr/>
          <p:nvPr userDrawn="1"/>
        </p:nvGrpSpPr>
        <p:grpSpPr>
          <a:xfrm>
            <a:off x="3782988" y="1672425"/>
            <a:ext cx="672206" cy="309317"/>
            <a:chOff x="3782988" y="1672425"/>
            <a:chExt cx="672206" cy="309317"/>
          </a:xfrm>
        </p:grpSpPr>
        <p:sp>
          <p:nvSpPr>
            <p:cNvPr id="12" name="Right Arrow 1" descr="&quot; &quot;">
              <a:extLst>
                <a:ext uri="{FF2B5EF4-FFF2-40B4-BE49-F238E27FC236}">
                  <a16:creationId xmlns:a16="http://schemas.microsoft.com/office/drawing/2014/main" id="{78375FE7-DB1C-E944-85D7-C0D27FB65F51}"/>
                </a:ext>
              </a:extLst>
            </p:cNvPr>
            <p:cNvSpPr/>
            <p:nvPr userDrawn="1"/>
          </p:nvSpPr>
          <p:spPr>
            <a:xfrm>
              <a:off x="3782988" y="1672425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" descr="&quot; &quot;">
              <a:extLst>
                <a:ext uri="{FF2B5EF4-FFF2-40B4-BE49-F238E27FC236}">
                  <a16:creationId xmlns:a16="http://schemas.microsoft.com/office/drawing/2014/main" id="{E374D2A4-8AF2-4EF3-9230-FEA6CAF5C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1801632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"/>
          <p:cNvSpPr>
            <a:spLocks noGrp="1"/>
          </p:cNvSpPr>
          <p:nvPr>
            <p:ph type="body" sz="quarter" idx="18"/>
          </p:nvPr>
        </p:nvSpPr>
        <p:spPr>
          <a:xfrm>
            <a:off x="4574301" y="14721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Box 2" descr="&quot; &quot;">
            <a:extLst>
              <a:ext uri="{FF2B5EF4-FFF2-40B4-BE49-F238E27FC236}">
                <a16:creationId xmlns:a16="http://schemas.microsoft.com/office/drawing/2014/main" id="{4B4CD2B3-0C35-4CA5-9C22-D20E1D184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7" y="2386584"/>
            <a:ext cx="9454896" cy="685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2" descr="&quot; &quot;">
            <a:extLst>
              <a:ext uri="{FF2B5EF4-FFF2-40B4-BE49-F238E27FC236}">
                <a16:creationId xmlns:a16="http://schemas.microsoft.com/office/drawing/2014/main" id="{251983AE-FDD8-D54B-895D-78E3810E9A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7" b="16215"/>
          <a:stretch/>
        </p:blipFill>
        <p:spPr>
          <a:xfrm>
            <a:off x="1410302" y="2421393"/>
            <a:ext cx="848701" cy="668420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sz="quarter" idx="14"/>
          </p:nvPr>
        </p:nvSpPr>
        <p:spPr>
          <a:xfrm>
            <a:off x="2286000" y="25146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5" name="Group 2" descr="&quot; &quot;"/>
          <p:cNvGrpSpPr/>
          <p:nvPr userDrawn="1"/>
        </p:nvGrpSpPr>
        <p:grpSpPr>
          <a:xfrm>
            <a:off x="3781816" y="2580898"/>
            <a:ext cx="668737" cy="309317"/>
            <a:chOff x="3781816" y="2580898"/>
            <a:chExt cx="668737" cy="309317"/>
          </a:xfrm>
        </p:grpSpPr>
        <p:sp>
          <p:nvSpPr>
            <p:cNvPr id="18" name="Right Arrow 2" descr="&quot; &quot;">
              <a:extLst>
                <a:ext uri="{FF2B5EF4-FFF2-40B4-BE49-F238E27FC236}">
                  <a16:creationId xmlns:a16="http://schemas.microsoft.com/office/drawing/2014/main" id="{FB22A8FF-B6D6-EF48-957E-1C6C265C0E6A}"/>
                </a:ext>
              </a:extLst>
            </p:cNvPr>
            <p:cNvSpPr/>
            <p:nvPr userDrawn="1"/>
          </p:nvSpPr>
          <p:spPr>
            <a:xfrm>
              <a:off x="3781816" y="2580898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2" descr="&quot; &quot;">
              <a:extLst>
                <a:ext uri="{FF2B5EF4-FFF2-40B4-BE49-F238E27FC236}">
                  <a16:creationId xmlns:a16="http://schemas.microsoft.com/office/drawing/2014/main" id="{06DDA596-35B1-4B19-8917-80773EB6E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4760" y="2730619"/>
              <a:ext cx="655793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574301" y="23865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3" descr="&quot; &quot;">
            <a:extLst>
              <a:ext uri="{FF2B5EF4-FFF2-40B4-BE49-F238E27FC236}">
                <a16:creationId xmlns:a16="http://schemas.microsoft.com/office/drawing/2014/main" id="{60B3EAF8-E8EC-4858-8A8B-E56502F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9" y="3300984"/>
            <a:ext cx="9451426" cy="685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3" descr="&quot; &quot;">
            <a:extLst>
              <a:ext uri="{FF2B5EF4-FFF2-40B4-BE49-F238E27FC236}">
                <a16:creationId xmlns:a16="http://schemas.microsoft.com/office/drawing/2014/main" id="{0C1C26A6-6D39-AA4C-91F2-A6B15313B4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47"/>
          <a:stretch/>
        </p:blipFill>
        <p:spPr>
          <a:xfrm>
            <a:off x="1373852" y="3224268"/>
            <a:ext cx="948727" cy="717739"/>
          </a:xfrm>
          <a:prstGeom prst="rect">
            <a:avLst/>
          </a:prstGeom>
        </p:spPr>
      </p:pic>
      <p:sp>
        <p:nvSpPr>
          <p:cNvPr id="22" name="Content Placeholder 3"/>
          <p:cNvSpPr>
            <a:spLocks noGrp="1"/>
          </p:cNvSpPr>
          <p:nvPr>
            <p:ph sz="quarter" idx="15"/>
          </p:nvPr>
        </p:nvSpPr>
        <p:spPr>
          <a:xfrm>
            <a:off x="2286000" y="34290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0" name="Group 3" descr="&quot; &quot;"/>
          <p:cNvGrpSpPr/>
          <p:nvPr userDrawn="1"/>
        </p:nvGrpSpPr>
        <p:grpSpPr>
          <a:xfrm>
            <a:off x="3782988" y="3481001"/>
            <a:ext cx="672206" cy="309317"/>
            <a:chOff x="3782988" y="3481001"/>
            <a:chExt cx="672206" cy="309317"/>
          </a:xfrm>
        </p:grpSpPr>
        <p:sp>
          <p:nvSpPr>
            <p:cNvPr id="24" name="Right Arrow 3" descr="&quot; &quot;">
              <a:extLst>
                <a:ext uri="{FF2B5EF4-FFF2-40B4-BE49-F238E27FC236}">
                  <a16:creationId xmlns:a16="http://schemas.microsoft.com/office/drawing/2014/main" id="{1913B0D4-773F-E345-9779-302C302A9DB4}"/>
                </a:ext>
              </a:extLst>
            </p:cNvPr>
            <p:cNvSpPr/>
            <p:nvPr userDrawn="1"/>
          </p:nvSpPr>
          <p:spPr>
            <a:xfrm>
              <a:off x="3782988" y="3481001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3" descr="&quot; &quot;">
              <a:extLst>
                <a:ext uri="{FF2B5EF4-FFF2-40B4-BE49-F238E27FC236}">
                  <a16:creationId xmlns:a16="http://schemas.microsoft.com/office/drawing/2014/main" id="{E0C063F0-B581-43F0-B7A2-53C3ECA97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3619035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4301" y="329882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Box 4" descr="&quot; &quot;">
            <a:extLst>
              <a:ext uri="{FF2B5EF4-FFF2-40B4-BE49-F238E27FC236}">
                <a16:creationId xmlns:a16="http://schemas.microsoft.com/office/drawing/2014/main" id="{85EF0527-BE10-49F7-A277-F3642E27F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47" y="4215384"/>
            <a:ext cx="9454896" cy="685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4" descr="&quot; &quot;">
            <a:extLst>
              <a:ext uri="{FF2B5EF4-FFF2-40B4-BE49-F238E27FC236}">
                <a16:creationId xmlns:a16="http://schemas.microsoft.com/office/drawing/2014/main" id="{C09885F3-74CC-4C4E-9968-3750ABA841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1459821" y="4218554"/>
            <a:ext cx="779503" cy="658246"/>
          </a:xfrm>
          <a:prstGeom prst="rect">
            <a:avLst/>
          </a:prstGeom>
        </p:spPr>
      </p:pic>
      <p:sp>
        <p:nvSpPr>
          <p:cNvPr id="28" name="Content Placeholder 4"/>
          <p:cNvSpPr>
            <a:spLocks noGrp="1"/>
          </p:cNvSpPr>
          <p:nvPr>
            <p:ph sz="quarter" idx="16"/>
          </p:nvPr>
        </p:nvSpPr>
        <p:spPr>
          <a:xfrm>
            <a:off x="2286000" y="43434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1" name="Group 4" descr="&quot; &quot;"/>
          <p:cNvGrpSpPr/>
          <p:nvPr userDrawn="1"/>
        </p:nvGrpSpPr>
        <p:grpSpPr>
          <a:xfrm>
            <a:off x="3780692" y="4398460"/>
            <a:ext cx="674502" cy="309317"/>
            <a:chOff x="3780692" y="4398460"/>
            <a:chExt cx="674502" cy="309317"/>
          </a:xfrm>
        </p:grpSpPr>
        <p:sp>
          <p:nvSpPr>
            <p:cNvPr id="30" name="Right Arrow 4" descr="&quot; &quot;">
              <a:extLst>
                <a:ext uri="{FF2B5EF4-FFF2-40B4-BE49-F238E27FC236}">
                  <a16:creationId xmlns:a16="http://schemas.microsoft.com/office/drawing/2014/main" id="{CB4042CC-3526-E345-A0B0-EC60879BC64D}"/>
                </a:ext>
              </a:extLst>
            </p:cNvPr>
            <p:cNvSpPr/>
            <p:nvPr userDrawn="1"/>
          </p:nvSpPr>
          <p:spPr>
            <a:xfrm>
              <a:off x="3780692" y="4398460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4" descr="&quot; &quot;">
              <a:extLst>
                <a:ext uri="{FF2B5EF4-FFF2-40B4-BE49-F238E27FC236}">
                  <a16:creationId xmlns:a16="http://schemas.microsoft.com/office/drawing/2014/main" id="{8CF7B626-BFAE-4657-80B6-D8FBC78B5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6826" y="4541806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574301" y="42153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5" descr="&quot; &quot;">
            <a:extLst>
              <a:ext uri="{FF2B5EF4-FFF2-40B4-BE49-F238E27FC236}">
                <a16:creationId xmlns:a16="http://schemas.microsoft.com/office/drawing/2014/main" id="{43532CC2-D793-46EC-B5F4-56F124E6A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58450" y="5129784"/>
            <a:ext cx="9451425" cy="68711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27432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5" descr="&quot; &quot;">
            <a:extLst>
              <a:ext uri="{FF2B5EF4-FFF2-40B4-BE49-F238E27FC236}">
                <a16:creationId xmlns:a16="http://schemas.microsoft.com/office/drawing/2014/main" id="{42EEB4FA-EC18-374F-8CE6-BB5F8A87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35"/>
          <a:stretch/>
        </p:blipFill>
        <p:spPr>
          <a:xfrm>
            <a:off x="1469629" y="5149334"/>
            <a:ext cx="727859" cy="618420"/>
          </a:xfrm>
          <a:prstGeom prst="rect">
            <a:avLst/>
          </a:prstGeom>
        </p:spPr>
      </p:pic>
      <p:sp>
        <p:nvSpPr>
          <p:cNvPr id="34" name="Content Placeholder 5"/>
          <p:cNvSpPr>
            <a:spLocks noGrp="1"/>
          </p:cNvSpPr>
          <p:nvPr>
            <p:ph sz="quarter" idx="17"/>
          </p:nvPr>
        </p:nvSpPr>
        <p:spPr>
          <a:xfrm>
            <a:off x="2286000" y="5257800"/>
            <a:ext cx="1292225" cy="6858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</a:t>
            </a:r>
          </a:p>
        </p:txBody>
      </p:sp>
      <p:grpSp>
        <p:nvGrpSpPr>
          <p:cNvPr id="42" name="Group 5"/>
          <p:cNvGrpSpPr/>
          <p:nvPr userDrawn="1"/>
        </p:nvGrpSpPr>
        <p:grpSpPr>
          <a:xfrm>
            <a:off x="3781860" y="5329483"/>
            <a:ext cx="674502" cy="309317"/>
            <a:chOff x="3781860" y="5329483"/>
            <a:chExt cx="674502" cy="309317"/>
          </a:xfrm>
        </p:grpSpPr>
        <p:sp>
          <p:nvSpPr>
            <p:cNvPr id="36" name="Right Arrow 5" descr="&quot; &quot;">
              <a:extLst>
                <a:ext uri="{FF2B5EF4-FFF2-40B4-BE49-F238E27FC236}">
                  <a16:creationId xmlns:a16="http://schemas.microsoft.com/office/drawing/2014/main" id="{8345FEEA-C542-9B4E-AEF3-3D5CEF9197FC}"/>
                </a:ext>
              </a:extLst>
            </p:cNvPr>
            <p:cNvSpPr/>
            <p:nvPr userDrawn="1"/>
          </p:nvSpPr>
          <p:spPr>
            <a:xfrm>
              <a:off x="3781860" y="5329483"/>
              <a:ext cx="651328" cy="309317"/>
            </a:xfrm>
            <a:prstGeom prst="rightArrow">
              <a:avLst/>
            </a:prstGeom>
            <a:solidFill>
              <a:srgbClr val="0F4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5" descr="&quot; &quot;">
              <a:extLst>
                <a:ext uri="{FF2B5EF4-FFF2-40B4-BE49-F238E27FC236}">
                  <a16:creationId xmlns:a16="http://schemas.microsoft.com/office/drawing/2014/main" id="{F06050F9-7E34-4E90-85F1-ADA3F727F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797994" y="5463258"/>
              <a:ext cx="658368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574301" y="5129784"/>
            <a:ext cx="5943600" cy="685800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rgbClr val="0F4D7B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7797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lue Three Capt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/>
          <p:cNvSpPr>
            <a:spLocks noGrp="1"/>
          </p:cNvSpPr>
          <p:nvPr>
            <p:ph sz="quarter" idx="13"/>
          </p:nvPr>
        </p:nvSpPr>
        <p:spPr>
          <a:xfrm>
            <a:off x="841248" y="1298448"/>
            <a:ext cx="5705856" cy="10698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sz="half" idx="1"/>
          </p:nvPr>
        </p:nvSpPr>
        <p:spPr>
          <a:xfrm>
            <a:off x="841248" y="2438400"/>
            <a:ext cx="5705856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38200" y="5105402"/>
            <a:ext cx="5708651" cy="4540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endParaRPr lang="en-US"/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6574536" y="1115568"/>
            <a:ext cx="5513832" cy="4464068"/>
          </a:xfrm>
          <a:pattFill prst="pct25">
            <a:fgClr>
              <a:srgbClr val="CCDDF1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5"/>
          </p:nvPr>
        </p:nvSpPr>
        <p:spPr>
          <a:xfrm>
            <a:off x="841248" y="5715000"/>
            <a:ext cx="9528048" cy="640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508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hree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518136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4294162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5210908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7981541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891955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882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1606064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2514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Picture Placeholder 3b.1" descr="&quot; &quot;"/>
          <p:cNvSpPr>
            <a:spLocks noGrp="1" noChangeAspect="1"/>
          </p:cNvSpPr>
          <p:nvPr>
            <p:ph type="pic" sz="quarter" idx="18"/>
          </p:nvPr>
        </p:nvSpPr>
        <p:spPr>
          <a:xfrm>
            <a:off x="7008054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7924800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10515600" cy="2743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841248" y="5102352"/>
            <a:ext cx="9528048" cy="1097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752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6096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752600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4753708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7748955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744201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666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Two Picture Seve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1225296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Picture Placeholder 3a.1" descr="&quot; &quot;"/>
          <p:cNvSpPr>
            <a:spLocks noGrp="1" noChangeAspect="1"/>
          </p:cNvSpPr>
          <p:nvPr>
            <p:ph type="pic" sz="quarter" idx="17"/>
          </p:nvPr>
        </p:nvSpPr>
        <p:spPr>
          <a:xfrm>
            <a:off x="381000" y="1133856"/>
            <a:ext cx="849965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9" name="Text Placeholder 3a.2"/>
          <p:cNvSpPr>
            <a:spLocks noGrp="1"/>
          </p:cNvSpPr>
          <p:nvPr>
            <p:ph type="body" sz="quarter" idx="12"/>
          </p:nvPr>
        </p:nvSpPr>
        <p:spPr>
          <a:xfrm>
            <a:off x="1464905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.2"/>
          <p:cNvSpPr>
            <a:spLocks noGrp="1"/>
          </p:cNvSpPr>
          <p:nvPr>
            <p:ph type="body" sz="quarter" idx="13"/>
          </p:nvPr>
        </p:nvSpPr>
        <p:spPr>
          <a:xfrm>
            <a:off x="3828661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.2"/>
          <p:cNvSpPr>
            <a:spLocks noGrp="1"/>
          </p:cNvSpPr>
          <p:nvPr>
            <p:ph type="body" sz="quarter" idx="14"/>
          </p:nvPr>
        </p:nvSpPr>
        <p:spPr>
          <a:xfrm>
            <a:off x="8519160" y="1114424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Picture Placeholder 3c.1" descr="&quot; &quot;"/>
          <p:cNvSpPr>
            <a:spLocks noGrp="1" noChangeAspect="1"/>
          </p:cNvSpPr>
          <p:nvPr>
            <p:ph type="pic" sz="quarter" idx="19"/>
          </p:nvPr>
        </p:nvSpPr>
        <p:spPr>
          <a:xfrm>
            <a:off x="10915262" y="1133856"/>
            <a:ext cx="849967" cy="8503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0"/>
          </p:nvPr>
        </p:nvSpPr>
        <p:spPr>
          <a:xfrm>
            <a:off x="6172200" y="1115568"/>
            <a:ext cx="2148840" cy="12252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2063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41248" y="5562600"/>
            <a:ext cx="952804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195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&quot; &quot;"/>
          <p:cNvSpPr/>
          <p:nvPr userDrawn="1"/>
        </p:nvSpPr>
        <p:spPr>
          <a:xfrm>
            <a:off x="1" y="1114249"/>
            <a:ext cx="12192000" cy="890008"/>
          </a:xfrm>
          <a:prstGeom prst="rect">
            <a:avLst/>
          </a:prstGeom>
          <a:pattFill prst="pct25">
            <a:fgClr>
              <a:srgbClr val="CCDDF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624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a"/>
          <p:cNvSpPr>
            <a:spLocks noGrp="1"/>
          </p:cNvSpPr>
          <p:nvPr>
            <p:ph type="body" sz="quarter" idx="12"/>
          </p:nvPr>
        </p:nvSpPr>
        <p:spPr>
          <a:xfrm>
            <a:off x="1084383" y="1115568"/>
            <a:ext cx="2743200" cy="886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3b"/>
          <p:cNvSpPr>
            <a:spLocks noGrp="1"/>
          </p:cNvSpPr>
          <p:nvPr>
            <p:ph type="body" sz="quarter" idx="13"/>
          </p:nvPr>
        </p:nvSpPr>
        <p:spPr>
          <a:xfrm>
            <a:off x="4777155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3c"/>
          <p:cNvSpPr>
            <a:spLocks noGrp="1"/>
          </p:cNvSpPr>
          <p:nvPr>
            <p:ph type="body" sz="quarter" idx="14"/>
          </p:nvPr>
        </p:nvSpPr>
        <p:spPr>
          <a:xfrm>
            <a:off x="8458200" y="1114427"/>
            <a:ext cx="2743200" cy="88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194560"/>
            <a:ext cx="5157216" cy="429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201508" y="2194560"/>
            <a:ext cx="5157216" cy="3657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551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0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/>
          <p:cNvSpPr>
            <a:spLocks noGrp="1"/>
          </p:cNvSpPr>
          <p:nvPr>
            <p:ph type="body" idx="1"/>
          </p:nvPr>
        </p:nvSpPr>
        <p:spPr>
          <a:xfrm>
            <a:off x="839789" y="1371600"/>
            <a:ext cx="5157787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195512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371600"/>
            <a:ext cx="518318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72201" y="2195512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2125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6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41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680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>
                <a:solidFill>
                  <a:srgbClr val="0F4D7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lnSpc>
                <a:spcPct val="100000"/>
              </a:lnSpc>
              <a:spcBef>
                <a:spcPts val="380"/>
              </a:spcBef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138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3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2373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4752"/>
            <a:ext cx="10515600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3622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147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247BF-1724-4FCC-ABD4-6F2637F5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0E1FD-CE1F-4C89-A771-3DCC40A8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39B5-D1D6-442B-960C-11410C62AFA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464D8-962B-4998-AEE0-6127DBEF00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95254"/>
            <a:ext cx="10515600" cy="1255712"/>
          </a:xfrm>
        </p:spPr>
        <p:txBody>
          <a:bodyPr>
            <a:normAutofit/>
          </a:bodyPr>
          <a:lstStyle>
            <a:lvl1pPr algn="ctr">
              <a:defRPr sz="3500"/>
            </a:lvl1pPr>
            <a:lvl2pPr marL="4921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66654EE-1DEC-4DA6-9B7B-8CB04D3FB71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3819210"/>
            <a:ext cx="10515600" cy="707214"/>
          </a:xfrm>
        </p:spPr>
        <p:txBody>
          <a:bodyPr>
            <a:normAutofit/>
          </a:bodyPr>
          <a:lstStyle>
            <a:lvl1pPr algn="ctr">
              <a:defRPr sz="3000"/>
            </a:lvl1pPr>
            <a:lvl2pPr marL="4921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E312277-6F03-45E3-AD46-A3BDC7E91C8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8200" y="4526424"/>
            <a:ext cx="10515600" cy="707214"/>
          </a:xfrm>
        </p:spPr>
        <p:txBody>
          <a:bodyPr>
            <a:normAutofit/>
          </a:bodyPr>
          <a:lstStyle>
            <a:lvl1pPr algn="ctr">
              <a:defRPr sz="2400"/>
            </a:lvl1pPr>
            <a:lvl2pPr marL="4921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323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Wide and Sourc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/>
          <p:cNvSpPr>
            <a:spLocks noGrp="1"/>
          </p:cNvSpPr>
          <p:nvPr>
            <p:ph sz="quarter" idx="14"/>
          </p:nvPr>
        </p:nvSpPr>
        <p:spPr>
          <a:xfrm>
            <a:off x="838200" y="1115568"/>
            <a:ext cx="105156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397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841248" y="6016752"/>
            <a:ext cx="9528048" cy="54864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72016" y="6492240"/>
            <a:ext cx="2743200" cy="381000"/>
          </a:xfrm>
        </p:spPr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2" descr="&quot; &quot;"/>
          <p:cNvCxnSpPr/>
          <p:nvPr userDrawn="1"/>
        </p:nvCxnSpPr>
        <p:spPr>
          <a:xfrm>
            <a:off x="0" y="1066800"/>
            <a:ext cx="12192000" cy="0"/>
          </a:xfrm>
          <a:prstGeom prst="line">
            <a:avLst/>
          </a:prstGeom>
          <a:ln w="381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44475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tiff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theme" Target="../theme/theme2.xml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41" Type="http://schemas.openxmlformats.org/officeDocument/2006/relationships/image" Target="../media/image9.pn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40" Type="http://schemas.openxmlformats.org/officeDocument/2006/relationships/image" Target="../media/image1.tiff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47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3" descr="Logo:  Department of Health &amp; Human Services. USA."/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69866"/>
            <a:ext cx="707136" cy="7071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4" descr="&quot; &quot;"/>
          <p:cNvCxnSpPr/>
          <p:nvPr userDrawn="1"/>
        </p:nvCxnSpPr>
        <p:spPr>
          <a:xfrm flipV="1">
            <a:off x="838200" y="6355805"/>
            <a:ext cx="9525000" cy="545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3" y="5991296"/>
            <a:ext cx="1360965" cy="3946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 descr="&quot; &quot;"/>
          <p:cNvSpPr/>
          <p:nvPr userDrawn="1"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9272016" y="6490444"/>
            <a:ext cx="274320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68" r:id="rId2"/>
    <p:sldLayoutId id="2147483735" r:id="rId3"/>
    <p:sldLayoutId id="2147483762" r:id="rId4"/>
    <p:sldLayoutId id="2147483734" r:id="rId5"/>
    <p:sldLayoutId id="2147483767" r:id="rId6"/>
    <p:sldLayoutId id="2147483745" r:id="rId7"/>
    <p:sldLayoutId id="2147483769" r:id="rId8"/>
    <p:sldLayoutId id="2147483736" r:id="rId9"/>
    <p:sldLayoutId id="2147483746" r:id="rId10"/>
    <p:sldLayoutId id="2147483765" r:id="rId11"/>
    <p:sldLayoutId id="2147483749" r:id="rId12"/>
    <p:sldLayoutId id="2147483750" r:id="rId13"/>
    <p:sldLayoutId id="2147483759" r:id="rId14"/>
    <p:sldLayoutId id="2147483747" r:id="rId15"/>
    <p:sldLayoutId id="2147483758" r:id="rId16"/>
    <p:sldLayoutId id="2147483763" r:id="rId17"/>
    <p:sldLayoutId id="2147483766" r:id="rId18"/>
    <p:sldLayoutId id="2147483764" r:id="rId19"/>
    <p:sldLayoutId id="2147483753" r:id="rId20"/>
    <p:sldLayoutId id="2147483755" r:id="rId21"/>
    <p:sldLayoutId id="2147483756" r:id="rId22"/>
    <p:sldLayoutId id="2147483757" r:id="rId23"/>
    <p:sldLayoutId id="2147483744" r:id="rId24"/>
    <p:sldLayoutId id="2147483760" r:id="rId25"/>
    <p:sldLayoutId id="2147483751" r:id="rId26"/>
    <p:sldLayoutId id="2147483770" r:id="rId27"/>
    <p:sldLayoutId id="2147483748" r:id="rId28"/>
    <p:sldLayoutId id="2147483752" r:id="rId29"/>
    <p:sldLayoutId id="2147483754" r:id="rId30"/>
    <p:sldLayoutId id="2147483737" r:id="rId31"/>
    <p:sldLayoutId id="2147483738" r:id="rId32"/>
    <p:sldLayoutId id="2147483739" r:id="rId33"/>
    <p:sldLayoutId id="2147483740" r:id="rId34"/>
    <p:sldLayoutId id="2147483741" r:id="rId35"/>
    <p:sldLayoutId id="2147483742" r:id="rId36"/>
    <p:sldLayoutId id="2147483743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rgbClr val="0F4D7B"/>
          </a:solidFill>
          <a:latin typeface="+mn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528"/>
        </a:spcBef>
        <a:buClr>
          <a:srgbClr val="0F4D7B"/>
        </a:buClr>
        <a:buSzPct val="125000"/>
        <a:buFont typeface="Arial" panose="020B0604020202020204" pitchFamily="34" charset="0"/>
        <a:buChar char="•"/>
        <a:defRPr sz="2200" kern="1200">
          <a:solidFill>
            <a:srgbClr val="0F4D7B"/>
          </a:solidFill>
          <a:latin typeface="+mn-lt"/>
          <a:ea typeface="+mn-ea"/>
          <a:cs typeface="+mn-cs"/>
        </a:defRPr>
      </a:lvl1pPr>
      <a:lvl2pPr marL="740664" indent="-283464" algn="l" defTabSz="914400" rtl="0" eaLnBrk="1" latinLnBrk="0" hangingPunct="1">
        <a:lnSpc>
          <a:spcPct val="100000"/>
        </a:lnSpc>
        <a:spcBef>
          <a:spcPts val="480"/>
        </a:spcBef>
        <a:buClr>
          <a:srgbClr val="0F4D7B"/>
        </a:buClr>
        <a:buFont typeface="Wingdings" panose="05000000000000000000" pitchFamily="2" charset="2"/>
        <a:buChar char="§"/>
        <a:defRPr sz="2000" kern="1200">
          <a:solidFill>
            <a:srgbClr val="0F4D7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32"/>
        </a:spcBef>
        <a:buClr>
          <a:srgbClr val="0F4D7B"/>
        </a:buClr>
        <a:buFont typeface="Wingdings" panose="05000000000000000000" pitchFamily="2" charset="2"/>
        <a:buChar char="ü"/>
        <a:defRPr sz="1800" kern="1200">
          <a:solidFill>
            <a:srgbClr val="0F4D7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Clr>
          <a:srgbClr val="0F4D7B"/>
        </a:buClr>
        <a:buSzPct val="100000"/>
        <a:buFont typeface="Courier New" panose="02070309020205020404" pitchFamily="49" charset="0"/>
        <a:buChar char="o"/>
        <a:defRPr sz="1600" kern="1200">
          <a:solidFill>
            <a:srgbClr val="0F4D7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80"/>
        </a:spcBef>
        <a:buClr>
          <a:srgbClr val="0F4D7B"/>
        </a:buClr>
        <a:buFont typeface="Wingdings" panose="05000000000000000000" pitchFamily="2" charset="2"/>
        <a:buChar char="Ø"/>
        <a:defRPr sz="1400" kern="1200">
          <a:solidFill>
            <a:srgbClr val="0F4D7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47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3" descr="Logo: Department of Health &amp; Human Services. USA."/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69866"/>
            <a:ext cx="707136" cy="7071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4" descr="&quot; &quot;"/>
          <p:cNvCxnSpPr/>
          <p:nvPr userDrawn="1"/>
        </p:nvCxnSpPr>
        <p:spPr>
          <a:xfrm flipV="1">
            <a:off x="838200" y="6355807"/>
            <a:ext cx="9525000" cy="545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title="Health Resources and Services Administration Logo"/>
          <p:cNvPicPr>
            <a:picLocks noChangeAspect="1"/>
          </p:cNvPicPr>
          <p:nvPr userDrawn="1"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234" y="5980808"/>
            <a:ext cx="1267444" cy="415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 descr="&quot; &quot;"/>
          <p:cNvSpPr/>
          <p:nvPr userDrawn="1"/>
        </p:nvSpPr>
        <p:spPr>
          <a:xfrm>
            <a:off x="0" y="6477000"/>
            <a:ext cx="12192000" cy="3810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9272016" y="6490444"/>
            <a:ext cx="274320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AC38D48C-20BE-40D5-BBF2-392FF9026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  <p:sldLayoutId id="2147484118" r:id="rId15"/>
    <p:sldLayoutId id="2147484119" r:id="rId16"/>
    <p:sldLayoutId id="2147484120" r:id="rId17"/>
    <p:sldLayoutId id="2147484121" r:id="rId18"/>
    <p:sldLayoutId id="2147484122" r:id="rId19"/>
    <p:sldLayoutId id="2147484123" r:id="rId20"/>
    <p:sldLayoutId id="2147484124" r:id="rId21"/>
    <p:sldLayoutId id="2147484125" r:id="rId22"/>
    <p:sldLayoutId id="2147484126" r:id="rId23"/>
    <p:sldLayoutId id="2147484127" r:id="rId24"/>
    <p:sldLayoutId id="2147484128" r:id="rId25"/>
    <p:sldLayoutId id="2147484129" r:id="rId26"/>
    <p:sldLayoutId id="2147484130" r:id="rId27"/>
    <p:sldLayoutId id="2147484131" r:id="rId28"/>
    <p:sldLayoutId id="2147484132" r:id="rId29"/>
    <p:sldLayoutId id="2147484133" r:id="rId30"/>
    <p:sldLayoutId id="2147484134" r:id="rId31"/>
    <p:sldLayoutId id="2147484135" r:id="rId32"/>
    <p:sldLayoutId id="2147484136" r:id="rId33"/>
    <p:sldLayoutId id="2147484137" r:id="rId34"/>
    <p:sldLayoutId id="2147484138" r:id="rId35"/>
    <p:sldLayoutId id="2147484139" r:id="rId36"/>
    <p:sldLayoutId id="2147484140" r:id="rId37"/>
    <p:sldLayoutId id="2147484141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rgbClr val="0F4D7B"/>
          </a:solidFill>
          <a:latin typeface="+mn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528"/>
        </a:spcBef>
        <a:buClr>
          <a:srgbClr val="0F4D7B"/>
        </a:buClr>
        <a:buSzPct val="125000"/>
        <a:buFont typeface="Arial" panose="020B0604020202020204" pitchFamily="34" charset="0"/>
        <a:buChar char="•"/>
        <a:defRPr sz="2200" kern="1200">
          <a:solidFill>
            <a:srgbClr val="0F4D7B"/>
          </a:solidFill>
          <a:latin typeface="+mn-lt"/>
          <a:ea typeface="+mn-ea"/>
          <a:cs typeface="+mn-cs"/>
        </a:defRPr>
      </a:lvl1pPr>
      <a:lvl2pPr marL="740664" indent="-283464" algn="l" defTabSz="914400" rtl="0" eaLnBrk="1" latinLnBrk="0" hangingPunct="1">
        <a:lnSpc>
          <a:spcPct val="100000"/>
        </a:lnSpc>
        <a:spcBef>
          <a:spcPts val="480"/>
        </a:spcBef>
        <a:buClr>
          <a:srgbClr val="0F4D7B"/>
        </a:buClr>
        <a:buFont typeface="Wingdings" panose="05000000000000000000" pitchFamily="2" charset="2"/>
        <a:buChar char="§"/>
        <a:defRPr sz="2000" kern="1200">
          <a:solidFill>
            <a:srgbClr val="0F4D7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32"/>
        </a:spcBef>
        <a:buClr>
          <a:srgbClr val="0F4D7B"/>
        </a:buClr>
        <a:buFont typeface="Wingdings" panose="05000000000000000000" pitchFamily="2" charset="2"/>
        <a:buChar char="ü"/>
        <a:defRPr sz="1800" kern="1200">
          <a:solidFill>
            <a:srgbClr val="0F4D7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Clr>
          <a:srgbClr val="0F4D7B"/>
        </a:buClr>
        <a:buSzPct val="100000"/>
        <a:buFont typeface="Courier New" panose="02070309020205020404" pitchFamily="49" charset="0"/>
        <a:buChar char="o"/>
        <a:defRPr sz="1600" kern="1200">
          <a:solidFill>
            <a:srgbClr val="0F4D7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80"/>
        </a:spcBef>
        <a:buClr>
          <a:srgbClr val="0F4D7B"/>
        </a:buClr>
        <a:buFont typeface="Wingdings" panose="05000000000000000000" pitchFamily="2" charset="2"/>
        <a:buChar char="Ø"/>
        <a:defRPr sz="1400" kern="1200">
          <a:solidFill>
            <a:srgbClr val="0F4D7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hyperlink" Target="https://www.linkedin.com/company/us-government-department-of-health-&amp;-human-services-hrsa/" TargetMode="External"/><Relationship Id="rId3" Type="http://schemas.openxmlformats.org/officeDocument/2006/relationships/hyperlink" Target="mailto:LCheever@hrsa.gov" TargetMode="External"/><Relationship Id="rId7" Type="http://schemas.openxmlformats.org/officeDocument/2006/relationships/hyperlink" Target="https://facebook.com/HRSAgov/" TargetMode="External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hyperlink" Target="https://www.instagram.com/hrsagov/" TargetMode="External"/><Relationship Id="rId5" Type="http://schemas.openxmlformats.org/officeDocument/2006/relationships/hyperlink" Target="https://public.govdelivery.com/accounts/USHHSHRSA/subscriber/new?qsp=HRSA-subscribe" TargetMode="External"/><Relationship Id="rId15" Type="http://schemas.openxmlformats.org/officeDocument/2006/relationships/hyperlink" Target="https://www.youtube.com/user/HRSAtube" TargetMode="External"/><Relationship Id="rId10" Type="http://schemas.openxmlformats.org/officeDocument/2006/relationships/image" Target="../media/image16.png"/><Relationship Id="rId4" Type="http://schemas.openxmlformats.org/officeDocument/2006/relationships/hyperlink" Target="http://www.hrsa.gov/" TargetMode="External"/><Relationship Id="rId9" Type="http://schemas.openxmlformats.org/officeDocument/2006/relationships/hyperlink" Target="https://twitter.com/hrsagov" TargetMode="External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321" y="1828800"/>
            <a:ext cx="11219550" cy="2139462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NASTAD’s 2024 National HIV and Hepatitis </a:t>
            </a:r>
            <a:br>
              <a:rPr lang="en-US" sz="4400" dirty="0"/>
            </a:br>
            <a:r>
              <a:rPr lang="en-US" sz="4400" dirty="0"/>
              <a:t>Technical Assistance Meeting </a:t>
            </a:r>
            <a:br>
              <a:rPr lang="en-US" sz="4400" dirty="0"/>
            </a:br>
            <a:r>
              <a:rPr lang="en-US" sz="3100" i="1" dirty="0"/>
              <a:t>Call to Action: Investing in BIPOC Leadership</a:t>
            </a:r>
            <a:br>
              <a:rPr lang="en-US" i="1" dirty="0"/>
            </a:br>
            <a:r>
              <a:rPr lang="en-US" sz="2500" dirty="0"/>
              <a:t>October 17, 2024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371" y="4267200"/>
            <a:ext cx="10668000" cy="9144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Laura Cheever, MD, </a:t>
            </a:r>
            <a:r>
              <a:rPr lang="en-US" sz="2400" dirty="0" err="1">
                <a:solidFill>
                  <a:schemeClr val="accent2"/>
                </a:solidFill>
              </a:rPr>
              <a:t>ScM</a:t>
            </a:r>
            <a:endParaRPr lang="en-US" sz="2400" dirty="0">
              <a:solidFill>
                <a:schemeClr val="accent2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Associate Administrator</a:t>
            </a:r>
            <a:endParaRPr lang="en-US" sz="2400" dirty="0">
              <a:solidFill>
                <a:schemeClr val="accent2"/>
              </a:solidFill>
              <a:ea typeface="Calibri"/>
              <a:cs typeface="Calibri"/>
            </a:endParaRPr>
          </a:p>
          <a:p>
            <a:pPr lvl="0" algn="l">
              <a:spcBef>
                <a:spcPts val="0"/>
              </a:spcBef>
            </a:pPr>
            <a:r>
              <a:rPr lang="en-US" sz="2400" dirty="0">
                <a:solidFill>
                  <a:srgbClr val="0F4D7B"/>
                </a:solidFill>
              </a:rPr>
              <a:t>HIV/AIDS Bureau (HAB)</a:t>
            </a:r>
            <a:endParaRPr lang="en-US" sz="3200" dirty="0">
              <a:solidFill>
                <a:srgbClr val="0F4D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2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9" b="13479"/>
          <a:stretch/>
        </p:blipFill>
        <p:spPr>
          <a:xfrm>
            <a:off x="256959" y="1161429"/>
            <a:ext cx="5364917" cy="29390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5" b="10605"/>
          <a:stretch/>
        </p:blipFill>
        <p:spPr>
          <a:xfrm>
            <a:off x="6848067" y="2547876"/>
            <a:ext cx="5299196" cy="3131434"/>
          </a:xfrm>
          <a:prstGeom prst="rect">
            <a:avLst/>
          </a:prstGeom>
        </p:spPr>
      </p:pic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108284" y="181"/>
            <a:ext cx="11995484" cy="1143000"/>
          </a:xfrm>
        </p:spPr>
        <p:txBody>
          <a:bodyPr>
            <a:noAutofit/>
          </a:bodyPr>
          <a:lstStyle/>
          <a:p>
            <a:r>
              <a:rPr lang="en-US" sz="3200" dirty="0"/>
              <a:t>Viral Suppression among RWHAP Clients by State, 2010 and 2022—United States and 2 </a:t>
            </a:r>
            <a:r>
              <a:rPr lang="en-US" sz="3200" dirty="0" err="1"/>
              <a:t>Territories</a:t>
            </a:r>
            <a:r>
              <a:rPr lang="en-US" sz="3200" baseline="30000" dirty="0" err="1"/>
              <a:t>a</a:t>
            </a:r>
            <a:endParaRPr lang="en-US" sz="3200" baseline="30000" dirty="0">
              <a:cs typeface="Arial" panose="020B0604020202020204" pitchFamily="34" charset="0"/>
            </a:endParaRPr>
          </a:p>
        </p:txBody>
      </p: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946057" y="6018817"/>
            <a:ext cx="80633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057590"/>
                </a:solidFill>
                <a:latin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rgbClr val="057590"/>
                </a:solidFill>
                <a:latin typeface="Arial Unicode MS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57590"/>
                </a:solidFill>
                <a:latin typeface="Arial Unicode MS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057590"/>
                </a:solidFill>
                <a:latin typeface="Arial Unicode MS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Puerto Rico and the U.S. Virgin Islands. </a:t>
            </a: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18219" y="5352917"/>
            <a:ext cx="3058807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VIRALLY SUPPRESSED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314585" y="4264311"/>
            <a:ext cx="3062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39516C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69.5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516C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%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39516C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88740" y="1198900"/>
            <a:ext cx="34141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39516C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89.6%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36451" y="2350793"/>
            <a:ext cx="270495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VIRALLY SUPPRESSED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16798" y="4429434"/>
            <a:ext cx="461665" cy="1261183"/>
          </a:xfrm>
          <a:prstGeom prst="rect">
            <a:avLst/>
          </a:prstGeom>
          <a:solidFill>
            <a:srgbClr val="6D6E71"/>
          </a:solidFill>
          <a:ln>
            <a:solidFill>
              <a:srgbClr val="6D6E71"/>
            </a:solidFill>
          </a:ln>
        </p:spPr>
        <p:txBody>
          <a:bodyPr vert="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IN 2010</a:t>
            </a:r>
          </a:p>
        </p:txBody>
      </p:sp>
      <p:cxnSp>
        <p:nvCxnSpPr>
          <p:cNvPr id="66" name="Elbow Connector 65"/>
          <p:cNvCxnSpPr/>
          <p:nvPr/>
        </p:nvCxnSpPr>
        <p:spPr>
          <a:xfrm rot="10800000" flipV="1">
            <a:off x="4012698" y="2019646"/>
            <a:ext cx="3585574" cy="2930914"/>
          </a:xfrm>
          <a:prstGeom prst="bentConnector3">
            <a:avLst/>
          </a:prstGeom>
          <a:ln>
            <a:solidFill>
              <a:srgbClr val="3951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76807" y="4185185"/>
            <a:ext cx="1223993" cy="1758415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7367440" y="1403463"/>
            <a:ext cx="461665" cy="1272748"/>
          </a:xfrm>
          <a:prstGeom prst="rect">
            <a:avLst/>
          </a:prstGeom>
          <a:solidFill>
            <a:srgbClr val="6D6E71"/>
          </a:solidFill>
          <a:ln>
            <a:solidFill>
              <a:srgbClr val="6D6E71"/>
            </a:solidFill>
          </a:ln>
        </p:spPr>
        <p:txBody>
          <a:bodyPr vert="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IN 2022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" y="6553200"/>
            <a:ext cx="86010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HRSA. Ryan White HIV/AIDS Program Data Report (RSR) 2022. Does not include AIDS Drug Assistance Program data.</a:t>
            </a:r>
          </a:p>
        </p:txBody>
      </p:sp>
    </p:spTree>
    <p:extLst>
      <p:ext uri="{BB962C8B-B14F-4D97-AF65-F5344CB8AC3E}">
        <p14:creationId xmlns:p14="http://schemas.microsoft.com/office/powerpoint/2010/main" val="52585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1" title="Viral Suppression among Clients Served by the Ryan White HIV/AIDS Program (non-ADAP), 2011–2015—United States and 3 Territories">
            <a:extLst>
              <a:ext uri="{FF2B5EF4-FFF2-40B4-BE49-F238E27FC236}">
                <a16:creationId xmlns:a16="http://schemas.microsoft.com/office/drawing/2014/main" id="{AFE3A919-D984-0D8F-72AD-F1CCBB0AD9D6}"/>
              </a:ext>
            </a:extLst>
          </p:cNvPr>
          <p:cNvSpPr txBox="1">
            <a:spLocks/>
          </p:cNvSpPr>
          <p:nvPr/>
        </p:nvSpPr>
        <p:spPr>
          <a:xfrm>
            <a:off x="9797530" y="1214961"/>
            <a:ext cx="22860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1200">
                <a:solidFill>
                  <a:srgbClr val="0F4D7B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400">
                <a:solidFill>
                  <a:schemeClr val="accent2"/>
                </a:solidFill>
              </a:rPr>
              <a:t>Inequities remain</a:t>
            </a:r>
            <a:r>
              <a:rPr lang="en-US" sz="2400">
                <a:solidFill>
                  <a:schemeClr val="accent3"/>
                </a:solidFill>
              </a:rPr>
              <a:t> </a:t>
            </a:r>
            <a:r>
              <a:rPr lang="en-US" sz="2400" b="0">
                <a:solidFill>
                  <a:srgbClr val="003366"/>
                </a:solidFill>
              </a:rPr>
              <a:t>among priority populations:</a:t>
            </a:r>
          </a:p>
          <a:p>
            <a:r>
              <a:rPr lang="en-US" sz="2000" b="0">
                <a:solidFill>
                  <a:srgbClr val="003366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003366"/>
                </a:solidFill>
              </a:rPr>
              <a:t>Blacks/African Americans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003366"/>
                </a:solidFill>
              </a:rPr>
              <a:t>Transgender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003366"/>
                </a:solidFill>
              </a:rPr>
              <a:t>Youth (13–24 years)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003366"/>
                </a:solidFill>
              </a:rPr>
              <a:t>People with unstable housing</a:t>
            </a:r>
            <a:endParaRPr lang="en-US" sz="2000" b="0" baseline="30000">
              <a:solidFill>
                <a:srgbClr val="003366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865-404D-4A57-9AC1-FD3038CC10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2" title="The Ryan White HIV/AIDS Program"/>
          <p:cNvSpPr>
            <a:spLocks noGrp="1"/>
          </p:cNvSpPr>
          <p:nvPr>
            <p:ph type="title"/>
          </p:nvPr>
        </p:nvSpPr>
        <p:spPr>
          <a:xfrm>
            <a:off x="304800" y="28504"/>
            <a:ext cx="11734800" cy="996155"/>
          </a:xfrm>
        </p:spPr>
        <p:txBody>
          <a:bodyPr>
            <a:noAutofit/>
          </a:bodyPr>
          <a:lstStyle/>
          <a:p>
            <a:r>
              <a:rPr lang="en-US" sz="3600">
                <a:solidFill>
                  <a:schemeClr val="accent2"/>
                </a:solidFill>
              </a:rPr>
              <a:t>Significant progress </a:t>
            </a:r>
            <a:r>
              <a:rPr lang="en-US" sz="3600">
                <a:solidFill>
                  <a:srgbClr val="003366"/>
                </a:solidFill>
              </a:rPr>
              <a:t>has been made in viral suppression among priority populations, 2010 and 2022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6553200"/>
            <a:ext cx="86010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</a:t>
            </a:r>
            <a:r>
              <a:rPr lang="en-US" sz="9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HRSA. Ryan White HIV/AIDS Program Data Report (RSR) 2022. Does not include AIDS Drug Assistance Program data.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850900" y="3910905"/>
            <a:ext cx="903519" cy="743856"/>
            <a:chOff x="22673560" y="13810563"/>
            <a:chExt cx="1269528" cy="891384"/>
          </a:xfrm>
        </p:grpSpPr>
        <p:sp>
          <p:nvSpPr>
            <p:cNvPr id="25" name="Rectangle 24"/>
            <p:cNvSpPr/>
            <p:nvPr/>
          </p:nvSpPr>
          <p:spPr>
            <a:xfrm>
              <a:off x="22814678" y="13945093"/>
              <a:ext cx="232220" cy="213932"/>
            </a:xfrm>
            <a:prstGeom prst="rect">
              <a:avLst/>
            </a:prstGeom>
            <a:pattFill prst="dkUpDiag">
              <a:fgClr>
                <a:schemeClr val="tx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028687" y="13905460"/>
              <a:ext cx="914401" cy="360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2010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809206" y="14284228"/>
              <a:ext cx="232220" cy="213932"/>
            </a:xfrm>
            <a:prstGeom prst="rect">
              <a:avLst/>
            </a:prstGeom>
            <a:solidFill>
              <a:srgbClr val="006699"/>
            </a:solidFill>
            <a:ln>
              <a:solidFill>
                <a:srgbClr val="00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023215" y="14244593"/>
              <a:ext cx="914401" cy="368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2022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673560" y="13810563"/>
              <a:ext cx="1171464" cy="891384"/>
            </a:xfrm>
            <a:prstGeom prst="rect">
              <a:avLst/>
            </a:prstGeom>
            <a:noFill/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46D32AD-AC38-F51B-BF88-A005708D39DD}"/>
              </a:ext>
            </a:extLst>
          </p:cNvPr>
          <p:cNvGrpSpPr/>
          <p:nvPr/>
        </p:nvGrpSpPr>
        <p:grpSpPr>
          <a:xfrm>
            <a:off x="-10319" y="1187289"/>
            <a:ext cx="9976122" cy="4832511"/>
            <a:chOff x="894862" y="1077694"/>
            <a:chExt cx="10771250" cy="5043029"/>
          </a:xfrm>
        </p:grpSpPr>
        <p:graphicFrame>
          <p:nvGraphicFramePr>
            <p:cNvPr id="9" name="Chart 8"/>
            <p:cNvGraphicFramePr>
              <a:graphicFrameLocks/>
            </p:cNvGraphicFramePr>
            <p:nvPr/>
          </p:nvGraphicFramePr>
          <p:xfrm>
            <a:off x="894862" y="1295400"/>
            <a:ext cx="9601197" cy="48253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10455383" y="1608950"/>
              <a:ext cx="1210729" cy="674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Calibri" panose="020F0502020204030204"/>
                </a:rPr>
                <a:t>RWHAP overall, 2022 (89.6%)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457389" y="2341713"/>
              <a:ext cx="1208722" cy="674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Calibri" panose="020F0502020204030204"/>
                </a:rPr>
                <a:t>RWHAP overall, 2010 (69.5%)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84675" y="1077694"/>
              <a:ext cx="1012707" cy="268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1D693C1-8080-D9D4-97AB-C862CC6DCAD0}"/>
              </a:ext>
            </a:extLst>
          </p:cNvPr>
          <p:cNvGrpSpPr/>
          <p:nvPr/>
        </p:nvGrpSpPr>
        <p:grpSpPr>
          <a:xfrm>
            <a:off x="4814233" y="5823979"/>
            <a:ext cx="765404" cy="243785"/>
            <a:chOff x="898027" y="5613892"/>
            <a:chExt cx="765404" cy="243785"/>
          </a:xfrm>
        </p:grpSpPr>
        <p:sp>
          <p:nvSpPr>
            <p:cNvPr id="55" name="Arrow: Up 54">
              <a:extLst>
                <a:ext uri="{FF2B5EF4-FFF2-40B4-BE49-F238E27FC236}">
                  <a16:creationId xmlns:a16="http://schemas.microsoft.com/office/drawing/2014/main" id="{4F648EC4-C9FC-F3AF-00D9-234BEC3FC2F3}"/>
                </a:ext>
              </a:extLst>
            </p:cNvPr>
            <p:cNvSpPr/>
            <p:nvPr/>
          </p:nvSpPr>
          <p:spPr>
            <a:xfrm flipH="1">
              <a:off x="898027" y="5616872"/>
              <a:ext cx="231687" cy="173967"/>
            </a:xfrm>
            <a:prstGeom prst="up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B5C572C-71D2-0B6F-C2AC-41B3D21DA6E3}"/>
                </a:ext>
              </a:extLst>
            </p:cNvPr>
            <p:cNvSpPr txBox="1"/>
            <p:nvPr/>
          </p:nvSpPr>
          <p:spPr>
            <a:xfrm>
              <a:off x="1074575" y="5613892"/>
              <a:ext cx="588856" cy="2437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>
                  <a:solidFill>
                    <a:schemeClr val="bg1"/>
                  </a:solidFill>
                  <a:ea typeface="ＭＳ Ｐゴシック" pitchFamily="-107" charset="-128"/>
                </a:rPr>
                <a:t>23.6%</a:t>
              </a: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76D4A74-1097-445E-A1FE-65DE90F92D22}"/>
              </a:ext>
            </a:extLst>
          </p:cNvPr>
          <p:cNvGrpSpPr/>
          <p:nvPr/>
        </p:nvGrpSpPr>
        <p:grpSpPr>
          <a:xfrm rot="10800000">
            <a:off x="715700" y="1143000"/>
            <a:ext cx="1144252" cy="387092"/>
            <a:chOff x="770140" y="5499521"/>
            <a:chExt cx="898173" cy="438281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6960515F-F79F-3AF5-3257-F8E8223A1117}"/>
                </a:ext>
              </a:extLst>
            </p:cNvPr>
            <p:cNvGrpSpPr/>
            <p:nvPr/>
          </p:nvGrpSpPr>
          <p:grpSpPr>
            <a:xfrm flipH="1" flipV="1">
              <a:off x="808194" y="5499521"/>
              <a:ext cx="860119" cy="438281"/>
              <a:chOff x="968681" y="1365357"/>
              <a:chExt cx="860119" cy="438281"/>
            </a:xfrm>
          </p:grpSpPr>
          <p:sp>
            <p:nvSpPr>
              <p:cNvPr id="90" name="Speech Bubble: Rectangle 89">
                <a:extLst>
                  <a:ext uri="{FF2B5EF4-FFF2-40B4-BE49-F238E27FC236}">
                    <a16:creationId xmlns:a16="http://schemas.microsoft.com/office/drawing/2014/main" id="{39A91FD6-A351-1BB8-20BE-6C1227CEF9CE}"/>
                  </a:ext>
                </a:extLst>
              </p:cNvPr>
              <p:cNvSpPr/>
              <p:nvPr/>
            </p:nvSpPr>
            <p:spPr>
              <a:xfrm>
                <a:off x="968681" y="1365357"/>
                <a:ext cx="860119" cy="438281"/>
              </a:xfrm>
              <a:prstGeom prst="wedgeRectCallou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</a:t>
                </a:r>
              </a:p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 </a:t>
                </a:r>
                <a:endParaRPr lang="en-US" sz="1100"/>
              </a:p>
            </p:txBody>
          </p:sp>
          <p:sp>
            <p:nvSpPr>
              <p:cNvPr id="91" name="Arrow: Up 90">
                <a:extLst>
                  <a:ext uri="{FF2B5EF4-FFF2-40B4-BE49-F238E27FC236}">
                    <a16:creationId xmlns:a16="http://schemas.microsoft.com/office/drawing/2014/main" id="{42FE6D9F-007B-98F8-76FC-523A3AB7ABE4}"/>
                  </a:ext>
                </a:extLst>
              </p:cNvPr>
              <p:cNvSpPr/>
              <p:nvPr/>
            </p:nvSpPr>
            <p:spPr>
              <a:xfrm rot="10800000" flipV="1">
                <a:off x="1068626" y="1473244"/>
                <a:ext cx="152260" cy="231629"/>
              </a:xfrm>
              <a:prstGeom prst="up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A34AB413-4270-3506-4A66-AB282DDAC709}"/>
                </a:ext>
              </a:extLst>
            </p:cNvPr>
            <p:cNvSpPr txBox="1"/>
            <p:nvPr/>
          </p:nvSpPr>
          <p:spPr>
            <a:xfrm rot="10800000">
              <a:off x="770140" y="5502547"/>
              <a:ext cx="631417" cy="36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>
                  <a:solidFill>
                    <a:schemeClr val="bg1"/>
                  </a:solidFill>
                  <a:ea typeface="ＭＳ Ｐゴシック" pitchFamily="-107" charset="-128"/>
                </a:rPr>
                <a:t>20.1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2EA5E45-AF4D-D8D2-AD4A-E07976153563}"/>
              </a:ext>
            </a:extLst>
          </p:cNvPr>
          <p:cNvGrpSpPr/>
          <p:nvPr/>
        </p:nvGrpSpPr>
        <p:grpSpPr>
          <a:xfrm rot="10800000">
            <a:off x="5717337" y="1184476"/>
            <a:ext cx="1121071" cy="387092"/>
            <a:chOff x="788336" y="5499521"/>
            <a:chExt cx="879977" cy="438281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8D7EB5E4-9085-2DD6-B898-96ABBAD1F6A8}"/>
                </a:ext>
              </a:extLst>
            </p:cNvPr>
            <p:cNvGrpSpPr/>
            <p:nvPr/>
          </p:nvGrpSpPr>
          <p:grpSpPr>
            <a:xfrm flipH="1" flipV="1">
              <a:off x="808194" y="5499521"/>
              <a:ext cx="860119" cy="438281"/>
              <a:chOff x="968681" y="1365357"/>
              <a:chExt cx="860119" cy="438281"/>
            </a:xfrm>
          </p:grpSpPr>
          <p:sp>
            <p:nvSpPr>
              <p:cNvPr id="95" name="Speech Bubble: Rectangle 94">
                <a:extLst>
                  <a:ext uri="{FF2B5EF4-FFF2-40B4-BE49-F238E27FC236}">
                    <a16:creationId xmlns:a16="http://schemas.microsoft.com/office/drawing/2014/main" id="{76B17AFA-C49E-4AC3-267A-7B9FADDF45B1}"/>
                  </a:ext>
                </a:extLst>
              </p:cNvPr>
              <p:cNvSpPr/>
              <p:nvPr/>
            </p:nvSpPr>
            <p:spPr>
              <a:xfrm>
                <a:off x="968681" y="1365357"/>
                <a:ext cx="860119" cy="438281"/>
              </a:xfrm>
              <a:prstGeom prst="wedgeRectCallou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</a:t>
                </a:r>
              </a:p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 </a:t>
                </a:r>
                <a:endParaRPr lang="en-US" sz="1100"/>
              </a:p>
            </p:txBody>
          </p:sp>
          <p:sp>
            <p:nvSpPr>
              <p:cNvPr id="96" name="Arrow: Up 95">
                <a:extLst>
                  <a:ext uri="{FF2B5EF4-FFF2-40B4-BE49-F238E27FC236}">
                    <a16:creationId xmlns:a16="http://schemas.microsoft.com/office/drawing/2014/main" id="{BF01FE2F-7C00-9F81-67F9-74A78E56741F}"/>
                  </a:ext>
                </a:extLst>
              </p:cNvPr>
              <p:cNvSpPr/>
              <p:nvPr/>
            </p:nvSpPr>
            <p:spPr>
              <a:xfrm rot="10800000" flipV="1">
                <a:off x="1068626" y="1473244"/>
                <a:ext cx="152260" cy="231629"/>
              </a:xfrm>
              <a:prstGeom prst="up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F214D1A-2C68-5BA3-EF41-D96D05E2C920}"/>
                </a:ext>
              </a:extLst>
            </p:cNvPr>
            <p:cNvSpPr txBox="1"/>
            <p:nvPr/>
          </p:nvSpPr>
          <p:spPr>
            <a:xfrm rot="10800000">
              <a:off x="788336" y="5502547"/>
              <a:ext cx="613221" cy="36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>
                  <a:solidFill>
                    <a:schemeClr val="bg1"/>
                  </a:solidFill>
                  <a:ea typeface="ＭＳ Ｐゴシック" pitchFamily="-107" charset="-128"/>
                </a:rPr>
                <a:t>24.9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36DDEEDA-FD73-831D-81B3-510D14EA744E}"/>
              </a:ext>
            </a:extLst>
          </p:cNvPr>
          <p:cNvGrpSpPr/>
          <p:nvPr/>
        </p:nvGrpSpPr>
        <p:grpSpPr>
          <a:xfrm rot="10800000">
            <a:off x="7770083" y="1244275"/>
            <a:ext cx="1283324" cy="387092"/>
            <a:chOff x="660976" y="5499521"/>
            <a:chExt cx="1007337" cy="438281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803313D7-CED3-9E2C-076C-CCF55C8337F5}"/>
                </a:ext>
              </a:extLst>
            </p:cNvPr>
            <p:cNvGrpSpPr/>
            <p:nvPr/>
          </p:nvGrpSpPr>
          <p:grpSpPr>
            <a:xfrm flipH="1" flipV="1">
              <a:off x="808194" y="5499521"/>
              <a:ext cx="860119" cy="438281"/>
              <a:chOff x="968681" y="1365357"/>
              <a:chExt cx="860119" cy="438281"/>
            </a:xfrm>
          </p:grpSpPr>
          <p:sp>
            <p:nvSpPr>
              <p:cNvPr id="100" name="Speech Bubble: Rectangle 99">
                <a:extLst>
                  <a:ext uri="{FF2B5EF4-FFF2-40B4-BE49-F238E27FC236}">
                    <a16:creationId xmlns:a16="http://schemas.microsoft.com/office/drawing/2014/main" id="{C3D6EDA9-7976-EF23-4E86-63346A7B752D}"/>
                  </a:ext>
                </a:extLst>
              </p:cNvPr>
              <p:cNvSpPr/>
              <p:nvPr/>
            </p:nvSpPr>
            <p:spPr>
              <a:xfrm>
                <a:off x="968681" y="1365357"/>
                <a:ext cx="860119" cy="438281"/>
              </a:xfrm>
              <a:prstGeom prst="wedgeRectCallou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</a:t>
                </a:r>
              </a:p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 </a:t>
                </a:r>
                <a:endParaRPr lang="en-US" sz="1100"/>
              </a:p>
            </p:txBody>
          </p:sp>
          <p:sp>
            <p:nvSpPr>
              <p:cNvPr id="101" name="Arrow: Up 100">
                <a:extLst>
                  <a:ext uri="{FF2B5EF4-FFF2-40B4-BE49-F238E27FC236}">
                    <a16:creationId xmlns:a16="http://schemas.microsoft.com/office/drawing/2014/main" id="{FD8E990B-EFCD-4419-3FC9-C686AFAF9A4B}"/>
                  </a:ext>
                </a:extLst>
              </p:cNvPr>
              <p:cNvSpPr/>
              <p:nvPr/>
            </p:nvSpPr>
            <p:spPr>
              <a:xfrm rot="10800000" flipV="1">
                <a:off x="1068626" y="1473244"/>
                <a:ext cx="152260" cy="231629"/>
              </a:xfrm>
              <a:prstGeom prst="up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D91E810D-93C0-1D06-9986-07580D9860D4}"/>
                </a:ext>
              </a:extLst>
            </p:cNvPr>
            <p:cNvSpPr txBox="1"/>
            <p:nvPr/>
          </p:nvSpPr>
          <p:spPr>
            <a:xfrm rot="10800000">
              <a:off x="660976" y="5502547"/>
              <a:ext cx="740582" cy="36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>
                  <a:solidFill>
                    <a:schemeClr val="bg1"/>
                  </a:solidFill>
                  <a:ea typeface="ＭＳ Ｐゴシック" pitchFamily="-107" charset="-128"/>
                </a:rPr>
                <a:t>23.1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75437D5-A175-B75D-DC53-47CEB29D1FB7}"/>
              </a:ext>
            </a:extLst>
          </p:cNvPr>
          <p:cNvGrpSpPr/>
          <p:nvPr/>
        </p:nvGrpSpPr>
        <p:grpSpPr>
          <a:xfrm rot="10800000" flipV="1">
            <a:off x="4707246" y="5731400"/>
            <a:ext cx="1114308" cy="387760"/>
            <a:chOff x="793644" y="5499521"/>
            <a:chExt cx="874669" cy="439038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1FD92D2E-B260-F2BD-B603-7C5CB12672AD}"/>
                </a:ext>
              </a:extLst>
            </p:cNvPr>
            <p:cNvGrpSpPr/>
            <p:nvPr/>
          </p:nvGrpSpPr>
          <p:grpSpPr>
            <a:xfrm flipH="1" flipV="1">
              <a:off x="808194" y="5499521"/>
              <a:ext cx="860119" cy="438281"/>
              <a:chOff x="968681" y="1365357"/>
              <a:chExt cx="860119" cy="438281"/>
            </a:xfrm>
          </p:grpSpPr>
          <p:sp>
            <p:nvSpPr>
              <p:cNvPr id="105" name="Speech Bubble: Rectangle 104">
                <a:extLst>
                  <a:ext uri="{FF2B5EF4-FFF2-40B4-BE49-F238E27FC236}">
                    <a16:creationId xmlns:a16="http://schemas.microsoft.com/office/drawing/2014/main" id="{022A2A8F-606F-F0B2-0E82-E8AB6DFC01C5}"/>
                  </a:ext>
                </a:extLst>
              </p:cNvPr>
              <p:cNvSpPr/>
              <p:nvPr/>
            </p:nvSpPr>
            <p:spPr>
              <a:xfrm>
                <a:off x="968681" y="1365357"/>
                <a:ext cx="860119" cy="438281"/>
              </a:xfrm>
              <a:prstGeom prst="wedgeRectCallou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</a:t>
                </a:r>
              </a:p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 </a:t>
                </a:r>
                <a:endParaRPr lang="en-US" sz="1100"/>
              </a:p>
            </p:txBody>
          </p:sp>
          <p:sp>
            <p:nvSpPr>
              <p:cNvPr id="106" name="Arrow: Up 105">
                <a:extLst>
                  <a:ext uri="{FF2B5EF4-FFF2-40B4-BE49-F238E27FC236}">
                    <a16:creationId xmlns:a16="http://schemas.microsoft.com/office/drawing/2014/main" id="{0C9F3D78-734F-9A22-476C-B3702C44E777}"/>
                  </a:ext>
                </a:extLst>
              </p:cNvPr>
              <p:cNvSpPr/>
              <p:nvPr/>
            </p:nvSpPr>
            <p:spPr>
              <a:xfrm rot="10800000">
                <a:off x="1068626" y="1473244"/>
                <a:ext cx="152260" cy="231629"/>
              </a:xfrm>
              <a:prstGeom prst="up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3178C67-A443-B7D7-8909-2CBE44FC21DB}"/>
                </a:ext>
              </a:extLst>
            </p:cNvPr>
            <p:cNvSpPr txBox="1"/>
            <p:nvPr/>
          </p:nvSpPr>
          <p:spPr>
            <a:xfrm rot="10800000" flipV="1">
              <a:off x="793644" y="5576869"/>
              <a:ext cx="607914" cy="36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>
                  <a:solidFill>
                    <a:schemeClr val="bg1"/>
                  </a:solidFill>
                  <a:ea typeface="ＭＳ Ｐゴシック" pitchFamily="-107" charset="-128"/>
                </a:rPr>
                <a:t>23.8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1CC7443-56C6-28C6-F5D0-24355B30CBE2}"/>
              </a:ext>
            </a:extLst>
          </p:cNvPr>
          <p:cNvGrpSpPr/>
          <p:nvPr/>
        </p:nvGrpSpPr>
        <p:grpSpPr>
          <a:xfrm rot="10800000" flipV="1">
            <a:off x="6734231" y="5731399"/>
            <a:ext cx="1223101" cy="387762"/>
            <a:chOff x="708248" y="5499521"/>
            <a:chExt cx="960065" cy="439040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B6C71058-AFB1-FDCB-E88B-D87BF5D852F5}"/>
                </a:ext>
              </a:extLst>
            </p:cNvPr>
            <p:cNvGrpSpPr/>
            <p:nvPr/>
          </p:nvGrpSpPr>
          <p:grpSpPr>
            <a:xfrm flipH="1" flipV="1">
              <a:off x="808194" y="5499521"/>
              <a:ext cx="860119" cy="438281"/>
              <a:chOff x="968681" y="1365357"/>
              <a:chExt cx="860119" cy="438281"/>
            </a:xfrm>
          </p:grpSpPr>
          <p:sp>
            <p:nvSpPr>
              <p:cNvPr id="110" name="Speech Bubble: Rectangle 109">
                <a:extLst>
                  <a:ext uri="{FF2B5EF4-FFF2-40B4-BE49-F238E27FC236}">
                    <a16:creationId xmlns:a16="http://schemas.microsoft.com/office/drawing/2014/main" id="{ED545C25-0FA8-9D80-9A15-9E9E969B0D06}"/>
                  </a:ext>
                </a:extLst>
              </p:cNvPr>
              <p:cNvSpPr/>
              <p:nvPr/>
            </p:nvSpPr>
            <p:spPr>
              <a:xfrm>
                <a:off x="968681" y="1365357"/>
                <a:ext cx="860119" cy="438281"/>
              </a:xfrm>
              <a:prstGeom prst="wedgeRectCallou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</a:t>
                </a:r>
              </a:p>
              <a:p>
                <a:pPr marL="0" marR="0" lvl="0" indent="0" defTabSz="1828198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100" kern="0">
                    <a:ea typeface="ＭＳ Ｐゴシック" pitchFamily="-107" charset="-128"/>
                  </a:rPr>
                  <a:t>        </a:t>
                </a:r>
                <a:endParaRPr lang="en-US" sz="1100"/>
              </a:p>
            </p:txBody>
          </p:sp>
          <p:sp>
            <p:nvSpPr>
              <p:cNvPr id="111" name="Arrow: Up 110">
                <a:extLst>
                  <a:ext uri="{FF2B5EF4-FFF2-40B4-BE49-F238E27FC236}">
                    <a16:creationId xmlns:a16="http://schemas.microsoft.com/office/drawing/2014/main" id="{E7A86F37-5976-E8C9-B602-D84F7C8982B9}"/>
                  </a:ext>
                </a:extLst>
              </p:cNvPr>
              <p:cNvSpPr/>
              <p:nvPr/>
            </p:nvSpPr>
            <p:spPr>
              <a:xfrm rot="10800000">
                <a:off x="1068626" y="1473244"/>
                <a:ext cx="152260" cy="231629"/>
              </a:xfrm>
              <a:prstGeom prst="up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80C5F1FD-F46A-B5BF-4DF0-142644A15413}"/>
                </a:ext>
              </a:extLst>
            </p:cNvPr>
            <p:cNvSpPr txBox="1"/>
            <p:nvPr/>
          </p:nvSpPr>
          <p:spPr>
            <a:xfrm rot="10800000" flipV="1">
              <a:off x="708248" y="5576872"/>
              <a:ext cx="693309" cy="361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828198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>
                  <a:solidFill>
                    <a:schemeClr val="bg1"/>
                  </a:solidFill>
                  <a:ea typeface="ＭＳ Ｐゴシック" pitchFamily="-107" charset="-128"/>
                </a:rPr>
                <a:t>37.2</a:t>
              </a:r>
              <a:endPara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-107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61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E364-8252-E47A-45F0-0DD51E367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7254"/>
            <a:ext cx="10820400" cy="1066800"/>
          </a:xfrm>
        </p:spPr>
        <p:txBody>
          <a:bodyPr>
            <a:normAutofit/>
          </a:bodyPr>
          <a:lstStyle/>
          <a:p>
            <a:r>
              <a:rPr lang="en-US" dirty="0"/>
              <a:t>Ryan White Program 2030: Vision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09C3C-01D6-B12C-370B-82AB0FF10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01"/>
            <a:ext cx="10515600" cy="14116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kern="100" dirty="0">
                <a:solidFill>
                  <a:srgbClr val="262F6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HRSA HAB’s vision of optimal HIV care and treatment for all to end the HIV epidemic in the U.S. calls us to focus on:</a:t>
            </a:r>
          </a:p>
          <a:p>
            <a:pPr marL="0" indent="0" algn="ctr">
              <a:buNone/>
            </a:pPr>
            <a:r>
              <a:rPr lang="en-US" sz="3500" b="1" u="sng" kern="100" dirty="0">
                <a:solidFill>
                  <a:schemeClr val="accent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REACHING PEOPLE WITH HIV WHO ARE OUT OF CARE</a:t>
            </a:r>
            <a:endParaRPr lang="en-US" sz="3500" b="1" strike="sngStrike" kern="1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2D52C-05A8-0268-412A-B388BF037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ECA865-404D-4A57-9AC1-FD3038CC100D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F9B18B8-D921-5B78-BD23-52F0F78D2EC3}"/>
              </a:ext>
            </a:extLst>
          </p:cNvPr>
          <p:cNvGraphicFramePr/>
          <p:nvPr/>
        </p:nvGraphicFramePr>
        <p:xfrm>
          <a:off x="1499016" y="2459248"/>
          <a:ext cx="8889168" cy="3806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34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4208" y="6492240"/>
            <a:ext cx="2743200" cy="381000"/>
          </a:xfrm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ECA865-404D-4A57-9AC1-FD3038CC100D}" type="slidenum"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6D6FE2-1A7D-ACDC-C19B-A3CC07A78D7F}"/>
              </a:ext>
            </a:extLst>
          </p:cNvPr>
          <p:cNvSpPr txBox="1"/>
          <p:nvPr/>
        </p:nvSpPr>
        <p:spPr>
          <a:xfrm>
            <a:off x="609243" y="0"/>
            <a:ext cx="106854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F4D7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HRSA’s HIV/AIDS Bureau (HAB) Ending the HIV Epidemic in the U.S. (EHE) Initiative Data: 2022</a:t>
            </a:r>
          </a:p>
        </p:txBody>
      </p:sp>
      <p:pic>
        <p:nvPicPr>
          <p:cNvPr id="8" name="Picture 7" descr="Timeline&#10;&#10;Description automatically generated">
            <a:extLst>
              <a:ext uri="{FF2B5EF4-FFF2-40B4-BE49-F238E27FC236}">
                <a16:creationId xmlns:a16="http://schemas.microsoft.com/office/drawing/2014/main" id="{FCEB51F9-F7C2-8762-206E-23FDE919C7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075" y="1209392"/>
            <a:ext cx="9349850" cy="443921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DF4D9C-4B22-4BE0-1141-51DF7B99354C}"/>
              </a:ext>
            </a:extLst>
          </p:cNvPr>
          <p:cNvSpPr/>
          <p:nvPr/>
        </p:nvSpPr>
        <p:spPr>
          <a:xfrm>
            <a:off x="104592" y="6532880"/>
            <a:ext cx="8601075" cy="2308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i="1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Times New Roman"/>
              </a:rPr>
              <a:t>Source: </a:t>
            </a:r>
            <a:r>
              <a:rPr lang="en-US" sz="90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Times New Roman"/>
              </a:rPr>
              <a:t>HRSA HAB. Ryan White HIV/AIDS Program Ending the HIV Epidemic in the US Initiative Data Report 2022.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5188B-1D8C-2A7C-A94F-2C86E90D4ABE}"/>
              </a:ext>
            </a:extLst>
          </p:cNvPr>
          <p:cNvSpPr txBox="1"/>
          <p:nvPr/>
        </p:nvSpPr>
        <p:spPr>
          <a:xfrm>
            <a:off x="858520" y="5648607"/>
            <a:ext cx="99124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800" b="0" i="0" u="none" strike="noStrike" baseline="30000">
                <a:solidFill>
                  <a:srgbClr val="003366"/>
                </a:solidFill>
                <a:latin typeface="HelveticaNeueLTStd-LtCn"/>
              </a:rPr>
              <a:t>1</a:t>
            </a:r>
            <a:r>
              <a:rPr lang="en-US" sz="800" b="0" i="0" u="none" strike="noStrike" baseline="0">
                <a:solidFill>
                  <a:srgbClr val="003366"/>
                </a:solidFill>
                <a:latin typeface="HelveticaNeueLTStd-LtCn"/>
              </a:rPr>
              <a:t> Centers for Disease Control and Prevention. Vital Signs: Ending the HIV Epidemic—HIV Treatment Is Prevention. https://www.cdc.gov/vitalsigns/end-hiv.</a:t>
            </a:r>
          </a:p>
          <a:p>
            <a:pPr algn="l"/>
            <a:r>
              <a:rPr lang="en-US" sz="800" b="0" i="0" u="none" strike="noStrike" baseline="30000">
                <a:solidFill>
                  <a:srgbClr val="003366"/>
                </a:solidFill>
                <a:latin typeface="HelveticaNeueLTStd-LtCn"/>
              </a:rPr>
              <a:t>2</a:t>
            </a:r>
            <a:r>
              <a:rPr lang="en-US" sz="800" b="0" i="0" u="none" strike="noStrike" baseline="0">
                <a:solidFill>
                  <a:srgbClr val="003366"/>
                </a:solidFill>
                <a:latin typeface="HelveticaNeueLTStd-LtCn"/>
              </a:rPr>
              <a:t> Estimated based on numbers of total clients served, new clients, and existing clients reported by outpatient ambulatory health services, medical case management, non-medical case management, and EHE initiative service providers.</a:t>
            </a:r>
          </a:p>
          <a:p>
            <a:pPr algn="l"/>
            <a:r>
              <a:rPr lang="en-US" sz="800" b="0" i="0" u="none" strike="noStrike" baseline="30000">
                <a:solidFill>
                  <a:srgbClr val="003366"/>
                </a:solidFill>
                <a:latin typeface="HelveticaNeueLTStd-LtCn"/>
              </a:rPr>
              <a:t>3</a:t>
            </a:r>
            <a:r>
              <a:rPr lang="en-US" sz="800" b="0" i="0" u="none" strike="noStrike" baseline="0">
                <a:solidFill>
                  <a:srgbClr val="003366"/>
                </a:solidFill>
                <a:latin typeface="HelveticaNeueLTStd-LtCn"/>
              </a:rPr>
              <a:t> Individuals may be counted in multiple years and percentages are not intended to be summed across years. Centers for Disease Control and Prevention.</a:t>
            </a:r>
          </a:p>
          <a:p>
            <a:pPr algn="l"/>
            <a:r>
              <a:rPr lang="en-US" sz="800" b="0" i="0" u="none" strike="noStrike" baseline="0">
                <a:solidFill>
                  <a:srgbClr val="003366"/>
                </a:solidFill>
                <a:latin typeface="HelveticaNeueLTStd-LtCn"/>
              </a:rPr>
              <a:t>NCHHSTP </a:t>
            </a:r>
            <a:r>
              <a:rPr lang="en-US" sz="800" b="0" i="0" u="none" strike="noStrike" baseline="0" err="1">
                <a:solidFill>
                  <a:srgbClr val="003366"/>
                </a:solidFill>
                <a:latin typeface="HelveticaNeueLTStd-LtCn"/>
              </a:rPr>
              <a:t>AtlasPlus</a:t>
            </a:r>
            <a:r>
              <a:rPr lang="en-US" sz="800" b="0" i="0" u="none" strike="noStrike" baseline="0">
                <a:solidFill>
                  <a:srgbClr val="003366"/>
                </a:solidFill>
                <a:latin typeface="HelveticaNeueLTStd-LtCn"/>
              </a:rPr>
              <a:t>. https://www.cdc.gov/nchhstp/about/atlasplus.html. Accessed June 6, 2024.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1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9F9EB-5889-0FBF-F671-8DF9A52E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9ECA865-404D-4A57-9AC1-FD3038CC100D}" type="slidenum">
              <a:rPr lang="en-US" sz="1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200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8CC491A-533A-27EF-4723-AB6551E355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44780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D7C87FB-B2F4-8CE8-0FB5-7ECB2B1E2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History: Ryan White HIV/AIDS Program Appropriations FY1991 - FY2024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53DD5-4B27-D262-9A07-6CA78E82CC66}"/>
              </a:ext>
            </a:extLst>
          </p:cNvPr>
          <p:cNvSpPr txBox="1"/>
          <p:nvPr/>
        </p:nvSpPr>
        <p:spPr>
          <a:xfrm>
            <a:off x="9910776" y="5399028"/>
            <a:ext cx="1443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*Part B Base includes</a:t>
            </a:r>
          </a:p>
          <a:p>
            <a:r>
              <a:rPr lang="en-US" sz="1000" i="1" dirty="0"/>
              <a:t> Emerging Communities </a:t>
            </a:r>
          </a:p>
        </p:txBody>
      </p:sp>
    </p:spTree>
    <p:extLst>
      <p:ext uri="{BB962C8B-B14F-4D97-AF65-F5344CB8AC3E}">
        <p14:creationId xmlns:p14="http://schemas.microsoft.com/office/powerpoint/2010/main" val="262513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9571" y="55489"/>
            <a:ext cx="11473902" cy="914400"/>
          </a:xfrm>
        </p:spPr>
        <p:txBody>
          <a:bodyPr>
            <a:noAutofit/>
          </a:bodyPr>
          <a:lstStyle/>
          <a:p>
            <a:r>
              <a:rPr lang="en-US" dirty="0"/>
              <a:t>Contact Information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8527" y="1195387"/>
            <a:ext cx="5832203" cy="417977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28"/>
              </a:spcBef>
              <a:spcAft>
                <a:spcPts val="0"/>
              </a:spcAft>
              <a:buClr>
                <a:srgbClr val="0F4D7B"/>
              </a:buClr>
              <a:buSzPct val="125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ea typeface="+mn-ea"/>
                <a:cs typeface="+mn-cs"/>
              </a:rPr>
              <a:t>Laura Cheever, MD, SCM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28"/>
              </a:spcBef>
              <a:spcAft>
                <a:spcPts val="0"/>
              </a:spcAft>
              <a:buClr>
                <a:srgbClr val="0F4D7B"/>
              </a:buClr>
              <a:buSzPct val="125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ea typeface="+mn-ea"/>
                <a:cs typeface="+mn-cs"/>
              </a:rPr>
              <a:t>Associate Administrator</a:t>
            </a:r>
          </a:p>
          <a:p>
            <a:pPr marL="0" indent="0">
              <a:buNone/>
              <a:defRPr/>
            </a:pPr>
            <a:r>
              <a:rPr lang="en-US" sz="3200" b="1" dirty="0">
                <a:solidFill>
                  <a:srgbClr val="800000"/>
                </a:solidFill>
              </a:rPr>
              <a:t>HIV/AIDS Bureau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28"/>
              </a:spcBef>
              <a:spcAft>
                <a:spcPts val="0"/>
              </a:spcAft>
              <a:buClr>
                <a:srgbClr val="0F4D7B"/>
              </a:buClr>
              <a:buSzPct val="125000"/>
              <a:buFontTx/>
              <a:buNone/>
              <a:tabLst/>
              <a:defRPr/>
            </a:pPr>
            <a:r>
              <a:rPr lang="en-US" sz="3200" b="1" dirty="0">
                <a:solidFill>
                  <a:srgbClr val="800000"/>
                </a:solidFill>
              </a:rPr>
              <a:t>Health Resources and Services Administration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28"/>
              </a:spcBef>
              <a:spcAft>
                <a:spcPts val="0"/>
              </a:spcAft>
              <a:buClr>
                <a:srgbClr val="0F4D7B"/>
              </a:buClr>
              <a:buSzPct val="125000"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ea typeface="+mn-ea"/>
                <a:cs typeface="+mn-cs"/>
              </a:rPr>
              <a:t>Email: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ea typeface="+mn-ea"/>
                <a:cs typeface="+mn-cs"/>
                <a:hlinkClick r:id="rId3"/>
              </a:rPr>
              <a:t>LCheever@hrsa.gov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28"/>
              </a:spcBef>
              <a:spcAft>
                <a:spcPts val="0"/>
              </a:spcAft>
              <a:buClr>
                <a:srgbClr val="0F4D7B"/>
              </a:buClr>
              <a:buSzPct val="125000"/>
              <a:buFontTx/>
              <a:buNone/>
              <a:tabLst/>
              <a:defRPr/>
            </a:pPr>
            <a:r>
              <a:rPr lang="en-US" sz="3200" b="1" dirty="0">
                <a:solidFill>
                  <a:srgbClr val="800000"/>
                </a:solidFill>
              </a:rPr>
              <a:t>Web: ryanwhite.hrsa.gov 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9272016" y="6492240"/>
            <a:ext cx="27432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ECA865-404D-4A57-9AC1-FD3038CC100D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952E310-3D82-418F-A534-CFB4C19B48C5}"/>
              </a:ext>
            </a:extLst>
          </p:cNvPr>
          <p:cNvSpPr txBox="1">
            <a:spLocks/>
          </p:cNvSpPr>
          <p:nvPr/>
        </p:nvSpPr>
        <p:spPr>
          <a:xfrm>
            <a:off x="6719887" y="1195387"/>
            <a:ext cx="4748213" cy="751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1200">
                <a:solidFill>
                  <a:srgbClr val="0F4D7B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F4D7B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Connect with HRSA</a:t>
            </a:r>
          </a:p>
        </p:txBody>
      </p:sp>
      <p:sp>
        <p:nvSpPr>
          <p:cNvPr id="5" name="Rectangle 4"/>
          <p:cNvSpPr/>
          <p:nvPr/>
        </p:nvSpPr>
        <p:spPr>
          <a:xfrm>
            <a:off x="5772150" y="2109787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 more about our agency at: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>
                  <a:solidFill>
                    <a:srgbClr val="0563C1"/>
                  </a:solidFill>
                </a:uFill>
                <a:latin typeface="Calibri" panose="020F0502020204030204"/>
                <a:ea typeface="+mn-ea"/>
                <a:cs typeface="+mn-cs"/>
                <a:sym typeface="Calibri"/>
                <a:hlinkClick r:id="rId4"/>
              </a:rPr>
              <a:t>www.HRSA.gov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>
                <a:solidFill>
                  <a:srgbClr val="0563C1"/>
                </a:solidFill>
              </a:uFill>
              <a:latin typeface="Calibri" panose="020F0502020204030204"/>
              <a:ea typeface="+mn-ea"/>
              <a:cs typeface="+mn-cs"/>
              <a:sym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57374" y="3190755"/>
            <a:ext cx="424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Sign up for the HRSA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eNews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&quot;&quot;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887" y="3242338"/>
            <a:ext cx="737487" cy="4904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116271" y="3899028"/>
            <a:ext cx="208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 US: </a:t>
            </a:r>
          </a:p>
        </p:txBody>
      </p:sp>
      <p:grpSp>
        <p:nvGrpSpPr>
          <p:cNvPr id="11" name="Group 10" descr="Social Media Icons&#10;"/>
          <p:cNvGrpSpPr/>
          <p:nvPr/>
        </p:nvGrpSpPr>
        <p:grpSpPr>
          <a:xfrm>
            <a:off x="6794727" y="4577167"/>
            <a:ext cx="4598531" cy="797995"/>
            <a:chOff x="3799084" y="5111968"/>
            <a:chExt cx="4598531" cy="797995"/>
          </a:xfrm>
        </p:grpSpPr>
        <p:pic>
          <p:nvPicPr>
            <p:cNvPr id="12" name="Picture 11" descr="Facebook">
              <a:hlinkClick r:id="rId7"/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084" y="5117474"/>
              <a:ext cx="781093" cy="781093"/>
            </a:xfrm>
            <a:prstGeom prst="rect">
              <a:avLst/>
            </a:prstGeom>
          </p:spPr>
        </p:pic>
        <p:pic>
          <p:nvPicPr>
            <p:cNvPr id="13" name="Picture 12" descr="Twitter">
              <a:hlinkClick r:id="rId9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5581" y="5113531"/>
              <a:ext cx="777240" cy="777240"/>
            </a:xfrm>
            <a:prstGeom prst="rect">
              <a:avLst/>
            </a:prstGeom>
          </p:spPr>
        </p:pic>
        <p:pic>
          <p:nvPicPr>
            <p:cNvPr id="14" name="Picture 13" descr="Instagram">
              <a:hlinkClick r:id="rId11"/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9646" y="5119224"/>
              <a:ext cx="786290" cy="785036"/>
            </a:xfrm>
            <a:prstGeom prst="rect">
              <a:avLst/>
            </a:prstGeom>
          </p:spPr>
        </p:pic>
        <p:pic>
          <p:nvPicPr>
            <p:cNvPr id="15" name="Picture 14" descr="Instagram">
              <a:hlinkClick r:id="rId13"/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9254" y="5124834"/>
              <a:ext cx="786384" cy="785129"/>
            </a:xfrm>
            <a:prstGeom prst="rect">
              <a:avLst/>
            </a:prstGeom>
          </p:spPr>
        </p:pic>
        <p:pic>
          <p:nvPicPr>
            <p:cNvPr id="16" name="Picture 15" descr="YouTube">
              <a:hlinkClick r:id="rId15"/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2580" y="5111968"/>
              <a:ext cx="785035" cy="785035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ECA865-404D-4A57-9AC1-FD3038CC100D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46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RSA color pall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99"/>
      </a:accent1>
      <a:accent2>
        <a:srgbClr val="990000"/>
      </a:accent2>
      <a:accent3>
        <a:srgbClr val="003366"/>
      </a:accent3>
      <a:accent4>
        <a:srgbClr val="ECA421"/>
      </a:accent4>
      <a:accent5>
        <a:srgbClr val="CCDDF1"/>
      </a:accent5>
      <a:accent6>
        <a:srgbClr val="C0BF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4_Office Theme">
  <a:themeElements>
    <a:clrScheme name="HRSA color pall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699"/>
      </a:accent1>
      <a:accent2>
        <a:srgbClr val="990000"/>
      </a:accent2>
      <a:accent3>
        <a:srgbClr val="003366"/>
      </a:accent3>
      <a:accent4>
        <a:srgbClr val="ECA421"/>
      </a:accent4>
      <a:accent5>
        <a:srgbClr val="CCDDF1"/>
      </a:accent5>
      <a:accent6>
        <a:srgbClr val="C0BF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4FC7623AF6C4BB343DF906F871D68" ma:contentTypeVersion="20" ma:contentTypeDescription="Create a new document." ma:contentTypeScope="" ma:versionID="c39ba8ee65e91585eb5ee6ea4928b8ed">
  <xsd:schema xmlns:xsd="http://www.w3.org/2001/XMLSchema" xmlns:xs="http://www.w3.org/2001/XMLSchema" xmlns:p="http://schemas.microsoft.com/office/2006/metadata/properties" xmlns:ns1="http://schemas.microsoft.com/sharepoint/v3" xmlns:ns2="95034a0c-b3b4-46f3-b50f-033e5eedcbd1" xmlns:ns3="ad82ae81-ee64-4f74-b6b8-25437747f770" targetNamespace="http://schemas.microsoft.com/office/2006/metadata/properties" ma:root="true" ma:fieldsID="5c84d8fdac5f9b3ddb27a57efa3f456e" ns1:_="" ns2:_="" ns3:_="">
    <xsd:import namespace="http://schemas.microsoft.com/sharepoint/v3"/>
    <xsd:import namespace="95034a0c-b3b4-46f3-b50f-033e5eedcbd1"/>
    <xsd:import namespace="ad82ae81-ee64-4f74-b6b8-25437747f7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034a0c-b3b4-46f3-b50f-033e5eedcb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217765-899c-466a-aba3-3cb31eab8f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2ae81-ee64-4f74-b6b8-25437747f77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89cdc1-c65e-4d23-94ca-a5d9be8361bb}" ma:internalName="TaxCatchAll" ma:showField="CatchAllData" ma:web="ad82ae81-ee64-4f74-b6b8-25437747f7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6" nillable="true" ma:displayName="Unified Compliance Policy Properties" ma:internalName="_ip_UnifiedCompliancePolicyProperties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82ae81-ee64-4f74-b6b8-25437747f770" xsi:nil="true"/>
    <lcf76f155ced4ddcb4097134ff3c332f xmlns="95034a0c-b3b4-46f3-b50f-033e5eedcbd1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ad82ae81-ee64-4f74-b6b8-25437747f770" xsi:nil="true"/>
  </documentManagement>
</p:properties>
</file>

<file path=customXml/itemProps1.xml><?xml version="1.0" encoding="utf-8"?>
<ds:datastoreItem xmlns:ds="http://schemas.openxmlformats.org/officeDocument/2006/customXml" ds:itemID="{98DD6C50-0795-454C-9C2F-92FC1A5BEEB5}"/>
</file>

<file path=customXml/itemProps2.xml><?xml version="1.0" encoding="utf-8"?>
<ds:datastoreItem xmlns:ds="http://schemas.openxmlformats.org/officeDocument/2006/customXml" ds:itemID="{FE3D3EF4-B1E5-4E64-B606-455FE03D3115}"/>
</file>

<file path=customXml/itemProps3.xml><?xml version="1.0" encoding="utf-8"?>
<ds:datastoreItem xmlns:ds="http://schemas.openxmlformats.org/officeDocument/2006/customXml" ds:itemID="{18C29E19-B887-42E5-98F9-B82DB6C69F0F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744fc02e-2c05-446f-beee-5e46cc4a14b7"/>
    <ds:schemaRef ds:uri="eaeb26e5-52c8-48c6-ac1e-c58e09439c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2744</TotalTime>
  <Words>715</Words>
  <Application>Microsoft Office PowerPoint</Application>
  <PresentationFormat>Widescreen</PresentationFormat>
  <Paragraphs>91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Courier New</vt:lpstr>
      <vt:lpstr>HelveticaNeueLTStd-LtCn</vt:lpstr>
      <vt:lpstr>Segoe UI Semibold</vt:lpstr>
      <vt:lpstr>Wingdings</vt:lpstr>
      <vt:lpstr>Office Theme</vt:lpstr>
      <vt:lpstr>4_Office Theme</vt:lpstr>
      <vt:lpstr>NASTAD’s 2024 National HIV and Hepatitis  Technical Assistance Meeting  Call to Action: Investing in BIPOC Leadership October 17, 2024</vt:lpstr>
      <vt:lpstr>Viral Suppression among RWHAP Clients by State, 2010 and 2022—United States and 2 Territoriesa</vt:lpstr>
      <vt:lpstr>Significant progress has been made in viral suppression among priority populations, 2010 and 2022</vt:lpstr>
      <vt:lpstr>Ryan White Program 2030: Vision </vt:lpstr>
      <vt:lpstr>PowerPoint Presentation</vt:lpstr>
      <vt:lpstr>Budget History: Ryan White HIV/AIDS Program Appropriations FY1991 - FY2024</vt:lpstr>
      <vt:lpstr>Contact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Schachner, Amy (HRSA)</dc:creator>
  <cp:lastModifiedBy>Jackson, Andrea (HRSA)</cp:lastModifiedBy>
  <cp:revision>45</cp:revision>
  <dcterms:created xsi:type="dcterms:W3CDTF">2023-09-19T00:15:42Z</dcterms:created>
  <dcterms:modified xsi:type="dcterms:W3CDTF">2024-10-08T21:00:11Z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0x010100DBC4FC7623AF6C4BB343DF906F871D68</vt:lpwstr>
  </property>
  <property fmtid="{D5CDD505-2E9C-101B-9397-08002B2CF9AE}" pid="3" name="MediaServiceImageTags">
    <vt:lpwstr/>
  </property>
</Properties>
</file>