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8"/>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Lst>
  <p:sldSz cx="9144000" cy="5143500" type="screen16x9"/>
  <p:notesSz cx="6858000" cy="9144000"/>
  <p:embeddedFontLst>
    <p:embeddedFont>
      <p:font typeface="Georgia" panose="02040502050405020303" pitchFamily="18" charset="0"/>
      <p:regular r:id="rId19"/>
      <p:bold r:id="rId20"/>
      <p:italic r:id="rId21"/>
      <p:boldItalic r:id="rId22"/>
    </p:embeddedFont>
    <p:embeddedFont>
      <p:font typeface="Merriweather" panose="020B0604020202020204" charset="0"/>
      <p:regular r:id="rId23"/>
      <p:bold r:id="rId24"/>
      <p:italic r:id="rId25"/>
      <p:boldItalic r:id="rId26"/>
    </p:embeddedFont>
    <p:embeddedFont>
      <p:font typeface="Proxima Nova" panose="020B0604020202020204" charset="0"/>
      <p:regular r:id="rId27"/>
      <p:bold r:id="rId28"/>
      <p:italic r:id="rId29"/>
      <p:boldItalic r:id="rId30"/>
    </p:embeddedFont>
    <p:embeddedFont>
      <p:font typeface="Roboto" panose="020B060402020202020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5" roundtripDataSignature="AMtx7mgvx//NltAoLmsGKzgKfjBWwAbkk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80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26" Type="http://schemas.openxmlformats.org/officeDocument/2006/relationships/font" Target="fonts/font8.fntdata"/><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font" Target="fonts/font3.fntdata"/><Relationship Id="rId34" Type="http://schemas.openxmlformats.org/officeDocument/2006/relationships/font" Target="fonts/font1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2.fntdata"/><Relationship Id="rId29" Type="http://schemas.openxmlformats.org/officeDocument/2006/relationships/font" Target="fonts/font11.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font" Target="fonts/font1.fntdata"/><Relationship Id="rId31" Type="http://schemas.openxmlformats.org/officeDocument/2006/relationships/font" Target="fonts/font1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eve Lynch" userId="6c857a0f-6a1a-4e31-9649-857ee233dabf" providerId="ADAL" clId="{D1727C87-415E-4A3B-BA97-A5FACA30FF7E}"/>
    <pc:docChg chg="custSel modSld">
      <pc:chgData name="Maeve Lynch" userId="6c857a0f-6a1a-4e31-9649-857ee233dabf" providerId="ADAL" clId="{D1727C87-415E-4A3B-BA97-A5FACA30FF7E}" dt="2021-12-20T16:14:21.442" v="2" actId="27636"/>
      <pc:docMkLst>
        <pc:docMk/>
      </pc:docMkLst>
      <pc:sldChg chg="modSp mod">
        <pc:chgData name="Maeve Lynch" userId="6c857a0f-6a1a-4e31-9649-857ee233dabf" providerId="ADAL" clId="{D1727C87-415E-4A3B-BA97-A5FACA30FF7E}" dt="2021-12-20T16:14:21.357" v="0" actId="27636"/>
        <pc:sldMkLst>
          <pc:docMk/>
          <pc:sldMk cId="0" sldId="257"/>
        </pc:sldMkLst>
        <pc:spChg chg="mod">
          <ac:chgData name="Maeve Lynch" userId="6c857a0f-6a1a-4e31-9649-857ee233dabf" providerId="ADAL" clId="{D1727C87-415E-4A3B-BA97-A5FACA30FF7E}" dt="2021-12-20T16:14:21.357" v="0" actId="27636"/>
          <ac:spMkLst>
            <pc:docMk/>
            <pc:sldMk cId="0" sldId="257"/>
            <ac:spMk id="65" creationId="{00000000-0000-0000-0000-000000000000}"/>
          </ac:spMkLst>
        </pc:spChg>
      </pc:sldChg>
      <pc:sldChg chg="modSp mod">
        <pc:chgData name="Maeve Lynch" userId="6c857a0f-6a1a-4e31-9649-857ee233dabf" providerId="ADAL" clId="{D1727C87-415E-4A3B-BA97-A5FACA30FF7E}" dt="2021-12-20T16:14:21.394" v="1" actId="27636"/>
        <pc:sldMkLst>
          <pc:docMk/>
          <pc:sldMk cId="0" sldId="258"/>
        </pc:sldMkLst>
        <pc:spChg chg="mod">
          <ac:chgData name="Maeve Lynch" userId="6c857a0f-6a1a-4e31-9649-857ee233dabf" providerId="ADAL" clId="{D1727C87-415E-4A3B-BA97-A5FACA30FF7E}" dt="2021-12-20T16:14:21.394" v="1" actId="27636"/>
          <ac:spMkLst>
            <pc:docMk/>
            <pc:sldMk cId="0" sldId="258"/>
            <ac:spMk id="73" creationId="{00000000-0000-0000-0000-000000000000}"/>
          </ac:spMkLst>
        </pc:spChg>
      </pc:sldChg>
      <pc:sldChg chg="modSp mod">
        <pc:chgData name="Maeve Lynch" userId="6c857a0f-6a1a-4e31-9649-857ee233dabf" providerId="ADAL" clId="{D1727C87-415E-4A3B-BA97-A5FACA30FF7E}" dt="2021-12-20T16:14:21.442" v="2" actId="27636"/>
        <pc:sldMkLst>
          <pc:docMk/>
          <pc:sldMk cId="0" sldId="263"/>
        </pc:sldMkLst>
        <pc:spChg chg="mod">
          <ac:chgData name="Maeve Lynch" userId="6c857a0f-6a1a-4e31-9649-857ee233dabf" providerId="ADAL" clId="{D1727C87-415E-4A3B-BA97-A5FACA30FF7E}" dt="2021-12-20T16:14:21.442" v="2" actId="27636"/>
          <ac:spMkLst>
            <pc:docMk/>
            <pc:sldMk cId="0" sldId="263"/>
            <ac:spMk id="108"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titsandsass.com/the-erasure-of-maya-angelou/"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youtube.com/watch?v=WT8t52RPqWo" TargetMode="Externa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7" name="Google Shape;57;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200">
                <a:solidFill>
                  <a:srgbClr val="333333"/>
                </a:solidFill>
                <a:highlight>
                  <a:srgbClr val="FFFFFF"/>
                </a:highlight>
              </a:rPr>
              <a:t>This day was created in to call attention to hate crimes committed against sex workers all over the globe. Inaugurated by Dr Annie Sprinkle and started by the Sex Workers Outreach Project USA, the first annual day was in 2003 and was a memorial and vigil for the victims of the Green River Killer in Seattle Washington.   International Day to End Violence Against Sex Workers has empowered workers from over cities around the world to come together and organise against discrimination and remember victims of violence.</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07ae0804c8_1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07ae0804c8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And now I would like us all to please stop whatever else we may be doing, I know its a busy Friday afternoon… I would like to dedicate this minute of silence to one of my personal sheros Ms Margo St. James. After being arrested for prostitution in 1962 (the judge convicted her because she knew the word ‘trick’) she would go on to spend the majority of her life fighting for sex workers rights around the world. Her presence is missed in our world. </a:t>
            </a:r>
            <a:endParaRPr/>
          </a:p>
          <a:p>
            <a:pPr marL="0" lvl="0" indent="0" algn="l" rtl="0">
              <a:spcBef>
                <a:spcPts val="0"/>
              </a:spcBef>
              <a:spcAft>
                <a:spcPts val="0"/>
              </a:spcAft>
              <a:buNone/>
            </a:pPr>
            <a:endParaRPr/>
          </a:p>
          <a:p>
            <a:pPr marL="0" lvl="0" indent="0" algn="l" rtl="0">
              <a:spcBef>
                <a:spcPts val="0"/>
              </a:spcBef>
              <a:spcAft>
                <a:spcPts val="0"/>
              </a:spcAft>
              <a:buNone/>
            </a:pPr>
            <a:r>
              <a:rPr lang="en"/>
              <a:t>After a minute please feel free to unmute yourselves and speak a name of someone in our community who has passed this year, or please go ahead and add it in the chat if that is more comfortable.</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084ee0fb45_0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084ee0fb45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10: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5" name="Google Shape;14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 name="Google Shape;63;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e7751dc42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e7751dc42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Going back close to 5000 years in the human story, these are some of the earliest documented examples of the sacredness of sex work and the place trans and queer folks had in it as well. </a:t>
            </a:r>
            <a:endParaRPr/>
          </a:p>
          <a:p>
            <a:pPr marL="0" lvl="0" indent="0" algn="l" rtl="0">
              <a:spcBef>
                <a:spcPts val="0"/>
              </a:spcBef>
              <a:spcAft>
                <a:spcPts val="0"/>
              </a:spcAft>
              <a:buNone/>
            </a:pPr>
            <a:r>
              <a:rPr lang="en"/>
              <a:t>We also know that sex work was such a major industry in Rome at one time , that what we would consider brothels were not allowed to open unitl mid-afternoon, otherwise the fear was that nothing would ever get done. </a:t>
            </a:r>
            <a:endParaRPr/>
          </a:p>
          <a:p>
            <a:pPr marL="0" lvl="0" indent="0" algn="l" rtl="0">
              <a:spcBef>
                <a:spcPts val="0"/>
              </a:spcBef>
              <a:spcAft>
                <a:spcPts val="0"/>
              </a:spcAft>
              <a:buNone/>
            </a:pPr>
            <a:endParaRPr/>
          </a:p>
          <a:p>
            <a:pPr marL="0" lvl="0" indent="0" algn="l" rtl="0">
              <a:spcBef>
                <a:spcPts val="0"/>
              </a:spcBef>
              <a:spcAft>
                <a:spcPts val="0"/>
              </a:spcAft>
              <a:buNone/>
            </a:pPr>
            <a:r>
              <a:rPr lang="en"/>
              <a:t>There is a great episode of Ancient World on Discovery that Pompei was a city almost completely built around the sex industry. </a:t>
            </a:r>
            <a:endParaRPr/>
          </a:p>
          <a:p>
            <a:pPr marL="0" lvl="0" indent="0" algn="l" rtl="0">
              <a:spcBef>
                <a:spcPts val="0"/>
              </a:spcBef>
              <a:spcAft>
                <a:spcPts val="0"/>
              </a:spcAft>
              <a:buNone/>
            </a:pPr>
            <a:endParaRPr/>
          </a:p>
          <a:p>
            <a:pPr marL="0" lvl="0" indent="0" algn="l" rtl="0">
              <a:spcBef>
                <a:spcPts val="0"/>
              </a:spcBef>
              <a:spcAft>
                <a:spcPts val="0"/>
              </a:spcAft>
              <a:buNone/>
            </a:pPr>
            <a:r>
              <a:rPr lang="en"/>
              <a:t>Also i just wanted add thius caveat … when i talk about sex workers today I am talking about Everyone across all gender, orientation and presentation spectrums.</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e7751dc42e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e7751dc42e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 is a fun little video to really demonstrate how much of our contributions have been written out of mainstream human history. In fact, who knew that the real colonization of the old west was mainly driven by sex workers … </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r>
              <a:rPr lang="en"/>
              <a:t>and damn go Wyoming… who knew they were so progressive?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2" name="Google Shape;82;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sz="1300">
                <a:solidFill>
                  <a:schemeClr val="dk1"/>
                </a:solidFill>
                <a:highlight>
                  <a:schemeClr val="lt1"/>
                </a:highlight>
                <a:latin typeface="Georgia"/>
                <a:ea typeface="Georgia"/>
                <a:cs typeface="Georgia"/>
                <a:sym typeface="Georgia"/>
              </a:rPr>
              <a:t>Jumping forward  to 1959 we come to Cooper’s a well known an all-night hangout for gay people, drag queens, transgender and gender-nonconforming folks, and “hustlers”—part- or full-time sex workers.</a:t>
            </a:r>
            <a:endParaRPr sz="1300">
              <a:solidFill>
                <a:schemeClr val="dk1"/>
              </a:solidFill>
              <a:highlight>
                <a:schemeClr val="lt1"/>
              </a:highlight>
              <a:latin typeface="Georgia"/>
              <a:ea typeface="Georgia"/>
              <a:cs typeface="Georgia"/>
              <a:sym typeface="Georgia"/>
            </a:endParaRPr>
          </a:p>
          <a:p>
            <a:pPr marL="0" lvl="0" indent="0" algn="l" rtl="0">
              <a:lnSpc>
                <a:spcPct val="100000"/>
              </a:lnSpc>
              <a:spcBef>
                <a:spcPts val="0"/>
              </a:spcBef>
              <a:spcAft>
                <a:spcPts val="0"/>
              </a:spcAft>
              <a:buSzPts val="1100"/>
              <a:buNone/>
            </a:pPr>
            <a:r>
              <a:rPr lang="en" sz="1300">
                <a:solidFill>
                  <a:schemeClr val="dk1"/>
                </a:solidFill>
                <a:highlight>
                  <a:schemeClr val="lt1"/>
                </a:highlight>
                <a:latin typeface="Georgia"/>
                <a:ea typeface="Georgia"/>
                <a:cs typeface="Georgia"/>
                <a:sym typeface="Georgia"/>
              </a:rPr>
              <a:t>LAPD “who prided itself on being one of the most determined enemies of homosexuality in the nation,” came in and randomly picked three people to ‘arrest’, </a:t>
            </a:r>
            <a:endParaRPr sz="1300">
              <a:solidFill>
                <a:schemeClr val="dk1"/>
              </a:solidFill>
              <a:highlight>
                <a:schemeClr val="lt1"/>
              </a:highlight>
              <a:latin typeface="Georgia"/>
              <a:ea typeface="Georgia"/>
              <a:cs typeface="Georgia"/>
              <a:sym typeface="Georgia"/>
            </a:endParaRPr>
          </a:p>
          <a:p>
            <a:pPr marL="0" lvl="0" indent="0" algn="l" rtl="0">
              <a:lnSpc>
                <a:spcPct val="100000"/>
              </a:lnSpc>
              <a:spcBef>
                <a:spcPts val="0"/>
              </a:spcBef>
              <a:spcAft>
                <a:spcPts val="0"/>
              </a:spcAft>
              <a:buSzPts val="1100"/>
              <a:buNone/>
            </a:pPr>
            <a:r>
              <a:rPr lang="en" sz="1300">
                <a:solidFill>
                  <a:schemeClr val="dk1"/>
                </a:solidFill>
                <a:highlight>
                  <a:schemeClr val="lt1"/>
                </a:highlight>
                <a:latin typeface="Georgia"/>
                <a:ea typeface="Georgia"/>
                <a:cs typeface="Georgia"/>
                <a:sym typeface="Georgia"/>
              </a:rPr>
              <a:t>but that night the donuts and coffee started flying and the cops had to run out the door.</a:t>
            </a:r>
            <a:endParaRPr sz="1300">
              <a:solidFill>
                <a:schemeClr val="dk1"/>
              </a:solidFill>
              <a:highlight>
                <a:schemeClr val="lt1"/>
              </a:highlight>
              <a:latin typeface="Georgia"/>
              <a:ea typeface="Georgia"/>
              <a:cs typeface="Georgia"/>
              <a:sym typeface="Georgia"/>
            </a:endParaRPr>
          </a:p>
          <a:p>
            <a:pPr marL="0" lvl="0" indent="0" algn="l" rtl="0">
              <a:lnSpc>
                <a:spcPct val="100000"/>
              </a:lnSpc>
              <a:spcBef>
                <a:spcPts val="0"/>
              </a:spcBef>
              <a:spcAft>
                <a:spcPts val="0"/>
              </a:spcAft>
              <a:buSzPts val="1100"/>
              <a:buNone/>
            </a:pPr>
            <a:r>
              <a:rPr lang="en" sz="1300">
                <a:solidFill>
                  <a:schemeClr val="dk1"/>
                </a:solidFill>
                <a:highlight>
                  <a:schemeClr val="lt1"/>
                </a:highlight>
                <a:latin typeface="Georgia"/>
                <a:ea typeface="Georgia"/>
                <a:cs typeface="Georgia"/>
                <a:sym typeface="Georgia"/>
              </a:rPr>
              <a:t>I wonder if that was the first time cops ran from donuts...</a:t>
            </a:r>
            <a:endParaRPr sz="1300">
              <a:solidFill>
                <a:schemeClr val="dk1"/>
              </a:solidFill>
              <a:highlight>
                <a:schemeClr val="lt1"/>
              </a:highlight>
              <a:latin typeface="Georgia"/>
              <a:ea typeface="Georgia"/>
              <a:cs typeface="Georgia"/>
              <a:sym typeface="Georgia"/>
            </a:endParaRPr>
          </a:p>
          <a:p>
            <a:pPr marL="0" lvl="0" indent="0" algn="l" rtl="0">
              <a:lnSpc>
                <a:spcPct val="100000"/>
              </a:lnSpc>
              <a:spcBef>
                <a:spcPts val="0"/>
              </a:spcBef>
              <a:spcAft>
                <a:spcPts val="0"/>
              </a:spcAft>
              <a:buSzPts val="1100"/>
              <a:buNone/>
            </a:pPr>
            <a:endParaRPr sz="1300">
              <a:solidFill>
                <a:schemeClr val="dk1"/>
              </a:solidFill>
              <a:highlight>
                <a:schemeClr val="lt1"/>
              </a:highlight>
              <a:latin typeface="Georgia"/>
              <a:ea typeface="Georgia"/>
              <a:cs typeface="Georgia"/>
              <a:sym typeface="Georgia"/>
            </a:endParaRPr>
          </a:p>
          <a:p>
            <a:pPr marL="0" lvl="0" indent="0" algn="l" rtl="0">
              <a:lnSpc>
                <a:spcPct val="100000"/>
              </a:lnSpc>
              <a:spcBef>
                <a:spcPts val="0"/>
              </a:spcBef>
              <a:spcAft>
                <a:spcPts val="0"/>
              </a:spcAft>
              <a:buSzPts val="1100"/>
              <a:buNone/>
            </a:pPr>
            <a:r>
              <a:rPr lang="en" sz="1300">
                <a:solidFill>
                  <a:schemeClr val="dk1"/>
                </a:solidFill>
                <a:highlight>
                  <a:schemeClr val="lt1"/>
                </a:highlight>
                <a:latin typeface="Georgia"/>
                <a:ea typeface="Georgia"/>
                <a:cs typeface="Georgia"/>
                <a:sym typeface="Georgia"/>
              </a:rPr>
              <a:t>The “Compton Riot” is almost the same story as Cooper’s again it was the transwomen of color, the sex workers and ‘gender queer’ non-conforming that standing tall and throwing things, in fact, the biggest common denominator of all of these protests, actions and riots was the sex workers and more specically the trans and GNC sex workers. </a:t>
            </a:r>
            <a:endParaRPr sz="1300">
              <a:solidFill>
                <a:schemeClr val="dk1"/>
              </a:solidFill>
              <a:highlight>
                <a:schemeClr val="lt1"/>
              </a:highlight>
              <a:latin typeface="Georgia"/>
              <a:ea typeface="Georgia"/>
              <a:cs typeface="Georgia"/>
              <a:sym typeface="Georgia"/>
            </a:endParaRPr>
          </a:p>
          <a:p>
            <a:pPr marL="0" lvl="0" indent="0" algn="l" rtl="0">
              <a:lnSpc>
                <a:spcPct val="100000"/>
              </a:lnSpc>
              <a:spcBef>
                <a:spcPts val="0"/>
              </a:spcBef>
              <a:spcAft>
                <a:spcPts val="0"/>
              </a:spcAft>
              <a:buSzPts val="1100"/>
              <a:buNone/>
            </a:pPr>
            <a:endParaRPr sz="1300">
              <a:solidFill>
                <a:schemeClr val="dk1"/>
              </a:solidFill>
              <a:highlight>
                <a:schemeClr val="lt1"/>
              </a:highlight>
              <a:latin typeface="Georgia"/>
              <a:ea typeface="Georgia"/>
              <a:cs typeface="Georgia"/>
              <a:sym typeface="Georgia"/>
            </a:endParaRPr>
          </a:p>
          <a:p>
            <a:pPr marL="0" lvl="0" indent="0" algn="l" rtl="0">
              <a:lnSpc>
                <a:spcPct val="100000"/>
              </a:lnSpc>
              <a:spcBef>
                <a:spcPts val="0"/>
              </a:spcBef>
              <a:spcAft>
                <a:spcPts val="0"/>
              </a:spcAft>
              <a:buSzPts val="1100"/>
              <a:buNone/>
            </a:pPr>
            <a:r>
              <a:rPr lang="en" sz="1300">
                <a:solidFill>
                  <a:schemeClr val="dk1"/>
                </a:solidFill>
                <a:highlight>
                  <a:schemeClr val="lt1"/>
                </a:highlight>
                <a:latin typeface="Georgia"/>
                <a:ea typeface="Georgia"/>
                <a:cs typeface="Georgia"/>
                <a:sym typeface="Georgia"/>
              </a:rPr>
              <a:t>Sex workers not only participated in nearly all of the iconic queer uprisings of the era, but in reality they helped create the conditions that made such uprisings possible. </a:t>
            </a:r>
            <a:endParaRPr sz="1300">
              <a:solidFill>
                <a:schemeClr val="dk1"/>
              </a:solidFill>
              <a:highlight>
                <a:schemeClr val="lt1"/>
              </a:highlight>
              <a:latin typeface="Georgia"/>
              <a:ea typeface="Georgia"/>
              <a:cs typeface="Georgia"/>
              <a:sym typeface="Georgia"/>
            </a:endParaRPr>
          </a:p>
          <a:p>
            <a:pPr marL="0" lvl="0" indent="0" algn="l" rtl="0">
              <a:lnSpc>
                <a:spcPct val="100000"/>
              </a:lnSpc>
              <a:spcBef>
                <a:spcPts val="0"/>
              </a:spcBef>
              <a:spcAft>
                <a:spcPts val="0"/>
              </a:spcAft>
              <a:buSzPts val="1100"/>
              <a:buNone/>
            </a:pPr>
            <a:endParaRPr sz="1300">
              <a:solidFill>
                <a:schemeClr val="dk1"/>
              </a:solidFill>
              <a:highlight>
                <a:schemeClr val="lt1"/>
              </a:highlight>
              <a:latin typeface="Georgia"/>
              <a:ea typeface="Georgia"/>
              <a:cs typeface="Georgia"/>
              <a:sym typeface="Georgia"/>
            </a:endParaRPr>
          </a:p>
          <a:p>
            <a:pPr marL="0" lvl="0" indent="0" algn="l" rtl="0">
              <a:lnSpc>
                <a:spcPct val="100000"/>
              </a:lnSpc>
              <a:spcBef>
                <a:spcPts val="0"/>
              </a:spcBef>
              <a:spcAft>
                <a:spcPts val="0"/>
              </a:spcAft>
              <a:buSzPts val="1100"/>
              <a:buNone/>
            </a:pPr>
            <a:r>
              <a:rPr lang="en" sz="1300">
                <a:solidFill>
                  <a:schemeClr val="dk1"/>
                </a:solidFill>
                <a:highlight>
                  <a:schemeClr val="lt1"/>
                </a:highlight>
                <a:latin typeface="Georgia"/>
                <a:ea typeface="Georgia"/>
                <a:cs typeface="Georgia"/>
                <a:sym typeface="Georgia"/>
              </a:rPr>
              <a:t>In San Francisco, for instance, a group of street youth — largely trans and queer kids, many of whom sold sex in the Tenderloin — came together in 1966 to form a new organization called Vanguard. By publishing a revelatory newsletter, meeting with city officials and organizing actions, marches and speeches, members of Vanguard raised awareness about the conditions faced by those on the streets. </a:t>
            </a:r>
            <a:endParaRPr>
              <a:highlight>
                <a:schemeClr val="lt1"/>
              </a:highligh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0" name="Google Shape;9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But many of the queers who threw bottles, bricks and garbage at the police that night were hustlers, hookers and other sex workers. Indeed, Marsha P. Johnson and Sylvia Rivera — two trans women of color who have both been credited with throwing the proverbial “first brick” at Stonewall and who are being honored for their activism with a new monument in New York City — had sold sex.</a:t>
            </a: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7" name="Google Shape;97;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In the years following Stonewall, Rivera and other sex workers united in the Gay Liberation Front and Street Transvestite Action Revolutionaries,both of these organizations were launched from organizing campaigns to combat discrimination, demand acceptance of gender and sexual nonconformity, and ultimately call for the overthrow of capitalism.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And, because…capitalism the erasure of sex workers and the origins of the gender queer, gender non-conforming and the transwomen of color from Stonewall began almost immediately. </a:t>
            </a:r>
            <a:endParaRPr/>
          </a:p>
          <a:p>
            <a:pPr marL="0" lvl="0" indent="0" algn="l" rtl="0">
              <a:lnSpc>
                <a:spcPct val="100000"/>
              </a:lnSpc>
              <a:spcBef>
                <a:spcPts val="0"/>
              </a:spcBef>
              <a:spcAft>
                <a:spcPts val="0"/>
              </a:spcAft>
              <a:buSzPts val="1100"/>
              <a:buNone/>
            </a:pPr>
            <a:r>
              <a:rPr lang="en"/>
              <a:t>As early as 1973, “Rivera had to fight to speak at the gay pride rally celebrating Stonewall because the crowd didn’t want to hear from a transgender sex worker.”  </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r>
              <a:rPr lang="en"/>
              <a:t>This was almost 50 years ago, for some of us a lot has changed since then, unfortunately for most trans and gender queer people of color this is still true today.</a:t>
            </a:r>
            <a:endParaRPr/>
          </a:p>
          <a:p>
            <a:pPr marL="0" lvl="0" indent="0" algn="l" rtl="0">
              <a:lnSpc>
                <a:spcPct val="100000"/>
              </a:lnSpc>
              <a:spcBef>
                <a:spcPts val="0"/>
              </a:spcBef>
              <a:spcAft>
                <a:spcPts val="0"/>
              </a:spcAft>
              <a:buSzPts val="1100"/>
              <a:buNone/>
            </a:pPr>
            <a:endParaRPr/>
          </a:p>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g107ae0804c8_1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 name="Google Shape;105;g107ae0804c8_1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lnSpc>
                <a:spcPct val="143750"/>
              </a:lnSpc>
              <a:spcBef>
                <a:spcPts val="1200"/>
              </a:spcBef>
              <a:spcAft>
                <a:spcPts val="0"/>
              </a:spcAft>
              <a:buNone/>
            </a:pPr>
            <a:r>
              <a:rPr lang="en" sz="1200">
                <a:solidFill>
                  <a:srgbClr val="8F8F8F"/>
                </a:solidFill>
                <a:highlight>
                  <a:srgbClr val="FFFFFF"/>
                </a:highlight>
                <a:latin typeface="Roboto"/>
                <a:ea typeface="Roboto"/>
                <a:cs typeface="Roboto"/>
                <a:sym typeface="Roboto"/>
              </a:rPr>
              <a:t>Dr. Maya Angelou only ever earned honorary degrees, but she did have quite a variety of jobs over the years. You probably know her as a poet and memoirist, but if you’ve actually read her series of memoirs then you know she was at various times also a calypso singer, a Tony-nominated Broadway actress, a paint scraper at a body shop and San Francisco’s first female streetcar driver. When she was fairly young, Angelou worked as a prostitute and brothel manager, activities which </a:t>
            </a:r>
            <a:r>
              <a:rPr lang="en" sz="1200">
                <a:solidFill>
                  <a:srgbClr val="F75932"/>
                </a:solidFill>
                <a:highlight>
                  <a:srgbClr val="FFFFFF"/>
                </a:highlight>
                <a:uFill>
                  <a:noFill/>
                </a:uFill>
                <a:latin typeface="Roboto"/>
                <a:ea typeface="Roboto"/>
                <a:cs typeface="Roboto"/>
                <a:sym typeface="Roboto"/>
                <a:hlinkClick r:id="rId3">
                  <a:extLst>
                    <a:ext uri="{A12FA001-AC4F-418D-AE19-62706E023703}">
                      <ahyp:hlinkClr xmlns:ahyp="http://schemas.microsoft.com/office/drawing/2018/hyperlinkcolor" val="tx"/>
                    </a:ext>
                  </a:extLst>
                </a:hlinkClick>
              </a:rPr>
              <a:t>she describes candidly</a:t>
            </a:r>
            <a:r>
              <a:rPr lang="en" sz="1200">
                <a:solidFill>
                  <a:srgbClr val="8F8F8F"/>
                </a:solidFill>
                <a:highlight>
                  <a:srgbClr val="FFFFFF"/>
                </a:highlight>
                <a:latin typeface="Roboto"/>
                <a:ea typeface="Roboto"/>
                <a:cs typeface="Roboto"/>
                <a:sym typeface="Roboto"/>
              </a:rPr>
              <a:t> in her 1974 memoir </a:t>
            </a:r>
            <a:r>
              <a:rPr lang="en" sz="1200" i="1">
                <a:solidFill>
                  <a:srgbClr val="8F8F8F"/>
                </a:solidFill>
                <a:highlight>
                  <a:srgbClr val="FFFFFF"/>
                </a:highlight>
                <a:latin typeface="Roboto"/>
                <a:ea typeface="Roboto"/>
                <a:cs typeface="Roboto"/>
                <a:sym typeface="Roboto"/>
              </a:rPr>
              <a:t>Gather Together In My Name</a:t>
            </a:r>
            <a:r>
              <a:rPr lang="en" sz="1200">
                <a:solidFill>
                  <a:srgbClr val="8F8F8F"/>
                </a:solidFill>
                <a:highlight>
                  <a:srgbClr val="FFFFFF"/>
                </a:highlight>
                <a:latin typeface="Roboto"/>
                <a:ea typeface="Roboto"/>
                <a:cs typeface="Roboto"/>
                <a:sym typeface="Roboto"/>
              </a:rPr>
              <a:t>:</a:t>
            </a:r>
            <a:endParaRPr sz="1200">
              <a:solidFill>
                <a:srgbClr val="8F8F8F"/>
              </a:solidFill>
              <a:highlight>
                <a:srgbClr val="FFFFFF"/>
              </a:highlight>
              <a:latin typeface="Roboto"/>
              <a:ea typeface="Roboto"/>
              <a:cs typeface="Roboto"/>
              <a:sym typeface="Roboto"/>
            </a:endParaRPr>
          </a:p>
          <a:p>
            <a:pPr marL="0" lvl="0" indent="0" algn="l" rtl="0">
              <a:lnSpc>
                <a:spcPct val="143750"/>
              </a:lnSpc>
              <a:spcBef>
                <a:spcPts val="1200"/>
              </a:spcBef>
              <a:spcAft>
                <a:spcPts val="0"/>
              </a:spcAft>
              <a:buNone/>
            </a:pPr>
            <a:r>
              <a:rPr lang="en" sz="1200">
                <a:solidFill>
                  <a:srgbClr val="8F8F8F"/>
                </a:solidFill>
                <a:highlight>
                  <a:srgbClr val="FFFFFF"/>
                </a:highlight>
                <a:latin typeface="Roboto"/>
                <a:ea typeface="Roboto"/>
                <a:cs typeface="Roboto"/>
                <a:sym typeface="Roboto"/>
              </a:rPr>
              <a:t>English actor, novelist and one-time </a:t>
            </a:r>
            <a:r>
              <a:rPr lang="en" sz="1200">
                <a:solidFill>
                  <a:srgbClr val="F75932"/>
                </a:solidFill>
                <a:highlight>
                  <a:srgbClr val="FFFFFF"/>
                </a:highlight>
                <a:uFill>
                  <a:noFill/>
                </a:uFill>
                <a:latin typeface="Roboto"/>
                <a:ea typeface="Roboto"/>
                <a:cs typeface="Roboto"/>
                <a:sym typeface="Roboto"/>
                <a:hlinkClick r:id="rId4">
                  <a:extLst>
                    <a:ext uri="{A12FA001-AC4F-418D-AE19-62706E023703}">
                      <ahyp:hlinkClr xmlns:ahyp="http://schemas.microsoft.com/office/drawing/2018/hyperlinkcolor" val="tx"/>
                    </a:ext>
                  </a:extLst>
                </a:hlinkClick>
              </a:rPr>
              <a:t>New Wave singer</a:t>
            </a:r>
            <a:r>
              <a:rPr lang="en" sz="1200">
                <a:solidFill>
                  <a:srgbClr val="8F8F8F"/>
                </a:solidFill>
                <a:highlight>
                  <a:srgbClr val="FFFFFF"/>
                </a:highlight>
                <a:latin typeface="Roboto"/>
                <a:ea typeface="Roboto"/>
                <a:cs typeface="Roboto"/>
                <a:sym typeface="Roboto"/>
              </a:rPr>
              <a:t> Rupert Everett was born into a wealthy family, but he spent his younger days escorting his way through college. His first film role, playing a gay character in 1984’s </a:t>
            </a:r>
            <a:r>
              <a:rPr lang="en" sz="1200" i="1">
                <a:solidFill>
                  <a:srgbClr val="8F8F8F"/>
                </a:solidFill>
                <a:highlight>
                  <a:srgbClr val="FFFFFF"/>
                </a:highlight>
                <a:latin typeface="Roboto"/>
                <a:ea typeface="Roboto"/>
                <a:cs typeface="Roboto"/>
                <a:sym typeface="Roboto"/>
              </a:rPr>
              <a:t>Another Country</a:t>
            </a:r>
            <a:r>
              <a:rPr lang="en" sz="1200">
                <a:solidFill>
                  <a:srgbClr val="8F8F8F"/>
                </a:solidFill>
                <a:highlight>
                  <a:srgbClr val="FFFFFF"/>
                </a:highlight>
                <a:latin typeface="Roboto"/>
                <a:ea typeface="Roboto"/>
                <a:cs typeface="Roboto"/>
                <a:sym typeface="Roboto"/>
              </a:rPr>
              <a:t>, made him a star, and he came out of the closet. Never shy about expressing his feelings, he revealed his past as a former rentboy in 1997 while promoting the career-reviving </a:t>
            </a:r>
            <a:r>
              <a:rPr lang="en" sz="1200" i="1">
                <a:solidFill>
                  <a:srgbClr val="8F8F8F"/>
                </a:solidFill>
                <a:highlight>
                  <a:srgbClr val="FFFFFF"/>
                </a:highlight>
                <a:latin typeface="Roboto"/>
                <a:ea typeface="Roboto"/>
                <a:cs typeface="Roboto"/>
                <a:sym typeface="Roboto"/>
              </a:rPr>
              <a:t>My Best Friend’s Wedding</a:t>
            </a:r>
            <a:r>
              <a:rPr lang="en" sz="1200">
                <a:solidFill>
                  <a:srgbClr val="8F8F8F"/>
                </a:solidFill>
                <a:highlight>
                  <a:srgbClr val="FFFFFF"/>
                </a:highlight>
                <a:latin typeface="Roboto"/>
                <a:ea typeface="Roboto"/>
                <a:cs typeface="Roboto"/>
                <a:sym typeface="Roboto"/>
              </a:rPr>
              <a:t>. He also hosted an interview series on British television entitled </a:t>
            </a:r>
            <a:r>
              <a:rPr lang="en" sz="1200" i="1">
                <a:solidFill>
                  <a:srgbClr val="8F8F8F"/>
                </a:solidFill>
                <a:highlight>
                  <a:srgbClr val="FFFFFF"/>
                </a:highlight>
                <a:latin typeface="Roboto"/>
                <a:ea typeface="Roboto"/>
                <a:cs typeface="Roboto"/>
                <a:sym typeface="Roboto"/>
              </a:rPr>
              <a:t>Love For Sale</a:t>
            </a:r>
            <a:r>
              <a:rPr lang="en" sz="1200">
                <a:solidFill>
                  <a:srgbClr val="8F8F8F"/>
                </a:solidFill>
                <a:highlight>
                  <a:srgbClr val="FFFFFF"/>
                </a:highlight>
                <a:latin typeface="Roboto"/>
                <a:ea typeface="Roboto"/>
                <a:cs typeface="Roboto"/>
                <a:sym typeface="Roboto"/>
              </a:rPr>
              <a:t> about various British sex workers.</a:t>
            </a:r>
            <a:endParaRPr sz="1200">
              <a:solidFill>
                <a:srgbClr val="8F8F8F"/>
              </a:solidFill>
              <a:highlight>
                <a:srgbClr val="FFFFFF"/>
              </a:highlight>
              <a:latin typeface="Roboto"/>
              <a:ea typeface="Roboto"/>
              <a:cs typeface="Roboto"/>
              <a:sym typeface="Roboto"/>
            </a:endParaRPr>
          </a:p>
          <a:p>
            <a:pPr marL="0" lvl="0" indent="0" algn="l" rtl="0">
              <a:lnSpc>
                <a:spcPct val="143750"/>
              </a:lnSpc>
              <a:spcBef>
                <a:spcPts val="1200"/>
              </a:spcBef>
              <a:spcAft>
                <a:spcPts val="0"/>
              </a:spcAft>
              <a:buNone/>
            </a:pPr>
            <a:endParaRPr sz="1200">
              <a:solidFill>
                <a:srgbClr val="8F8F8F"/>
              </a:solidFill>
              <a:highlight>
                <a:srgbClr val="FFFFFF"/>
              </a:highlight>
              <a:latin typeface="Roboto"/>
              <a:ea typeface="Roboto"/>
              <a:cs typeface="Roboto"/>
              <a:sym typeface="Roboto"/>
            </a:endParaRPr>
          </a:p>
          <a:p>
            <a:pPr marL="0" lvl="0" indent="0" algn="l" rtl="0">
              <a:lnSpc>
                <a:spcPct val="143750"/>
              </a:lnSpc>
              <a:spcBef>
                <a:spcPts val="1200"/>
              </a:spcBef>
              <a:spcAft>
                <a:spcPts val="0"/>
              </a:spcAft>
              <a:buClr>
                <a:schemeClr val="dk1"/>
              </a:buClr>
              <a:buSzPts val="1100"/>
              <a:buFont typeface="Arial"/>
              <a:buNone/>
            </a:pPr>
            <a:endParaRPr sz="1200">
              <a:solidFill>
                <a:srgbClr val="8F8F8F"/>
              </a:solidFill>
              <a:highlight>
                <a:srgbClr val="FFFFFF"/>
              </a:highlight>
              <a:latin typeface="Roboto"/>
              <a:ea typeface="Roboto"/>
              <a:cs typeface="Roboto"/>
              <a:sym typeface="Roboto"/>
            </a:endParaRPr>
          </a:p>
          <a:p>
            <a:pPr marL="0" lvl="0" indent="0" algn="l" rtl="0">
              <a:spcBef>
                <a:spcPts val="120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07a223567e_0_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107a223567e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 mention all of these folks just as a reminder that just like with gay and trans folks … someone you know and love is or has been a sex worker…</a:t>
            </a:r>
            <a:endParaRPr/>
          </a:p>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cxnSp>
        <p:nvCxnSpPr>
          <p:cNvPr id="10" name="Google Shape;10;p16"/>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11" name="Google Shape;11;p16"/>
          <p:cNvSpPr txBox="1">
            <a:spLocks noGrp="1"/>
          </p:cNvSpPr>
          <p:nvPr>
            <p:ph type="ctrTitle"/>
          </p:nvPr>
        </p:nvSpPr>
        <p:spPr>
          <a:xfrm>
            <a:off x="510450" y="1257300"/>
            <a:ext cx="8123100" cy="15885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12" name="Google Shape;12;p16"/>
          <p:cNvSpPr txBox="1">
            <a:spLocks noGrp="1"/>
          </p:cNvSpPr>
          <p:nvPr>
            <p:ph type="subTitle" idx="1"/>
          </p:nvPr>
        </p:nvSpPr>
        <p:spPr>
          <a:xfrm>
            <a:off x="510450" y="3182313"/>
            <a:ext cx="8123100" cy="630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400"/>
              <a:buNone/>
              <a:defRPr sz="2400">
                <a:solidFill>
                  <a:schemeClr val="lt1"/>
                </a:solidFill>
              </a:defRPr>
            </a:lvl1pPr>
            <a:lvl2pPr lvl="1" algn="l">
              <a:lnSpc>
                <a:spcPct val="100000"/>
              </a:lnSpc>
              <a:spcBef>
                <a:spcPts val="0"/>
              </a:spcBef>
              <a:spcAft>
                <a:spcPts val="0"/>
              </a:spcAft>
              <a:buClr>
                <a:schemeClr val="lt1"/>
              </a:buClr>
              <a:buSzPts val="2400"/>
              <a:buNone/>
              <a:defRPr sz="2400">
                <a:solidFill>
                  <a:schemeClr val="lt1"/>
                </a:solidFill>
              </a:defRPr>
            </a:lvl2pPr>
            <a:lvl3pPr lvl="2" algn="l">
              <a:lnSpc>
                <a:spcPct val="100000"/>
              </a:lnSpc>
              <a:spcBef>
                <a:spcPts val="0"/>
              </a:spcBef>
              <a:spcAft>
                <a:spcPts val="0"/>
              </a:spcAft>
              <a:buClr>
                <a:schemeClr val="lt1"/>
              </a:buClr>
              <a:buSzPts val="2400"/>
              <a:buNone/>
              <a:defRPr sz="2400">
                <a:solidFill>
                  <a:schemeClr val="lt1"/>
                </a:solidFill>
              </a:defRPr>
            </a:lvl3pPr>
            <a:lvl4pPr lvl="3" algn="l">
              <a:lnSpc>
                <a:spcPct val="100000"/>
              </a:lnSpc>
              <a:spcBef>
                <a:spcPts val="0"/>
              </a:spcBef>
              <a:spcAft>
                <a:spcPts val="0"/>
              </a:spcAft>
              <a:buClr>
                <a:schemeClr val="lt1"/>
              </a:buClr>
              <a:buSzPts val="2400"/>
              <a:buNone/>
              <a:defRPr sz="2400">
                <a:solidFill>
                  <a:schemeClr val="lt1"/>
                </a:solidFill>
              </a:defRPr>
            </a:lvl4pPr>
            <a:lvl5pPr lvl="4" algn="l">
              <a:lnSpc>
                <a:spcPct val="100000"/>
              </a:lnSpc>
              <a:spcBef>
                <a:spcPts val="0"/>
              </a:spcBef>
              <a:spcAft>
                <a:spcPts val="0"/>
              </a:spcAft>
              <a:buClr>
                <a:schemeClr val="lt1"/>
              </a:buClr>
              <a:buSzPts val="2400"/>
              <a:buNone/>
              <a:defRPr sz="2400">
                <a:solidFill>
                  <a:schemeClr val="lt1"/>
                </a:solidFill>
              </a:defRPr>
            </a:lvl5pPr>
            <a:lvl6pPr lvl="5" algn="l">
              <a:lnSpc>
                <a:spcPct val="100000"/>
              </a:lnSpc>
              <a:spcBef>
                <a:spcPts val="0"/>
              </a:spcBef>
              <a:spcAft>
                <a:spcPts val="0"/>
              </a:spcAft>
              <a:buClr>
                <a:schemeClr val="lt1"/>
              </a:buClr>
              <a:buSzPts val="2400"/>
              <a:buNone/>
              <a:defRPr sz="2400">
                <a:solidFill>
                  <a:schemeClr val="lt1"/>
                </a:solidFill>
              </a:defRPr>
            </a:lvl6pPr>
            <a:lvl7pPr lvl="6" algn="l">
              <a:lnSpc>
                <a:spcPct val="100000"/>
              </a:lnSpc>
              <a:spcBef>
                <a:spcPts val="0"/>
              </a:spcBef>
              <a:spcAft>
                <a:spcPts val="0"/>
              </a:spcAft>
              <a:buClr>
                <a:schemeClr val="lt1"/>
              </a:buClr>
              <a:buSzPts val="2400"/>
              <a:buNone/>
              <a:defRPr sz="2400">
                <a:solidFill>
                  <a:schemeClr val="lt1"/>
                </a:solidFill>
              </a:defRPr>
            </a:lvl7pPr>
            <a:lvl8pPr lvl="7" algn="l">
              <a:lnSpc>
                <a:spcPct val="100000"/>
              </a:lnSpc>
              <a:spcBef>
                <a:spcPts val="0"/>
              </a:spcBef>
              <a:spcAft>
                <a:spcPts val="0"/>
              </a:spcAft>
              <a:buClr>
                <a:schemeClr val="lt1"/>
              </a:buClr>
              <a:buSzPts val="2400"/>
              <a:buNone/>
              <a:defRPr sz="2400">
                <a:solidFill>
                  <a:schemeClr val="lt1"/>
                </a:solidFill>
              </a:defRPr>
            </a:lvl8pPr>
            <a:lvl9pPr lvl="8" algn="l">
              <a:lnSpc>
                <a:spcPct val="100000"/>
              </a:lnSpc>
              <a:spcBef>
                <a:spcPts val="0"/>
              </a:spcBef>
              <a:spcAft>
                <a:spcPts val="0"/>
              </a:spcAft>
              <a:buClr>
                <a:schemeClr val="lt1"/>
              </a:buClr>
              <a:buSzPts val="2400"/>
              <a:buNone/>
              <a:defRPr sz="2400">
                <a:solidFill>
                  <a:schemeClr val="lt1"/>
                </a:solidFill>
              </a:defRPr>
            </a:lvl9pPr>
          </a:lstStyle>
          <a:p>
            <a:endParaRPr/>
          </a:p>
        </p:txBody>
      </p:sp>
      <p:sp>
        <p:nvSpPr>
          <p:cNvPr id="13" name="Google Shape;13;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8"/>
        <p:cNvGrpSpPr/>
        <p:nvPr/>
      </p:nvGrpSpPr>
      <p:grpSpPr>
        <a:xfrm>
          <a:off x="0" y="0"/>
          <a:ext cx="0" cy="0"/>
          <a:chOff x="0" y="0"/>
          <a:chExt cx="0" cy="0"/>
        </a:xfrm>
      </p:grpSpPr>
      <p:sp>
        <p:nvSpPr>
          <p:cNvPr id="49" name="Google Shape;49;p28"/>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28"/>
          <p:cNvSpPr txBox="1">
            <a:spLocks noGrp="1"/>
          </p:cNvSpPr>
          <p:nvPr>
            <p:ph type="title" hasCustomPrompt="1"/>
          </p:nvPr>
        </p:nvSpPr>
        <p:spPr>
          <a:xfrm>
            <a:off x="311700" y="991475"/>
            <a:ext cx="8520600" cy="19179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14000"/>
              <a:buNone/>
              <a:defRPr sz="14000" b="1"/>
            </a:lvl1pPr>
            <a:lvl2pPr lvl="1" algn="ctr">
              <a:lnSpc>
                <a:spcPct val="100000"/>
              </a:lnSpc>
              <a:spcBef>
                <a:spcPts val="0"/>
              </a:spcBef>
              <a:spcAft>
                <a:spcPts val="0"/>
              </a:spcAft>
              <a:buSzPts val="14000"/>
              <a:buNone/>
              <a:defRPr sz="14000" b="1"/>
            </a:lvl2pPr>
            <a:lvl3pPr lvl="2" algn="ctr">
              <a:lnSpc>
                <a:spcPct val="100000"/>
              </a:lnSpc>
              <a:spcBef>
                <a:spcPts val="0"/>
              </a:spcBef>
              <a:spcAft>
                <a:spcPts val="0"/>
              </a:spcAft>
              <a:buSzPts val="14000"/>
              <a:buNone/>
              <a:defRPr sz="14000" b="1"/>
            </a:lvl3pPr>
            <a:lvl4pPr lvl="3" algn="ctr">
              <a:lnSpc>
                <a:spcPct val="100000"/>
              </a:lnSpc>
              <a:spcBef>
                <a:spcPts val="0"/>
              </a:spcBef>
              <a:spcAft>
                <a:spcPts val="0"/>
              </a:spcAft>
              <a:buSzPts val="14000"/>
              <a:buNone/>
              <a:defRPr sz="14000" b="1"/>
            </a:lvl4pPr>
            <a:lvl5pPr lvl="4" algn="ctr">
              <a:lnSpc>
                <a:spcPct val="100000"/>
              </a:lnSpc>
              <a:spcBef>
                <a:spcPts val="0"/>
              </a:spcBef>
              <a:spcAft>
                <a:spcPts val="0"/>
              </a:spcAft>
              <a:buSzPts val="14000"/>
              <a:buNone/>
              <a:defRPr sz="14000" b="1"/>
            </a:lvl5pPr>
            <a:lvl6pPr lvl="5" algn="ctr">
              <a:lnSpc>
                <a:spcPct val="100000"/>
              </a:lnSpc>
              <a:spcBef>
                <a:spcPts val="0"/>
              </a:spcBef>
              <a:spcAft>
                <a:spcPts val="0"/>
              </a:spcAft>
              <a:buSzPts val="14000"/>
              <a:buNone/>
              <a:defRPr sz="14000" b="1"/>
            </a:lvl6pPr>
            <a:lvl7pPr lvl="6" algn="ctr">
              <a:lnSpc>
                <a:spcPct val="100000"/>
              </a:lnSpc>
              <a:spcBef>
                <a:spcPts val="0"/>
              </a:spcBef>
              <a:spcAft>
                <a:spcPts val="0"/>
              </a:spcAft>
              <a:buSzPts val="14000"/>
              <a:buNone/>
              <a:defRPr sz="14000" b="1"/>
            </a:lvl7pPr>
            <a:lvl8pPr lvl="7" algn="ctr">
              <a:lnSpc>
                <a:spcPct val="100000"/>
              </a:lnSpc>
              <a:spcBef>
                <a:spcPts val="0"/>
              </a:spcBef>
              <a:spcAft>
                <a:spcPts val="0"/>
              </a:spcAft>
              <a:buSzPts val="14000"/>
              <a:buNone/>
              <a:defRPr sz="14000" b="1"/>
            </a:lvl8pPr>
            <a:lvl9pPr lvl="8" algn="ctr">
              <a:lnSpc>
                <a:spcPct val="100000"/>
              </a:lnSpc>
              <a:spcBef>
                <a:spcPts val="0"/>
              </a:spcBef>
              <a:spcAft>
                <a:spcPts val="0"/>
              </a:spcAft>
              <a:buSzPts val="14000"/>
              <a:buNone/>
              <a:defRPr sz="14000" b="1"/>
            </a:lvl9pPr>
          </a:lstStyle>
          <a:p>
            <a:r>
              <a:t>xx%</a:t>
            </a:r>
          </a:p>
        </p:txBody>
      </p:sp>
      <p:sp>
        <p:nvSpPr>
          <p:cNvPr id="51" name="Google Shape;51;p28"/>
          <p:cNvSpPr txBox="1">
            <a:spLocks noGrp="1"/>
          </p:cNvSpPr>
          <p:nvPr>
            <p:ph type="body" idx="1"/>
          </p:nvPr>
        </p:nvSpPr>
        <p:spPr>
          <a:xfrm>
            <a:off x="311700" y="3071300"/>
            <a:ext cx="8520600" cy="901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52" name="Google Shape;52;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4"/>
        <p:cNvGrpSpPr/>
        <p:nvPr/>
      </p:nvGrpSpPr>
      <p:grpSpPr>
        <a:xfrm>
          <a:off x="0" y="0"/>
          <a:ext cx="0" cy="0"/>
          <a:chOff x="0" y="0"/>
          <a:chExt cx="0" cy="0"/>
        </a:xfrm>
      </p:grpSpPr>
      <p:sp>
        <p:nvSpPr>
          <p:cNvPr id="15" name="Google Shape;15;p17"/>
          <p:cNvSpPr/>
          <p:nvPr/>
        </p:nvSpPr>
        <p:spPr>
          <a:xfrm>
            <a:off x="0" y="5045700"/>
            <a:ext cx="9144000" cy="978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7" name="Google Shape;17;p1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8" name="Google Shape;18;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9"/>
        <p:cNvGrpSpPr/>
        <p:nvPr/>
      </p:nvGrpSpPr>
      <p:grpSpPr>
        <a:xfrm>
          <a:off x="0" y="0"/>
          <a:ext cx="0" cy="0"/>
          <a:chOff x="0" y="0"/>
          <a:chExt cx="0" cy="0"/>
        </a:xfrm>
      </p:grpSpPr>
      <p:sp>
        <p:nvSpPr>
          <p:cNvPr id="20" name="Google Shape;20;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1" name="Google Shape;21;p1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2" name="Google Shape;22;p1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24"/>
        <p:cNvGrpSpPr/>
        <p:nvPr/>
      </p:nvGrpSpPr>
      <p:grpSpPr>
        <a:xfrm>
          <a:off x="0" y="0"/>
          <a:ext cx="0" cy="0"/>
          <a:chOff x="0" y="0"/>
          <a:chExt cx="0" cy="0"/>
        </a:xfrm>
      </p:grpSpPr>
      <p:cxnSp>
        <p:nvCxnSpPr>
          <p:cNvPr id="25" name="Google Shape;25;p22"/>
          <p:cNvCxnSpPr/>
          <p:nvPr/>
        </p:nvCxnSpPr>
        <p:spPr>
          <a:xfrm>
            <a:off x="0" y="2998150"/>
            <a:ext cx="9144000" cy="0"/>
          </a:xfrm>
          <a:prstGeom prst="straightConnector1">
            <a:avLst/>
          </a:prstGeom>
          <a:noFill/>
          <a:ln w="19050" cap="flat" cmpd="sng">
            <a:solidFill>
              <a:schemeClr val="lt2"/>
            </a:solidFill>
            <a:prstDash val="solid"/>
            <a:round/>
            <a:headEnd type="none" w="sm" len="sm"/>
            <a:tailEnd type="none" w="sm" len="sm"/>
          </a:ln>
        </p:spPr>
      </p:cxnSp>
      <p:sp>
        <p:nvSpPr>
          <p:cNvPr id="26" name="Google Shape;26;p22"/>
          <p:cNvSpPr txBox="1">
            <a:spLocks noGrp="1"/>
          </p:cNvSpPr>
          <p:nvPr>
            <p:ph type="title"/>
          </p:nvPr>
        </p:nvSpPr>
        <p:spPr>
          <a:xfrm>
            <a:off x="510450" y="2057400"/>
            <a:ext cx="8123100" cy="7788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Clr>
                <a:schemeClr val="lt1"/>
              </a:buClr>
              <a:buSzPts val="3600"/>
              <a:buNone/>
              <a:defRPr sz="3600">
                <a:solidFill>
                  <a:schemeClr val="lt1"/>
                </a:solidFill>
              </a:defRPr>
            </a:lvl1pPr>
            <a:lvl2pPr lvl="1" algn="l">
              <a:lnSpc>
                <a:spcPct val="100000"/>
              </a:lnSpc>
              <a:spcBef>
                <a:spcPts val="0"/>
              </a:spcBef>
              <a:spcAft>
                <a:spcPts val="0"/>
              </a:spcAft>
              <a:buClr>
                <a:schemeClr val="lt1"/>
              </a:buClr>
              <a:buSzPts val="3600"/>
              <a:buNone/>
              <a:defRPr sz="3600">
                <a:solidFill>
                  <a:schemeClr val="lt1"/>
                </a:solidFill>
              </a:defRPr>
            </a:lvl2pPr>
            <a:lvl3pPr lvl="2" algn="l">
              <a:lnSpc>
                <a:spcPct val="100000"/>
              </a:lnSpc>
              <a:spcBef>
                <a:spcPts val="0"/>
              </a:spcBef>
              <a:spcAft>
                <a:spcPts val="0"/>
              </a:spcAft>
              <a:buClr>
                <a:schemeClr val="lt1"/>
              </a:buClr>
              <a:buSzPts val="3600"/>
              <a:buNone/>
              <a:defRPr sz="3600">
                <a:solidFill>
                  <a:schemeClr val="lt1"/>
                </a:solidFill>
              </a:defRPr>
            </a:lvl3pPr>
            <a:lvl4pPr lvl="3" algn="l">
              <a:lnSpc>
                <a:spcPct val="100000"/>
              </a:lnSpc>
              <a:spcBef>
                <a:spcPts val="0"/>
              </a:spcBef>
              <a:spcAft>
                <a:spcPts val="0"/>
              </a:spcAft>
              <a:buClr>
                <a:schemeClr val="lt1"/>
              </a:buClr>
              <a:buSzPts val="3600"/>
              <a:buNone/>
              <a:defRPr sz="3600">
                <a:solidFill>
                  <a:schemeClr val="lt1"/>
                </a:solidFill>
              </a:defRPr>
            </a:lvl4pPr>
            <a:lvl5pPr lvl="4" algn="l">
              <a:lnSpc>
                <a:spcPct val="100000"/>
              </a:lnSpc>
              <a:spcBef>
                <a:spcPts val="0"/>
              </a:spcBef>
              <a:spcAft>
                <a:spcPts val="0"/>
              </a:spcAft>
              <a:buClr>
                <a:schemeClr val="lt1"/>
              </a:buClr>
              <a:buSzPts val="3600"/>
              <a:buNone/>
              <a:defRPr sz="3600">
                <a:solidFill>
                  <a:schemeClr val="lt1"/>
                </a:solidFill>
              </a:defRPr>
            </a:lvl5pPr>
            <a:lvl6pPr lvl="5" algn="l">
              <a:lnSpc>
                <a:spcPct val="100000"/>
              </a:lnSpc>
              <a:spcBef>
                <a:spcPts val="0"/>
              </a:spcBef>
              <a:spcAft>
                <a:spcPts val="0"/>
              </a:spcAft>
              <a:buClr>
                <a:schemeClr val="lt1"/>
              </a:buClr>
              <a:buSzPts val="3600"/>
              <a:buNone/>
              <a:defRPr sz="3600">
                <a:solidFill>
                  <a:schemeClr val="lt1"/>
                </a:solidFill>
              </a:defRPr>
            </a:lvl6pPr>
            <a:lvl7pPr lvl="6" algn="l">
              <a:lnSpc>
                <a:spcPct val="100000"/>
              </a:lnSpc>
              <a:spcBef>
                <a:spcPts val="0"/>
              </a:spcBef>
              <a:spcAft>
                <a:spcPts val="0"/>
              </a:spcAft>
              <a:buClr>
                <a:schemeClr val="lt1"/>
              </a:buClr>
              <a:buSzPts val="3600"/>
              <a:buNone/>
              <a:defRPr sz="3600">
                <a:solidFill>
                  <a:schemeClr val="lt1"/>
                </a:solidFill>
              </a:defRPr>
            </a:lvl7pPr>
            <a:lvl8pPr lvl="7" algn="l">
              <a:lnSpc>
                <a:spcPct val="100000"/>
              </a:lnSpc>
              <a:spcBef>
                <a:spcPts val="0"/>
              </a:spcBef>
              <a:spcAft>
                <a:spcPts val="0"/>
              </a:spcAft>
              <a:buClr>
                <a:schemeClr val="lt1"/>
              </a:buClr>
              <a:buSzPts val="3600"/>
              <a:buNone/>
              <a:defRPr sz="3600">
                <a:solidFill>
                  <a:schemeClr val="lt1"/>
                </a:solidFill>
              </a:defRPr>
            </a:lvl8pPr>
            <a:lvl9pPr lvl="8" algn="l">
              <a:lnSpc>
                <a:spcPct val="100000"/>
              </a:lnSpc>
              <a:spcBef>
                <a:spcPts val="0"/>
              </a:spcBef>
              <a:spcAft>
                <a:spcPts val="0"/>
              </a:spcAft>
              <a:buClr>
                <a:schemeClr val="lt1"/>
              </a:buClr>
              <a:buSzPts val="3600"/>
              <a:buNone/>
              <a:defRPr sz="3600">
                <a:solidFill>
                  <a:schemeClr val="lt1"/>
                </a:solidFill>
              </a:defRPr>
            </a:lvl9pPr>
          </a:lstStyle>
          <a:p>
            <a:endParaRPr/>
          </a:p>
        </p:txBody>
      </p:sp>
      <p:sp>
        <p:nvSpPr>
          <p:cNvPr id="27" name="Google Shape;27;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8"/>
        <p:cNvGrpSpPr/>
        <p:nvPr/>
      </p:nvGrpSpPr>
      <p:grpSpPr>
        <a:xfrm>
          <a:off x="0" y="0"/>
          <a:ext cx="0" cy="0"/>
          <a:chOff x="0" y="0"/>
          <a:chExt cx="0" cy="0"/>
        </a:xfrm>
      </p:grpSpPr>
      <p:sp>
        <p:nvSpPr>
          <p:cNvPr id="29" name="Google Shape;29;p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0" name="Google Shape;30;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1"/>
        <p:cNvGrpSpPr/>
        <p:nvPr/>
      </p:nvGrpSpPr>
      <p:grpSpPr>
        <a:xfrm>
          <a:off x="0" y="0"/>
          <a:ext cx="0" cy="0"/>
          <a:chOff x="0" y="0"/>
          <a:chExt cx="0" cy="0"/>
        </a:xfrm>
      </p:grpSpPr>
      <p:sp>
        <p:nvSpPr>
          <p:cNvPr id="32" name="Google Shape;32;p24"/>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3" name="Google Shape;33;p24"/>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4" name="Google Shape;34;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5"/>
        <p:cNvGrpSpPr/>
        <p:nvPr/>
      </p:nvGrpSpPr>
      <p:grpSpPr>
        <a:xfrm>
          <a:off x="0" y="0"/>
          <a:ext cx="0" cy="0"/>
          <a:chOff x="0" y="0"/>
          <a:chExt cx="0" cy="0"/>
        </a:xfrm>
      </p:grpSpPr>
      <p:sp>
        <p:nvSpPr>
          <p:cNvPr id="36" name="Google Shape;36;p25"/>
          <p:cNvSpPr txBox="1">
            <a:spLocks noGrp="1"/>
          </p:cNvSpPr>
          <p:nvPr>
            <p:ph type="title"/>
          </p:nvPr>
        </p:nvSpPr>
        <p:spPr>
          <a:xfrm>
            <a:off x="490250" y="526350"/>
            <a:ext cx="57975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7" name="Google Shape;37;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8"/>
        <p:cNvGrpSpPr/>
        <p:nvPr/>
      </p:nvGrpSpPr>
      <p:grpSpPr>
        <a:xfrm>
          <a:off x="0" y="0"/>
          <a:ext cx="0" cy="0"/>
          <a:chOff x="0" y="0"/>
          <a:chExt cx="0" cy="0"/>
        </a:xfrm>
      </p:grpSpPr>
      <p:sp>
        <p:nvSpPr>
          <p:cNvPr id="39" name="Google Shape;39;p26"/>
          <p:cNvSpPr/>
          <p:nvPr/>
        </p:nvSpPr>
        <p:spPr>
          <a:xfrm>
            <a:off x="4572000" y="7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0" name="Google Shape;40;p26"/>
          <p:cNvCxnSpPr/>
          <p:nvPr/>
        </p:nvCxnSpPr>
        <p:spPr>
          <a:xfrm>
            <a:off x="5029675" y="4495500"/>
            <a:ext cx="468300" cy="0"/>
          </a:xfrm>
          <a:prstGeom prst="straightConnector1">
            <a:avLst/>
          </a:prstGeom>
          <a:noFill/>
          <a:ln w="19050" cap="flat" cmpd="sng">
            <a:solidFill>
              <a:schemeClr val="lt2"/>
            </a:solidFill>
            <a:prstDash val="solid"/>
            <a:round/>
            <a:headEnd type="none" w="sm" len="sm"/>
            <a:tailEnd type="none" w="sm" len="sm"/>
          </a:ln>
        </p:spPr>
      </p:cxnSp>
      <p:sp>
        <p:nvSpPr>
          <p:cNvPr id="41" name="Google Shape;41;p26"/>
          <p:cNvSpPr txBox="1">
            <a:spLocks noGrp="1"/>
          </p:cNvSpPr>
          <p:nvPr>
            <p:ph type="title"/>
          </p:nvPr>
        </p:nvSpPr>
        <p:spPr>
          <a:xfrm>
            <a:off x="265500" y="1205825"/>
            <a:ext cx="4045200" cy="1509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2" name="Google Shape;42;p26"/>
          <p:cNvSpPr txBox="1">
            <a:spLocks noGrp="1"/>
          </p:cNvSpPr>
          <p:nvPr>
            <p:ph type="subTitle" idx="1"/>
          </p:nvPr>
        </p:nvSpPr>
        <p:spPr>
          <a:xfrm>
            <a:off x="265500" y="2769001"/>
            <a:ext cx="4045200" cy="1345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3" name="Google Shape;43;p26"/>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0"/>
              </a:spcBef>
              <a:spcAft>
                <a:spcPts val="0"/>
              </a:spcAft>
              <a:buClr>
                <a:schemeClr val="lt1"/>
              </a:buClr>
              <a:buSzPts val="1400"/>
              <a:buChar char="○"/>
              <a:defRPr>
                <a:solidFill>
                  <a:schemeClr val="lt1"/>
                </a:solidFill>
              </a:defRPr>
            </a:lvl2pPr>
            <a:lvl3pPr marL="1371600" lvl="2" indent="-317500" algn="l">
              <a:lnSpc>
                <a:spcPct val="115000"/>
              </a:lnSpc>
              <a:spcBef>
                <a:spcPts val="0"/>
              </a:spcBef>
              <a:spcAft>
                <a:spcPts val="0"/>
              </a:spcAft>
              <a:buClr>
                <a:schemeClr val="lt1"/>
              </a:buClr>
              <a:buSzPts val="1400"/>
              <a:buChar char="■"/>
              <a:defRPr>
                <a:solidFill>
                  <a:schemeClr val="lt1"/>
                </a:solidFill>
              </a:defRPr>
            </a:lvl3pPr>
            <a:lvl4pPr marL="1828800" lvl="3" indent="-317500" algn="l">
              <a:lnSpc>
                <a:spcPct val="115000"/>
              </a:lnSpc>
              <a:spcBef>
                <a:spcPts val="0"/>
              </a:spcBef>
              <a:spcAft>
                <a:spcPts val="0"/>
              </a:spcAft>
              <a:buClr>
                <a:schemeClr val="lt1"/>
              </a:buClr>
              <a:buSzPts val="1400"/>
              <a:buChar char="●"/>
              <a:defRPr>
                <a:solidFill>
                  <a:schemeClr val="lt1"/>
                </a:solidFill>
              </a:defRPr>
            </a:lvl4pPr>
            <a:lvl5pPr marL="2286000" lvl="4" indent="-317500" algn="l">
              <a:lnSpc>
                <a:spcPct val="115000"/>
              </a:lnSpc>
              <a:spcBef>
                <a:spcPts val="0"/>
              </a:spcBef>
              <a:spcAft>
                <a:spcPts val="0"/>
              </a:spcAft>
              <a:buClr>
                <a:schemeClr val="lt1"/>
              </a:buClr>
              <a:buSzPts val="1400"/>
              <a:buChar char="○"/>
              <a:defRPr>
                <a:solidFill>
                  <a:schemeClr val="lt1"/>
                </a:solidFill>
              </a:defRPr>
            </a:lvl5pPr>
            <a:lvl6pPr marL="2743200" lvl="5" indent="-317500" algn="l">
              <a:lnSpc>
                <a:spcPct val="115000"/>
              </a:lnSpc>
              <a:spcBef>
                <a:spcPts val="0"/>
              </a:spcBef>
              <a:spcAft>
                <a:spcPts val="0"/>
              </a:spcAft>
              <a:buClr>
                <a:schemeClr val="lt1"/>
              </a:buClr>
              <a:buSzPts val="1400"/>
              <a:buChar char="■"/>
              <a:defRPr>
                <a:solidFill>
                  <a:schemeClr val="lt1"/>
                </a:solidFill>
              </a:defRPr>
            </a:lvl6pPr>
            <a:lvl7pPr marL="3200400" lvl="6" indent="-317500" algn="l">
              <a:lnSpc>
                <a:spcPct val="115000"/>
              </a:lnSpc>
              <a:spcBef>
                <a:spcPts val="0"/>
              </a:spcBef>
              <a:spcAft>
                <a:spcPts val="0"/>
              </a:spcAft>
              <a:buClr>
                <a:schemeClr val="lt1"/>
              </a:buClr>
              <a:buSzPts val="1400"/>
              <a:buChar char="●"/>
              <a:defRPr>
                <a:solidFill>
                  <a:schemeClr val="lt1"/>
                </a:solidFill>
              </a:defRPr>
            </a:lvl7pPr>
            <a:lvl8pPr marL="3657600" lvl="7" indent="-317500" algn="l">
              <a:lnSpc>
                <a:spcPct val="115000"/>
              </a:lnSpc>
              <a:spcBef>
                <a:spcPts val="0"/>
              </a:spcBef>
              <a:spcAft>
                <a:spcPts val="0"/>
              </a:spcAft>
              <a:buClr>
                <a:schemeClr val="lt1"/>
              </a:buClr>
              <a:buSzPts val="1400"/>
              <a:buChar char="○"/>
              <a:defRPr>
                <a:solidFill>
                  <a:schemeClr val="lt1"/>
                </a:solidFill>
              </a:defRPr>
            </a:lvl8pPr>
            <a:lvl9pPr marL="4114800" lvl="8" indent="-317500" algn="l">
              <a:lnSpc>
                <a:spcPct val="115000"/>
              </a:lnSpc>
              <a:spcBef>
                <a:spcPts val="0"/>
              </a:spcBef>
              <a:spcAft>
                <a:spcPts val="0"/>
              </a:spcAft>
              <a:buClr>
                <a:schemeClr val="lt1"/>
              </a:buClr>
              <a:buSzPts val="1400"/>
              <a:buChar char="■"/>
              <a:defRPr>
                <a:solidFill>
                  <a:schemeClr val="lt1"/>
                </a:solidFill>
              </a:defRPr>
            </a:lvl9pPr>
          </a:lstStyle>
          <a:p>
            <a:endParaRPr/>
          </a:p>
        </p:txBody>
      </p:sp>
      <p:sp>
        <p:nvSpPr>
          <p:cNvPr id="44" name="Google Shape;44;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5"/>
        <p:cNvGrpSpPr/>
        <p:nvPr/>
      </p:nvGrpSpPr>
      <p:grpSpPr>
        <a:xfrm>
          <a:off x="0" y="0"/>
          <a:ext cx="0" cy="0"/>
          <a:chOff x="0" y="0"/>
          <a:chExt cx="0" cy="0"/>
        </a:xfrm>
      </p:grpSpPr>
      <p:sp>
        <p:nvSpPr>
          <p:cNvPr id="46" name="Google Shape;46;p27"/>
          <p:cNvSpPr txBox="1">
            <a:spLocks noGrp="1"/>
          </p:cNvSpPr>
          <p:nvPr>
            <p:ph type="body" idx="1"/>
          </p:nvPr>
        </p:nvSpPr>
        <p:spPr>
          <a:xfrm>
            <a:off x="311700" y="4236825"/>
            <a:ext cx="5998800" cy="5988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2100"/>
              <a:buNone/>
              <a:defRPr sz="2100"/>
            </a:lvl1pPr>
          </a:lstStyle>
          <a:p>
            <a:endParaRPr/>
          </a:p>
        </p:txBody>
      </p:sp>
      <p:sp>
        <p:nvSpPr>
          <p:cNvPr id="47" name="Google Shape;47;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pearmint">
    <p:bg>
      <p:bgPr>
        <a:solidFill>
          <a:schemeClr val="lt1"/>
        </a:solid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a:lnSpc>
                <a:spcPct val="100000"/>
              </a:lnSpc>
              <a:spcBef>
                <a:spcPts val="0"/>
              </a:spcBef>
              <a:spcAft>
                <a:spcPts val="0"/>
              </a:spcAft>
              <a:buClr>
                <a:schemeClr val="dk1"/>
              </a:buClr>
              <a:buSzPts val="2800"/>
              <a:buFont typeface="Proxima Nova"/>
              <a:buNone/>
              <a:defRPr sz="2800" b="0" i="0" u="none" strike="noStrike" cap="none">
                <a:solidFill>
                  <a:schemeClr val="dk1"/>
                </a:solidFill>
                <a:latin typeface="Proxima Nova"/>
                <a:ea typeface="Proxima Nova"/>
                <a:cs typeface="Proxima Nova"/>
                <a:sym typeface="Proxima Nova"/>
              </a:defRPr>
            </a:lvl1pPr>
            <a:lvl2pPr marR="0" lvl="1" algn="l">
              <a:lnSpc>
                <a:spcPct val="100000"/>
              </a:lnSpc>
              <a:spcBef>
                <a:spcPts val="0"/>
              </a:spcBef>
              <a:spcAft>
                <a:spcPts val="0"/>
              </a:spcAft>
              <a:buClr>
                <a:schemeClr val="dk1"/>
              </a:buClr>
              <a:buSzPts val="2800"/>
              <a:buFont typeface="Proxima Nova"/>
              <a:buNone/>
              <a:defRPr sz="2800" b="0" i="0" u="none" strike="noStrike" cap="none">
                <a:solidFill>
                  <a:schemeClr val="dk1"/>
                </a:solidFill>
                <a:latin typeface="Proxima Nova"/>
                <a:ea typeface="Proxima Nova"/>
                <a:cs typeface="Proxima Nova"/>
                <a:sym typeface="Proxima Nova"/>
              </a:defRPr>
            </a:lvl2pPr>
            <a:lvl3pPr marR="0" lvl="2" algn="l">
              <a:lnSpc>
                <a:spcPct val="100000"/>
              </a:lnSpc>
              <a:spcBef>
                <a:spcPts val="0"/>
              </a:spcBef>
              <a:spcAft>
                <a:spcPts val="0"/>
              </a:spcAft>
              <a:buClr>
                <a:schemeClr val="dk1"/>
              </a:buClr>
              <a:buSzPts val="2800"/>
              <a:buFont typeface="Proxima Nova"/>
              <a:buNone/>
              <a:defRPr sz="2800" b="0" i="0" u="none" strike="noStrike" cap="none">
                <a:solidFill>
                  <a:schemeClr val="dk1"/>
                </a:solidFill>
                <a:latin typeface="Proxima Nova"/>
                <a:ea typeface="Proxima Nova"/>
                <a:cs typeface="Proxima Nova"/>
                <a:sym typeface="Proxima Nova"/>
              </a:defRPr>
            </a:lvl3pPr>
            <a:lvl4pPr marR="0" lvl="3" algn="l">
              <a:lnSpc>
                <a:spcPct val="100000"/>
              </a:lnSpc>
              <a:spcBef>
                <a:spcPts val="0"/>
              </a:spcBef>
              <a:spcAft>
                <a:spcPts val="0"/>
              </a:spcAft>
              <a:buClr>
                <a:schemeClr val="dk1"/>
              </a:buClr>
              <a:buSzPts val="2800"/>
              <a:buFont typeface="Proxima Nova"/>
              <a:buNone/>
              <a:defRPr sz="2800" b="0" i="0" u="none" strike="noStrike" cap="none">
                <a:solidFill>
                  <a:schemeClr val="dk1"/>
                </a:solidFill>
                <a:latin typeface="Proxima Nova"/>
                <a:ea typeface="Proxima Nova"/>
                <a:cs typeface="Proxima Nova"/>
                <a:sym typeface="Proxima Nova"/>
              </a:defRPr>
            </a:lvl4pPr>
            <a:lvl5pPr marR="0" lvl="4" algn="l">
              <a:lnSpc>
                <a:spcPct val="100000"/>
              </a:lnSpc>
              <a:spcBef>
                <a:spcPts val="0"/>
              </a:spcBef>
              <a:spcAft>
                <a:spcPts val="0"/>
              </a:spcAft>
              <a:buClr>
                <a:schemeClr val="dk1"/>
              </a:buClr>
              <a:buSzPts val="2800"/>
              <a:buFont typeface="Proxima Nova"/>
              <a:buNone/>
              <a:defRPr sz="2800" b="0" i="0" u="none" strike="noStrike" cap="none">
                <a:solidFill>
                  <a:schemeClr val="dk1"/>
                </a:solidFill>
                <a:latin typeface="Proxima Nova"/>
                <a:ea typeface="Proxima Nova"/>
                <a:cs typeface="Proxima Nova"/>
                <a:sym typeface="Proxima Nova"/>
              </a:defRPr>
            </a:lvl5pPr>
            <a:lvl6pPr marR="0" lvl="5" algn="l">
              <a:lnSpc>
                <a:spcPct val="100000"/>
              </a:lnSpc>
              <a:spcBef>
                <a:spcPts val="0"/>
              </a:spcBef>
              <a:spcAft>
                <a:spcPts val="0"/>
              </a:spcAft>
              <a:buClr>
                <a:schemeClr val="dk1"/>
              </a:buClr>
              <a:buSzPts val="2800"/>
              <a:buFont typeface="Proxima Nova"/>
              <a:buNone/>
              <a:defRPr sz="2800" b="0" i="0" u="none" strike="noStrike" cap="none">
                <a:solidFill>
                  <a:schemeClr val="dk1"/>
                </a:solidFill>
                <a:latin typeface="Proxima Nova"/>
                <a:ea typeface="Proxima Nova"/>
                <a:cs typeface="Proxima Nova"/>
                <a:sym typeface="Proxima Nova"/>
              </a:defRPr>
            </a:lvl6pPr>
            <a:lvl7pPr marR="0" lvl="6" algn="l">
              <a:lnSpc>
                <a:spcPct val="100000"/>
              </a:lnSpc>
              <a:spcBef>
                <a:spcPts val="0"/>
              </a:spcBef>
              <a:spcAft>
                <a:spcPts val="0"/>
              </a:spcAft>
              <a:buClr>
                <a:schemeClr val="dk1"/>
              </a:buClr>
              <a:buSzPts val="2800"/>
              <a:buFont typeface="Proxima Nova"/>
              <a:buNone/>
              <a:defRPr sz="2800" b="0" i="0" u="none" strike="noStrike" cap="none">
                <a:solidFill>
                  <a:schemeClr val="dk1"/>
                </a:solidFill>
                <a:latin typeface="Proxima Nova"/>
                <a:ea typeface="Proxima Nova"/>
                <a:cs typeface="Proxima Nova"/>
                <a:sym typeface="Proxima Nova"/>
              </a:defRPr>
            </a:lvl7pPr>
            <a:lvl8pPr marR="0" lvl="7" algn="l">
              <a:lnSpc>
                <a:spcPct val="100000"/>
              </a:lnSpc>
              <a:spcBef>
                <a:spcPts val="0"/>
              </a:spcBef>
              <a:spcAft>
                <a:spcPts val="0"/>
              </a:spcAft>
              <a:buClr>
                <a:schemeClr val="dk1"/>
              </a:buClr>
              <a:buSzPts val="2800"/>
              <a:buFont typeface="Proxima Nova"/>
              <a:buNone/>
              <a:defRPr sz="2800" b="0" i="0" u="none" strike="noStrike" cap="none">
                <a:solidFill>
                  <a:schemeClr val="dk1"/>
                </a:solidFill>
                <a:latin typeface="Proxima Nova"/>
                <a:ea typeface="Proxima Nova"/>
                <a:cs typeface="Proxima Nova"/>
                <a:sym typeface="Proxima Nova"/>
              </a:defRPr>
            </a:lvl8pPr>
            <a:lvl9pPr marR="0" lvl="8" algn="l">
              <a:lnSpc>
                <a:spcPct val="100000"/>
              </a:lnSpc>
              <a:spcBef>
                <a:spcPts val="0"/>
              </a:spcBef>
              <a:spcAft>
                <a:spcPts val="0"/>
              </a:spcAft>
              <a:buClr>
                <a:schemeClr val="dk1"/>
              </a:buClr>
              <a:buSzPts val="2800"/>
              <a:buFont typeface="Proxima Nova"/>
              <a:buNone/>
              <a:defRPr sz="2800" b="0" i="0" u="none" strike="noStrike" cap="none">
                <a:solidFill>
                  <a:schemeClr val="dk1"/>
                </a:solidFill>
                <a:latin typeface="Proxima Nova"/>
                <a:ea typeface="Proxima Nova"/>
                <a:cs typeface="Proxima Nova"/>
                <a:sym typeface="Proxima Nova"/>
              </a:defRPr>
            </a:lvl9pPr>
          </a:lstStyle>
          <a:p>
            <a:endParaRPr/>
          </a:p>
        </p:txBody>
      </p:sp>
      <p:sp>
        <p:nvSpPr>
          <p:cNvPr id="7" name="Google Shape;7;p1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a:lnSpc>
                <a:spcPct val="115000"/>
              </a:lnSpc>
              <a:spcBef>
                <a:spcPts val="0"/>
              </a:spcBef>
              <a:spcAft>
                <a:spcPts val="0"/>
              </a:spcAft>
              <a:buClr>
                <a:schemeClr val="accent3"/>
              </a:buClr>
              <a:buSzPts val="1800"/>
              <a:buFont typeface="Proxima Nova"/>
              <a:buChar char="●"/>
              <a:defRPr sz="1800" b="0" i="0" u="none" strike="noStrike" cap="none">
                <a:solidFill>
                  <a:schemeClr val="accent3"/>
                </a:solidFill>
                <a:latin typeface="Proxima Nova"/>
                <a:ea typeface="Proxima Nova"/>
                <a:cs typeface="Proxima Nova"/>
                <a:sym typeface="Proxima Nova"/>
              </a:defRPr>
            </a:lvl1pPr>
            <a:lvl2pPr marL="914400" marR="0" lvl="1" indent="-317500" algn="l">
              <a:lnSpc>
                <a:spcPct val="115000"/>
              </a:lnSpc>
              <a:spcBef>
                <a:spcPts val="0"/>
              </a:spcBef>
              <a:spcAft>
                <a:spcPts val="0"/>
              </a:spcAft>
              <a:buClr>
                <a:schemeClr val="accent3"/>
              </a:buClr>
              <a:buSzPts val="1400"/>
              <a:buFont typeface="Proxima Nova"/>
              <a:buChar char="○"/>
              <a:defRPr sz="1400" b="0" i="0" u="none" strike="noStrike" cap="none">
                <a:solidFill>
                  <a:schemeClr val="accent3"/>
                </a:solidFill>
                <a:latin typeface="Proxima Nova"/>
                <a:ea typeface="Proxima Nova"/>
                <a:cs typeface="Proxima Nova"/>
                <a:sym typeface="Proxima Nova"/>
              </a:defRPr>
            </a:lvl2pPr>
            <a:lvl3pPr marL="1371600" marR="0" lvl="2" indent="-317500" algn="l">
              <a:lnSpc>
                <a:spcPct val="115000"/>
              </a:lnSpc>
              <a:spcBef>
                <a:spcPts val="0"/>
              </a:spcBef>
              <a:spcAft>
                <a:spcPts val="0"/>
              </a:spcAft>
              <a:buClr>
                <a:schemeClr val="accent3"/>
              </a:buClr>
              <a:buSzPts val="1400"/>
              <a:buFont typeface="Proxima Nova"/>
              <a:buChar char="■"/>
              <a:defRPr sz="1400" b="0" i="0" u="none" strike="noStrike" cap="none">
                <a:solidFill>
                  <a:schemeClr val="accent3"/>
                </a:solidFill>
                <a:latin typeface="Proxima Nova"/>
                <a:ea typeface="Proxima Nova"/>
                <a:cs typeface="Proxima Nova"/>
                <a:sym typeface="Proxima Nova"/>
              </a:defRPr>
            </a:lvl3pPr>
            <a:lvl4pPr marL="1828800" marR="0" lvl="3" indent="-317500" algn="l">
              <a:lnSpc>
                <a:spcPct val="115000"/>
              </a:lnSpc>
              <a:spcBef>
                <a:spcPts val="0"/>
              </a:spcBef>
              <a:spcAft>
                <a:spcPts val="0"/>
              </a:spcAft>
              <a:buClr>
                <a:schemeClr val="accent3"/>
              </a:buClr>
              <a:buSzPts val="1400"/>
              <a:buFont typeface="Proxima Nova"/>
              <a:buChar char="●"/>
              <a:defRPr sz="1400" b="0" i="0" u="none" strike="noStrike" cap="none">
                <a:solidFill>
                  <a:schemeClr val="accent3"/>
                </a:solidFill>
                <a:latin typeface="Proxima Nova"/>
                <a:ea typeface="Proxima Nova"/>
                <a:cs typeface="Proxima Nova"/>
                <a:sym typeface="Proxima Nova"/>
              </a:defRPr>
            </a:lvl4pPr>
            <a:lvl5pPr marL="2286000" marR="0" lvl="4" indent="-317500" algn="l">
              <a:lnSpc>
                <a:spcPct val="115000"/>
              </a:lnSpc>
              <a:spcBef>
                <a:spcPts val="0"/>
              </a:spcBef>
              <a:spcAft>
                <a:spcPts val="0"/>
              </a:spcAft>
              <a:buClr>
                <a:schemeClr val="accent3"/>
              </a:buClr>
              <a:buSzPts val="1400"/>
              <a:buFont typeface="Proxima Nova"/>
              <a:buChar char="○"/>
              <a:defRPr sz="1400" b="0" i="0" u="none" strike="noStrike" cap="none">
                <a:solidFill>
                  <a:schemeClr val="accent3"/>
                </a:solidFill>
                <a:latin typeface="Proxima Nova"/>
                <a:ea typeface="Proxima Nova"/>
                <a:cs typeface="Proxima Nova"/>
                <a:sym typeface="Proxima Nova"/>
              </a:defRPr>
            </a:lvl5pPr>
            <a:lvl6pPr marL="2743200" marR="0" lvl="5" indent="-317500" algn="l">
              <a:lnSpc>
                <a:spcPct val="115000"/>
              </a:lnSpc>
              <a:spcBef>
                <a:spcPts val="0"/>
              </a:spcBef>
              <a:spcAft>
                <a:spcPts val="0"/>
              </a:spcAft>
              <a:buClr>
                <a:schemeClr val="accent3"/>
              </a:buClr>
              <a:buSzPts val="1400"/>
              <a:buFont typeface="Proxima Nova"/>
              <a:buChar char="■"/>
              <a:defRPr sz="1400" b="0" i="0" u="none" strike="noStrike" cap="none">
                <a:solidFill>
                  <a:schemeClr val="accent3"/>
                </a:solidFill>
                <a:latin typeface="Proxima Nova"/>
                <a:ea typeface="Proxima Nova"/>
                <a:cs typeface="Proxima Nova"/>
                <a:sym typeface="Proxima Nova"/>
              </a:defRPr>
            </a:lvl6pPr>
            <a:lvl7pPr marL="3200400" marR="0" lvl="6" indent="-317500" algn="l">
              <a:lnSpc>
                <a:spcPct val="115000"/>
              </a:lnSpc>
              <a:spcBef>
                <a:spcPts val="0"/>
              </a:spcBef>
              <a:spcAft>
                <a:spcPts val="0"/>
              </a:spcAft>
              <a:buClr>
                <a:schemeClr val="accent3"/>
              </a:buClr>
              <a:buSzPts val="1400"/>
              <a:buFont typeface="Proxima Nova"/>
              <a:buChar char="●"/>
              <a:defRPr sz="1400" b="0" i="0" u="none" strike="noStrike" cap="none">
                <a:solidFill>
                  <a:schemeClr val="accent3"/>
                </a:solidFill>
                <a:latin typeface="Proxima Nova"/>
                <a:ea typeface="Proxima Nova"/>
                <a:cs typeface="Proxima Nova"/>
                <a:sym typeface="Proxima Nova"/>
              </a:defRPr>
            </a:lvl7pPr>
            <a:lvl8pPr marL="3657600" marR="0" lvl="7" indent="-317500" algn="l">
              <a:lnSpc>
                <a:spcPct val="115000"/>
              </a:lnSpc>
              <a:spcBef>
                <a:spcPts val="0"/>
              </a:spcBef>
              <a:spcAft>
                <a:spcPts val="0"/>
              </a:spcAft>
              <a:buClr>
                <a:schemeClr val="accent3"/>
              </a:buClr>
              <a:buSzPts val="1400"/>
              <a:buFont typeface="Proxima Nova"/>
              <a:buChar char="○"/>
              <a:defRPr sz="1400" b="0" i="0" u="none" strike="noStrike" cap="none">
                <a:solidFill>
                  <a:schemeClr val="accent3"/>
                </a:solidFill>
                <a:latin typeface="Proxima Nova"/>
                <a:ea typeface="Proxima Nova"/>
                <a:cs typeface="Proxima Nova"/>
                <a:sym typeface="Proxima Nova"/>
              </a:defRPr>
            </a:lvl8pPr>
            <a:lvl9pPr marL="4114800" marR="0" lvl="8" indent="-317500" algn="l">
              <a:lnSpc>
                <a:spcPct val="115000"/>
              </a:lnSpc>
              <a:spcBef>
                <a:spcPts val="0"/>
              </a:spcBef>
              <a:spcAft>
                <a:spcPts val="0"/>
              </a:spcAft>
              <a:buClr>
                <a:schemeClr val="accent3"/>
              </a:buClr>
              <a:buSzPts val="1400"/>
              <a:buFont typeface="Proxima Nova"/>
              <a:buChar char="■"/>
              <a:defRPr sz="1400" b="0" i="0" u="none" strike="noStrike" cap="none">
                <a:solidFill>
                  <a:schemeClr val="accent3"/>
                </a:solidFill>
                <a:latin typeface="Proxima Nova"/>
                <a:ea typeface="Proxima Nova"/>
                <a:cs typeface="Proxima Nova"/>
                <a:sym typeface="Proxima Nova"/>
              </a:defRPr>
            </a:lvl9pPr>
          </a:lstStyle>
          <a:p>
            <a:endParaRPr/>
          </a:p>
        </p:txBody>
      </p:sp>
      <p:sp>
        <p:nvSpPr>
          <p:cNvPr id="8" name="Google Shape;8;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1"/>
                </a:solidFill>
                <a:latin typeface="Proxima Nova"/>
                <a:ea typeface="Proxima Nova"/>
                <a:cs typeface="Proxima Nova"/>
                <a:sym typeface="Proxima Nova"/>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s://en.wikipedia.org/wiki/1984_Democratic_National_Convention" TargetMode="External"/><Relationship Id="rId13" Type="http://schemas.openxmlformats.org/officeDocument/2006/relationships/hyperlink" Target="https://en.wikipedia.org/wiki/Libertarianism" TargetMode="External"/><Relationship Id="rId18" Type="http://schemas.openxmlformats.org/officeDocument/2006/relationships/hyperlink" Target="https://en.wikipedia.org/wiki/Sex_worker" TargetMode="External"/><Relationship Id="rId26" Type="http://schemas.openxmlformats.org/officeDocument/2006/relationships/image" Target="../media/image14.png"/><Relationship Id="rId3" Type="http://schemas.openxmlformats.org/officeDocument/2006/relationships/hyperlink" Target="https://en.wikipedia.org/wiki/Lesbians" TargetMode="External"/><Relationship Id="rId21" Type="http://schemas.openxmlformats.org/officeDocument/2006/relationships/hyperlink" Target="https://en.wikipedia.org/wiki/San_Francisco_Board_of_Supervisors" TargetMode="External"/><Relationship Id="rId7" Type="http://schemas.openxmlformats.org/officeDocument/2006/relationships/hyperlink" Target="https://en.wikipedia.org/w/index.php?title=Gail_Pheterson&amp;action=edit&amp;redlink=1" TargetMode="External"/><Relationship Id="rId12" Type="http://schemas.openxmlformats.org/officeDocument/2006/relationships/hyperlink" Target="https://en.wikipedia.org/w/index.php?title=International_Women%27s_Year_Conference&amp;action=edit&amp;redlink=1" TargetMode="External"/><Relationship Id="rId17" Type="http://schemas.openxmlformats.org/officeDocument/2006/relationships/hyperlink" Target="https://en.wikipedia.org/wiki/St._James_Infirmary_Clinic" TargetMode="External"/><Relationship Id="rId25" Type="http://schemas.openxmlformats.org/officeDocument/2006/relationships/image" Target="../media/image13.png"/><Relationship Id="rId2" Type="http://schemas.openxmlformats.org/officeDocument/2006/relationships/notesSlide" Target="../notesSlides/notesSlide10.xml"/><Relationship Id="rId16" Type="http://schemas.openxmlformats.org/officeDocument/2006/relationships/hyperlink" Target="https://en.wikipedia.org/wiki/World_Charter_for_Prostitutes%27_Rights" TargetMode="External"/><Relationship Id="rId20" Type="http://schemas.openxmlformats.org/officeDocument/2006/relationships/hyperlink" Target="https://en.wikipedia.org/wiki/President_of_the_United_States" TargetMode="External"/><Relationship Id="rId1" Type="http://schemas.openxmlformats.org/officeDocument/2006/relationships/slideLayout" Target="../slideLayouts/slideLayout2.xml"/><Relationship Id="rId6" Type="http://schemas.openxmlformats.org/officeDocument/2006/relationships/hyperlink" Target="https://en.wikipedia.org/wiki/1976_Republican_National_Convention" TargetMode="External"/><Relationship Id="rId11" Type="http://schemas.openxmlformats.org/officeDocument/2006/relationships/hyperlink" Target="https://en.wikipedia.org/w/index.php?title=Tribunal_of_Crimes_Against_Women&amp;action=edit&amp;redlink=1" TargetMode="External"/><Relationship Id="rId24" Type="http://schemas.openxmlformats.org/officeDocument/2006/relationships/hyperlink" Target="https://en.wikipedia.org/wiki/San_Francisco_City_Hall" TargetMode="External"/><Relationship Id="rId5" Type="http://schemas.openxmlformats.org/officeDocument/2006/relationships/hyperlink" Target="https://en.wikipedia.org/wiki/1976_Democratic_National_Convention" TargetMode="External"/><Relationship Id="rId15" Type="http://schemas.openxmlformats.org/officeDocument/2006/relationships/hyperlink" Target="https://en.wikipedia.org/wiki/European_Parliament" TargetMode="External"/><Relationship Id="rId23" Type="http://schemas.openxmlformats.org/officeDocument/2006/relationships/hyperlink" Target="https://en.wikipedia.org/wiki/Red-light_district" TargetMode="External"/><Relationship Id="rId10" Type="http://schemas.openxmlformats.org/officeDocument/2006/relationships/hyperlink" Target="https://en.wikipedia.org/wiki/United_Nations" TargetMode="External"/><Relationship Id="rId19" Type="http://schemas.openxmlformats.org/officeDocument/2006/relationships/hyperlink" Target="https://en.wikipedia.org/wiki/Republican_Party_(United_States)" TargetMode="External"/><Relationship Id="rId4" Type="http://schemas.openxmlformats.org/officeDocument/2006/relationships/hyperlink" Target="https://en.wikipedia.org/wiki/Harvard" TargetMode="External"/><Relationship Id="rId9" Type="http://schemas.openxmlformats.org/officeDocument/2006/relationships/hyperlink" Target="https://en.wikipedia.org/wiki/Margo_St._James#cite_note-SJI-2" TargetMode="External"/><Relationship Id="rId14" Type="http://schemas.openxmlformats.org/officeDocument/2006/relationships/hyperlink" Target="https://en.wikipedia.org/w/index.php?title=Decade_of_Women_Conference&amp;action=edit&amp;redlink=1" TargetMode="External"/><Relationship Id="rId22" Type="http://schemas.openxmlformats.org/officeDocument/2006/relationships/hyperlink" Target="https://en.wikipedia.org/wiki/The_Lady_Is_a_Tramp"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www.december17.org/"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www.worldhistory.org/templ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www.worldhistory.org/Near_East/" TargetMode="External"/><Relationship Id="rId4" Type="http://schemas.openxmlformats.org/officeDocument/2006/relationships/hyperlink" Target="https://www.worldhistory.org/disambiguation/women/"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fMycRBIXTWk"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hyperlink" Target="https://www.youtube.com/watch?v=WT8t52RPqWo" TargetMode="External"/><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hyperlink" Target="https://hornet.com/stories/author/mlawrence"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
          <p:cNvSpPr txBox="1">
            <a:spLocks noGrp="1"/>
          </p:cNvSpPr>
          <p:nvPr>
            <p:ph type="ctrTitle"/>
          </p:nvPr>
        </p:nvSpPr>
        <p:spPr>
          <a:xfrm>
            <a:off x="510450" y="1257300"/>
            <a:ext cx="8123100" cy="1588500"/>
          </a:xfrm>
          <a:prstGeom prst="rect">
            <a:avLst/>
          </a:prstGeom>
          <a:noFill/>
          <a:ln>
            <a:noFill/>
          </a:ln>
        </p:spPr>
        <p:txBody>
          <a:bodyPr spcFirstLastPara="1" wrap="square" lIns="91425" tIns="91425" rIns="91425" bIns="91425" anchor="b" anchorCtr="0">
            <a:normAutofit fontScale="90000"/>
          </a:bodyPr>
          <a:lstStyle/>
          <a:p>
            <a:pPr marL="0" lvl="0" indent="0" algn="ctr" rtl="0">
              <a:lnSpc>
                <a:spcPct val="100000"/>
              </a:lnSpc>
              <a:spcBef>
                <a:spcPts val="0"/>
              </a:spcBef>
              <a:spcAft>
                <a:spcPts val="0"/>
              </a:spcAft>
              <a:buSzPct val="111111"/>
              <a:buNone/>
            </a:pPr>
            <a:r>
              <a:rPr lang="en"/>
              <a:t>International Day to End Violence Against Sex Workers</a:t>
            </a:r>
            <a:endParaRPr/>
          </a:p>
        </p:txBody>
      </p:sp>
      <p:sp>
        <p:nvSpPr>
          <p:cNvPr id="60" name="Google Shape;60;p1"/>
          <p:cNvSpPr txBox="1"/>
          <p:nvPr/>
        </p:nvSpPr>
        <p:spPr>
          <a:xfrm>
            <a:off x="7682025" y="4533525"/>
            <a:ext cx="1218300" cy="369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Clr>
                <a:srgbClr val="000000"/>
              </a:buClr>
              <a:buSzPts val="2400"/>
              <a:buFont typeface="Arial"/>
              <a:buNone/>
            </a:pPr>
            <a:r>
              <a:rPr lang="en" sz="1200">
                <a:solidFill>
                  <a:schemeClr val="lt1"/>
                </a:solidFill>
                <a:latin typeface="Proxima Nova"/>
                <a:ea typeface="Proxima Nova"/>
                <a:cs typeface="Proxima Nova"/>
                <a:sym typeface="Proxima Nova"/>
              </a:rPr>
              <a:t>Robyn Learned</a:t>
            </a:r>
            <a:endParaRPr sz="200">
              <a:latin typeface="Proxima Nova"/>
              <a:ea typeface="Proxima Nova"/>
              <a:cs typeface="Proxima Nova"/>
              <a:sym typeface="Proxima Nov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g107ae0804c8_1_2"/>
          <p:cNvSpPr txBox="1">
            <a:spLocks noGrp="1"/>
          </p:cNvSpPr>
          <p:nvPr>
            <p:ph type="body" idx="1"/>
          </p:nvPr>
        </p:nvSpPr>
        <p:spPr>
          <a:xfrm>
            <a:off x="1822150" y="524175"/>
            <a:ext cx="7156200" cy="4421400"/>
          </a:xfrm>
          <a:prstGeom prst="rect">
            <a:avLst/>
          </a:prstGeom>
        </p:spPr>
        <p:txBody>
          <a:bodyPr spcFirstLastPara="1" wrap="square" lIns="91425" tIns="91425" rIns="91425" bIns="91425" anchor="t" anchorCtr="0">
            <a:noAutofit/>
          </a:bodyPr>
          <a:lstStyle/>
          <a:p>
            <a:pPr marL="0" lvl="0" indent="0" algn="l" rtl="0">
              <a:lnSpc>
                <a:spcPct val="90000"/>
              </a:lnSpc>
              <a:spcBef>
                <a:spcPts val="0"/>
              </a:spcBef>
              <a:spcAft>
                <a:spcPts val="0"/>
              </a:spcAft>
              <a:buSzPts val="440"/>
              <a:buNone/>
            </a:pPr>
            <a:r>
              <a:rPr lang="en" sz="1061">
                <a:solidFill>
                  <a:srgbClr val="000000"/>
                </a:solidFill>
                <a:highlight>
                  <a:srgbClr val="FFFFFF"/>
                </a:highlight>
                <a:latin typeface="Arial"/>
                <a:ea typeface="Arial"/>
                <a:cs typeface="Arial"/>
                <a:sym typeface="Arial"/>
              </a:rPr>
              <a:t>Margo St. James </a:t>
            </a:r>
            <a:r>
              <a:rPr lang="en" sz="1061">
                <a:solidFill>
                  <a:srgbClr val="202122"/>
                </a:solidFill>
                <a:highlight>
                  <a:srgbClr val="FFFFFF"/>
                </a:highlight>
                <a:latin typeface="Arial"/>
                <a:ea typeface="Arial"/>
                <a:cs typeface="Arial"/>
                <a:sym typeface="Arial"/>
              </a:rPr>
              <a:t>founded COYOTE (Call Off Your Old Tired Ethics), an organization for sex workers' rights, in 1973.</a:t>
            </a:r>
            <a:r>
              <a:rPr lang="en" sz="1061" baseline="30000">
                <a:solidFill>
                  <a:srgbClr val="202122"/>
                </a:solidFill>
                <a:highlight>
                  <a:srgbClr val="FFFFFF"/>
                </a:highlight>
                <a:latin typeface="Arial"/>
                <a:ea typeface="Arial"/>
                <a:cs typeface="Arial"/>
                <a:sym typeface="Arial"/>
              </a:rPr>
              <a:t> </a:t>
            </a:r>
            <a:r>
              <a:rPr lang="en" sz="1061">
                <a:solidFill>
                  <a:srgbClr val="202122"/>
                </a:solidFill>
                <a:highlight>
                  <a:srgbClr val="FFFFFF"/>
                </a:highlight>
                <a:latin typeface="Arial"/>
                <a:ea typeface="Arial"/>
                <a:cs typeface="Arial"/>
                <a:sym typeface="Arial"/>
              </a:rPr>
              <a:t>Its forerunner was WHO: Whores, Housewives and Others, the "others" being </a:t>
            </a:r>
            <a:r>
              <a:rPr lang="en" sz="1061">
                <a:solidFill>
                  <a:schemeClr val="dk1"/>
                </a:solidFill>
                <a:highlight>
                  <a:srgbClr val="FFFFFF"/>
                </a:highlight>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lesbians</a:t>
            </a:r>
            <a:r>
              <a:rPr lang="en" sz="1061">
                <a:solidFill>
                  <a:srgbClr val="202122"/>
                </a:solidFill>
                <a:highlight>
                  <a:srgbClr val="FFFFFF"/>
                </a:highlight>
                <a:latin typeface="Arial"/>
                <a:ea typeface="Arial"/>
                <a:cs typeface="Arial"/>
                <a:sym typeface="Arial"/>
              </a:rPr>
              <a:t>.To finance COYOTE and its newspaper, </a:t>
            </a:r>
            <a:r>
              <a:rPr lang="en" sz="1061" i="1">
                <a:solidFill>
                  <a:srgbClr val="202122"/>
                </a:solidFill>
                <a:highlight>
                  <a:srgbClr val="FFFFFF"/>
                </a:highlight>
                <a:latin typeface="Arial"/>
                <a:ea typeface="Arial"/>
                <a:cs typeface="Arial"/>
                <a:sym typeface="Arial"/>
              </a:rPr>
              <a:t>COYOTE HOWLS</a:t>
            </a:r>
            <a:r>
              <a:rPr lang="en" sz="1061">
                <a:solidFill>
                  <a:srgbClr val="202122"/>
                </a:solidFill>
                <a:highlight>
                  <a:srgbClr val="FFFFFF"/>
                </a:highlight>
                <a:latin typeface="Arial"/>
                <a:ea typeface="Arial"/>
                <a:cs typeface="Arial"/>
                <a:sym typeface="Arial"/>
              </a:rPr>
              <a:t>, she organized annual Hooker's Balls;</a:t>
            </a:r>
            <a:r>
              <a:rPr lang="en" sz="1061" baseline="30000">
                <a:solidFill>
                  <a:srgbClr val="202122"/>
                </a:solidFill>
                <a:highlight>
                  <a:srgbClr val="FFFFFF"/>
                </a:highlight>
                <a:latin typeface="Arial"/>
                <a:ea typeface="Arial"/>
                <a:cs typeface="Arial"/>
                <a:sym typeface="Arial"/>
              </a:rPr>
              <a:t> </a:t>
            </a:r>
            <a:r>
              <a:rPr lang="en" sz="1061">
                <a:solidFill>
                  <a:srgbClr val="202122"/>
                </a:solidFill>
                <a:highlight>
                  <a:srgbClr val="FFFFFF"/>
                </a:highlight>
                <a:latin typeface="Arial"/>
                <a:ea typeface="Arial"/>
                <a:cs typeface="Arial"/>
                <a:sym typeface="Arial"/>
              </a:rPr>
              <a:t>the highest attendance was 20,000 in 1978. </a:t>
            </a:r>
            <a:endParaRPr sz="1061">
              <a:solidFill>
                <a:srgbClr val="000000"/>
              </a:solidFill>
              <a:highlight>
                <a:srgbClr val="FFFFFF"/>
              </a:highlight>
              <a:latin typeface="Arial"/>
              <a:ea typeface="Arial"/>
              <a:cs typeface="Arial"/>
              <a:sym typeface="Arial"/>
            </a:endParaRPr>
          </a:p>
          <a:p>
            <a:pPr marL="0" lvl="0" indent="0" algn="l" rtl="0">
              <a:lnSpc>
                <a:spcPct val="105000"/>
              </a:lnSpc>
              <a:spcBef>
                <a:spcPts val="1200"/>
              </a:spcBef>
              <a:spcAft>
                <a:spcPts val="0"/>
              </a:spcAft>
              <a:buSzPts val="440"/>
              <a:buNone/>
            </a:pPr>
            <a:r>
              <a:rPr lang="en" sz="1061">
                <a:solidFill>
                  <a:schemeClr val="dk1"/>
                </a:solidFill>
                <a:highlight>
                  <a:srgbClr val="FFFFFF"/>
                </a:highlight>
                <a:latin typeface="Arial"/>
                <a:ea typeface="Arial"/>
                <a:cs typeface="Arial"/>
                <a:sym typeface="Arial"/>
              </a:rPr>
              <a:t>She also organized similar organizations in other states,</a:t>
            </a:r>
            <a:r>
              <a:rPr lang="en" sz="1061" baseline="30000">
                <a:solidFill>
                  <a:schemeClr val="dk1"/>
                </a:solidFill>
                <a:highlight>
                  <a:srgbClr val="FFFFFF"/>
                </a:highlight>
                <a:latin typeface="Arial"/>
                <a:ea typeface="Arial"/>
                <a:cs typeface="Arial"/>
                <a:sym typeface="Arial"/>
              </a:rPr>
              <a:t> </a:t>
            </a:r>
            <a:r>
              <a:rPr lang="en" sz="1061">
                <a:solidFill>
                  <a:schemeClr val="dk1"/>
                </a:solidFill>
                <a:highlight>
                  <a:srgbClr val="FFFFFF"/>
                </a:highlight>
                <a:latin typeface="Arial"/>
                <a:ea typeface="Arial"/>
                <a:cs typeface="Arial"/>
                <a:sym typeface="Arial"/>
              </a:rPr>
              <a:t>lectured in 1974 on college campuses including </a:t>
            </a:r>
            <a:r>
              <a:rPr lang="en" sz="1061">
                <a:solidFill>
                  <a:schemeClr val="dk1"/>
                </a:solidFill>
                <a:highlight>
                  <a:srgbClr val="FFFFFF"/>
                </a:highlight>
                <a:uFill>
                  <a:noFill/>
                </a:uFill>
                <a:latin typeface="Arial"/>
                <a:ea typeface="Arial"/>
                <a:cs typeface="Arial"/>
                <a:sym typeface="Arial"/>
                <a:hlinkClick r:id="rId4">
                  <a:extLst>
                    <a:ext uri="{A12FA001-AC4F-418D-AE19-62706E023703}">
                      <ahyp:hlinkClr xmlns:ahyp="http://schemas.microsoft.com/office/drawing/2018/hyperlinkcolor" val="tx"/>
                    </a:ext>
                  </a:extLst>
                </a:hlinkClick>
              </a:rPr>
              <a:t>Harvard</a:t>
            </a:r>
            <a:r>
              <a:rPr lang="en" sz="1061">
                <a:solidFill>
                  <a:schemeClr val="dk1"/>
                </a:solidFill>
                <a:highlight>
                  <a:srgbClr val="FFFFFF"/>
                </a:highlight>
                <a:latin typeface="Arial"/>
                <a:ea typeface="Arial"/>
                <a:cs typeface="Arial"/>
                <a:sym typeface="Arial"/>
              </a:rPr>
              <a:t>, and in 1976 attended both the </a:t>
            </a:r>
            <a:r>
              <a:rPr lang="en" sz="1061">
                <a:solidFill>
                  <a:schemeClr val="dk1"/>
                </a:solidFill>
                <a:highlight>
                  <a:srgbClr val="FFFFFF"/>
                </a:highlight>
                <a:uFill>
                  <a:noFill/>
                </a:uFill>
                <a:latin typeface="Arial"/>
                <a:ea typeface="Arial"/>
                <a:cs typeface="Arial"/>
                <a:sym typeface="Arial"/>
                <a:hlinkClick r:id="rId5">
                  <a:extLst>
                    <a:ext uri="{A12FA001-AC4F-418D-AE19-62706E023703}">
                      <ahyp:hlinkClr xmlns:ahyp="http://schemas.microsoft.com/office/drawing/2018/hyperlinkcolor" val="tx"/>
                    </a:ext>
                  </a:extLst>
                </a:hlinkClick>
              </a:rPr>
              <a:t>Democratic</a:t>
            </a:r>
            <a:r>
              <a:rPr lang="en" sz="1061">
                <a:solidFill>
                  <a:schemeClr val="dk1"/>
                </a:solidFill>
                <a:highlight>
                  <a:srgbClr val="FFFFFF"/>
                </a:highlight>
                <a:latin typeface="Arial"/>
                <a:ea typeface="Arial"/>
                <a:cs typeface="Arial"/>
                <a:sym typeface="Arial"/>
              </a:rPr>
              <a:t> and </a:t>
            </a:r>
            <a:r>
              <a:rPr lang="en" sz="1061">
                <a:solidFill>
                  <a:schemeClr val="dk1"/>
                </a:solidFill>
                <a:highlight>
                  <a:srgbClr val="FFFFFF"/>
                </a:highlight>
                <a:uFill>
                  <a:noFill/>
                </a:uFill>
                <a:latin typeface="Arial"/>
                <a:ea typeface="Arial"/>
                <a:cs typeface="Arial"/>
                <a:sym typeface="Arial"/>
                <a:hlinkClick r:id="rId6">
                  <a:extLst>
                    <a:ext uri="{A12FA001-AC4F-418D-AE19-62706E023703}">
                      <ahyp:hlinkClr xmlns:ahyp="http://schemas.microsoft.com/office/drawing/2018/hyperlinkcolor" val="tx"/>
                    </a:ext>
                  </a:extLst>
                </a:hlinkClick>
              </a:rPr>
              <a:t>Republican</a:t>
            </a:r>
            <a:r>
              <a:rPr lang="en" sz="1061">
                <a:solidFill>
                  <a:schemeClr val="dk1"/>
                </a:solidFill>
                <a:highlight>
                  <a:srgbClr val="FFFFFF"/>
                </a:highlight>
                <a:latin typeface="Arial"/>
                <a:ea typeface="Arial"/>
                <a:cs typeface="Arial"/>
                <a:sym typeface="Arial"/>
              </a:rPr>
              <a:t> National Conventions, organizing "loiter-ins" at the former In 1984, with the scholar </a:t>
            </a:r>
            <a:r>
              <a:rPr lang="en" sz="1061">
                <a:solidFill>
                  <a:schemeClr val="dk1"/>
                </a:solidFill>
                <a:highlight>
                  <a:srgbClr val="FFFFFF"/>
                </a:highlight>
                <a:uFill>
                  <a:noFill/>
                </a:uFill>
                <a:latin typeface="Arial"/>
                <a:ea typeface="Arial"/>
                <a:cs typeface="Arial"/>
                <a:sym typeface="Arial"/>
                <a:hlinkClick r:id="rId7">
                  <a:extLst>
                    <a:ext uri="{A12FA001-AC4F-418D-AE19-62706E023703}">
                      <ahyp:hlinkClr xmlns:ahyp="http://schemas.microsoft.com/office/drawing/2018/hyperlinkcolor" val="tx"/>
                    </a:ext>
                  </a:extLst>
                </a:hlinkClick>
              </a:rPr>
              <a:t>Gail Pheterso</a:t>
            </a:r>
            <a:r>
              <a:rPr lang="en" sz="1061">
                <a:solidFill>
                  <a:schemeClr val="dk1"/>
                </a:solidFill>
                <a:highlight>
                  <a:srgbClr val="FFFFFF"/>
                </a:highlight>
                <a:latin typeface="Arial"/>
                <a:ea typeface="Arial"/>
                <a:cs typeface="Arial"/>
                <a:sym typeface="Arial"/>
              </a:rPr>
              <a:t>n and coinciding with the </a:t>
            </a:r>
            <a:r>
              <a:rPr lang="en" sz="1061">
                <a:solidFill>
                  <a:schemeClr val="dk1"/>
                </a:solidFill>
                <a:highlight>
                  <a:srgbClr val="FFFFFF"/>
                </a:highlight>
                <a:uFill>
                  <a:noFill/>
                </a:uFill>
                <a:latin typeface="Arial"/>
                <a:ea typeface="Arial"/>
                <a:cs typeface="Arial"/>
                <a:sym typeface="Arial"/>
                <a:hlinkClick r:id="rId8">
                  <a:extLst>
                    <a:ext uri="{A12FA001-AC4F-418D-AE19-62706E023703}">
                      <ahyp:hlinkClr xmlns:ahyp="http://schemas.microsoft.com/office/drawing/2018/hyperlinkcolor" val="tx"/>
                    </a:ext>
                  </a:extLst>
                </a:hlinkClick>
              </a:rPr>
              <a:t>Democratic National Convention</a:t>
            </a:r>
            <a:r>
              <a:rPr lang="en" sz="1061">
                <a:solidFill>
                  <a:schemeClr val="dk1"/>
                </a:solidFill>
                <a:highlight>
                  <a:srgbClr val="FFFFFF"/>
                </a:highlight>
                <a:latin typeface="Arial"/>
                <a:ea typeface="Arial"/>
                <a:cs typeface="Arial"/>
                <a:sym typeface="Arial"/>
              </a:rPr>
              <a:t> in San Francisco, she organized the Women's Forum on Prostitutes' Rights and the COYOTE Convention.</a:t>
            </a:r>
            <a:r>
              <a:rPr lang="en" sz="1061" baseline="30000">
                <a:solidFill>
                  <a:schemeClr val="dk1"/>
                </a:solidFill>
                <a:highlight>
                  <a:srgbClr val="FFFFFF"/>
                </a:highlight>
                <a:uFill>
                  <a:noFill/>
                </a:uFill>
                <a:latin typeface="Arial"/>
                <a:ea typeface="Arial"/>
                <a:cs typeface="Arial"/>
                <a:sym typeface="Arial"/>
                <a:hlinkClick r:id="rId9">
                  <a:extLst>
                    <a:ext uri="{A12FA001-AC4F-418D-AE19-62706E023703}">
                      <ahyp:hlinkClr xmlns:ahyp="http://schemas.microsoft.com/office/drawing/2018/hyperlinkcolor" val="tx"/>
                    </a:ext>
                  </a:extLst>
                </a:hlinkClick>
              </a:rPr>
              <a:t>[2]</a:t>
            </a:r>
            <a:r>
              <a:rPr lang="en" sz="1061">
                <a:solidFill>
                  <a:schemeClr val="dk1"/>
                </a:solidFill>
                <a:highlight>
                  <a:srgbClr val="FFFFFF"/>
                </a:highlight>
                <a:latin typeface="Arial"/>
                <a:ea typeface="Arial"/>
                <a:cs typeface="Arial"/>
                <a:sym typeface="Arial"/>
              </a:rPr>
              <a:t> She also attended the </a:t>
            </a:r>
            <a:r>
              <a:rPr lang="en" sz="1061">
                <a:solidFill>
                  <a:schemeClr val="dk1"/>
                </a:solidFill>
                <a:highlight>
                  <a:srgbClr val="FFFFFF"/>
                </a:highlight>
                <a:uFill>
                  <a:noFill/>
                </a:uFill>
                <a:latin typeface="Arial"/>
                <a:ea typeface="Arial"/>
                <a:cs typeface="Arial"/>
                <a:sym typeface="Arial"/>
                <a:hlinkClick r:id="rId10">
                  <a:extLst>
                    <a:ext uri="{A12FA001-AC4F-418D-AE19-62706E023703}">
                      <ahyp:hlinkClr xmlns:ahyp="http://schemas.microsoft.com/office/drawing/2018/hyperlinkcolor" val="tx"/>
                    </a:ext>
                  </a:extLst>
                </a:hlinkClick>
              </a:rPr>
              <a:t>United Nations</a:t>
            </a:r>
            <a:r>
              <a:rPr lang="en" sz="1061">
                <a:solidFill>
                  <a:schemeClr val="dk1"/>
                </a:solidFill>
                <a:highlight>
                  <a:srgbClr val="FFFFFF"/>
                </a:highlight>
                <a:latin typeface="Arial"/>
                <a:ea typeface="Arial"/>
                <a:cs typeface="Arial"/>
                <a:sym typeface="Arial"/>
              </a:rPr>
              <a:t> Decade Face of Women Conferences in Mexico City, the 1976 </a:t>
            </a:r>
            <a:r>
              <a:rPr lang="en" sz="1061">
                <a:solidFill>
                  <a:schemeClr val="dk1"/>
                </a:solidFill>
                <a:highlight>
                  <a:srgbClr val="FFFFFF"/>
                </a:highlight>
                <a:uFill>
                  <a:noFill/>
                </a:uFill>
                <a:latin typeface="Arial"/>
                <a:ea typeface="Arial"/>
                <a:cs typeface="Arial"/>
                <a:sym typeface="Arial"/>
                <a:hlinkClick r:id="rId11">
                  <a:extLst>
                    <a:ext uri="{A12FA001-AC4F-418D-AE19-62706E023703}">
                      <ahyp:hlinkClr xmlns:ahyp="http://schemas.microsoft.com/office/drawing/2018/hyperlinkcolor" val="tx"/>
                    </a:ext>
                  </a:extLst>
                </a:hlinkClick>
              </a:rPr>
              <a:t>Tribunal of Crimes Against Women</a:t>
            </a:r>
            <a:r>
              <a:rPr lang="en" sz="1061">
                <a:solidFill>
                  <a:schemeClr val="dk1"/>
                </a:solidFill>
                <a:highlight>
                  <a:srgbClr val="FFFFFF"/>
                </a:highlight>
                <a:latin typeface="Arial"/>
                <a:ea typeface="Arial"/>
                <a:cs typeface="Arial"/>
                <a:sym typeface="Arial"/>
              </a:rPr>
              <a:t> in Brussels, the 1977 </a:t>
            </a:r>
            <a:r>
              <a:rPr lang="en" sz="1061">
                <a:solidFill>
                  <a:schemeClr val="dk1"/>
                </a:solidFill>
                <a:highlight>
                  <a:srgbClr val="FFFFFF"/>
                </a:highlight>
                <a:uFill>
                  <a:noFill/>
                </a:uFill>
                <a:latin typeface="Arial"/>
                <a:ea typeface="Arial"/>
                <a:cs typeface="Arial"/>
                <a:sym typeface="Arial"/>
                <a:hlinkClick r:id="rId12">
                  <a:extLst>
                    <a:ext uri="{A12FA001-AC4F-418D-AE19-62706E023703}">
                      <ahyp:hlinkClr xmlns:ahyp="http://schemas.microsoft.com/office/drawing/2018/hyperlinkcolor" val="tx"/>
                    </a:ext>
                  </a:extLst>
                </a:hlinkClick>
              </a:rPr>
              <a:t>International Women's Year Conference</a:t>
            </a:r>
            <a:r>
              <a:rPr lang="en" sz="1061">
                <a:solidFill>
                  <a:schemeClr val="dk1"/>
                </a:solidFill>
                <a:highlight>
                  <a:srgbClr val="FFFFFF"/>
                </a:highlight>
                <a:latin typeface="Arial"/>
                <a:ea typeface="Arial"/>
                <a:cs typeface="Arial"/>
                <a:sym typeface="Arial"/>
              </a:rPr>
              <a:t> in Houston, the 1977 </a:t>
            </a:r>
            <a:r>
              <a:rPr lang="en" sz="1061">
                <a:solidFill>
                  <a:schemeClr val="dk1"/>
                </a:solidFill>
                <a:highlight>
                  <a:srgbClr val="FFFFFF"/>
                </a:highlight>
                <a:uFill>
                  <a:noFill/>
                </a:uFill>
                <a:latin typeface="Arial"/>
                <a:ea typeface="Arial"/>
                <a:cs typeface="Arial"/>
                <a:sym typeface="Arial"/>
                <a:hlinkClick r:id="rId13">
                  <a:extLst>
                    <a:ext uri="{A12FA001-AC4F-418D-AE19-62706E023703}">
                      <ahyp:hlinkClr xmlns:ahyp="http://schemas.microsoft.com/office/drawing/2018/hyperlinkcolor" val="tx"/>
                    </a:ext>
                  </a:extLst>
                </a:hlinkClick>
              </a:rPr>
              <a:t>Libertarian Party</a:t>
            </a:r>
            <a:r>
              <a:rPr lang="en" sz="1061">
                <a:solidFill>
                  <a:schemeClr val="dk1"/>
                </a:solidFill>
                <a:highlight>
                  <a:srgbClr val="FFFFFF"/>
                </a:highlight>
                <a:latin typeface="Arial"/>
                <a:ea typeface="Arial"/>
                <a:cs typeface="Arial"/>
                <a:sym typeface="Arial"/>
              </a:rPr>
              <a:t> Convention, and the 1980 </a:t>
            </a:r>
            <a:r>
              <a:rPr lang="en" sz="1061">
                <a:solidFill>
                  <a:schemeClr val="dk1"/>
                </a:solidFill>
                <a:highlight>
                  <a:srgbClr val="FFFFFF"/>
                </a:highlight>
                <a:uFill>
                  <a:noFill/>
                </a:uFill>
                <a:latin typeface="Arial"/>
                <a:ea typeface="Arial"/>
                <a:cs typeface="Arial"/>
                <a:sym typeface="Arial"/>
                <a:hlinkClick r:id="rId14">
                  <a:extLst>
                    <a:ext uri="{A12FA001-AC4F-418D-AE19-62706E023703}">
                      <ahyp:hlinkClr xmlns:ahyp="http://schemas.microsoft.com/office/drawing/2018/hyperlinkcolor" val="tx"/>
                    </a:ext>
                  </a:extLst>
                </a:hlinkClick>
              </a:rPr>
              <a:t>Decade of Women Conference</a:t>
            </a:r>
            <a:r>
              <a:rPr lang="en" sz="1061">
                <a:solidFill>
                  <a:schemeClr val="dk1"/>
                </a:solidFill>
                <a:highlight>
                  <a:srgbClr val="FFFFFF"/>
                </a:highlight>
                <a:latin typeface="Arial"/>
                <a:ea typeface="Arial"/>
                <a:cs typeface="Arial"/>
                <a:sym typeface="Arial"/>
              </a:rPr>
              <a:t> in Copenhagen.</a:t>
            </a:r>
            <a:endParaRPr sz="1061">
              <a:solidFill>
                <a:schemeClr val="dk1"/>
              </a:solidFill>
              <a:highlight>
                <a:srgbClr val="FFFFFF"/>
              </a:highlight>
              <a:latin typeface="Arial"/>
              <a:ea typeface="Arial"/>
              <a:cs typeface="Arial"/>
              <a:sym typeface="Arial"/>
            </a:endParaRPr>
          </a:p>
          <a:p>
            <a:pPr marL="0" lvl="0" indent="0" algn="l" rtl="0">
              <a:lnSpc>
                <a:spcPct val="105000"/>
              </a:lnSpc>
              <a:spcBef>
                <a:spcPts val="1200"/>
              </a:spcBef>
              <a:spcAft>
                <a:spcPts val="0"/>
              </a:spcAft>
              <a:buSzPts val="440"/>
              <a:buNone/>
            </a:pPr>
            <a:r>
              <a:rPr lang="en" sz="1061">
                <a:solidFill>
                  <a:schemeClr val="dk1"/>
                </a:solidFill>
                <a:highlight>
                  <a:srgbClr val="FFFFFF"/>
                </a:highlight>
                <a:latin typeface="Arial"/>
                <a:ea typeface="Arial"/>
                <a:cs typeface="Arial"/>
                <a:sym typeface="Arial"/>
              </a:rPr>
              <a:t>From 1985 to 1994 she lived with Pheterson in the Netherlands and then the South of France. They co-founded the International Committee for Prostitutes' Rights and organized the first and second World Whores' Congresses, held in Amsterdam in 1985 and at the </a:t>
            </a:r>
            <a:r>
              <a:rPr lang="en" sz="1061">
                <a:solidFill>
                  <a:schemeClr val="dk1"/>
                </a:solidFill>
                <a:highlight>
                  <a:srgbClr val="FFFFFF"/>
                </a:highlight>
                <a:uFill>
                  <a:noFill/>
                </a:uFill>
                <a:latin typeface="Arial"/>
                <a:ea typeface="Arial"/>
                <a:cs typeface="Arial"/>
                <a:sym typeface="Arial"/>
                <a:hlinkClick r:id="rId15">
                  <a:extLst>
                    <a:ext uri="{A12FA001-AC4F-418D-AE19-62706E023703}">
                      <ahyp:hlinkClr xmlns:ahyp="http://schemas.microsoft.com/office/drawing/2018/hyperlinkcolor" val="tx"/>
                    </a:ext>
                  </a:extLst>
                </a:hlinkClick>
              </a:rPr>
              <a:t>European Parliament</a:t>
            </a:r>
            <a:r>
              <a:rPr lang="en" sz="1061">
                <a:solidFill>
                  <a:schemeClr val="dk1"/>
                </a:solidFill>
                <a:highlight>
                  <a:srgbClr val="FFFFFF"/>
                </a:highlight>
                <a:latin typeface="Arial"/>
                <a:ea typeface="Arial"/>
                <a:cs typeface="Arial"/>
                <a:sym typeface="Arial"/>
              </a:rPr>
              <a:t> in Brussels in 1986, which led to the </a:t>
            </a:r>
            <a:r>
              <a:rPr lang="en" sz="1061">
                <a:solidFill>
                  <a:schemeClr val="dk1"/>
                </a:solidFill>
                <a:highlight>
                  <a:srgbClr val="FFFFFF"/>
                </a:highlight>
                <a:uFill>
                  <a:noFill/>
                </a:uFill>
                <a:latin typeface="Arial"/>
                <a:ea typeface="Arial"/>
                <a:cs typeface="Arial"/>
                <a:sym typeface="Arial"/>
                <a:hlinkClick r:id="rId16">
                  <a:extLst>
                    <a:ext uri="{A12FA001-AC4F-418D-AE19-62706E023703}">
                      <ahyp:hlinkClr xmlns:ahyp="http://schemas.microsoft.com/office/drawing/2018/hyperlinkcolor" val="tx"/>
                    </a:ext>
                  </a:extLst>
                </a:hlinkClick>
              </a:rPr>
              <a:t>World Charter for Prostitutes' Rights</a:t>
            </a:r>
            <a:r>
              <a:rPr lang="en" sz="1061" baseline="30000">
                <a:solidFill>
                  <a:schemeClr val="dk1"/>
                </a:solidFill>
                <a:highlight>
                  <a:srgbClr val="FFFFFF"/>
                </a:highlight>
                <a:latin typeface="Arial"/>
                <a:ea typeface="Arial"/>
                <a:cs typeface="Arial"/>
                <a:sym typeface="Arial"/>
              </a:rPr>
              <a:t>. </a:t>
            </a:r>
            <a:endParaRPr sz="1061" baseline="30000">
              <a:solidFill>
                <a:schemeClr val="dk1"/>
              </a:solidFill>
              <a:highlight>
                <a:srgbClr val="FFFFFF"/>
              </a:highlight>
              <a:latin typeface="Arial"/>
              <a:ea typeface="Arial"/>
              <a:cs typeface="Arial"/>
              <a:sym typeface="Arial"/>
            </a:endParaRPr>
          </a:p>
          <a:p>
            <a:pPr marL="0" lvl="0" indent="0" algn="l" rtl="0">
              <a:lnSpc>
                <a:spcPct val="105000"/>
              </a:lnSpc>
              <a:spcBef>
                <a:spcPts val="500"/>
              </a:spcBef>
              <a:spcAft>
                <a:spcPts val="0"/>
              </a:spcAft>
              <a:buSzPts val="440"/>
              <a:buNone/>
            </a:pPr>
            <a:r>
              <a:rPr lang="en" sz="1061">
                <a:solidFill>
                  <a:schemeClr val="dk1"/>
                </a:solidFill>
                <a:highlight>
                  <a:srgbClr val="FFFFFF"/>
                </a:highlight>
                <a:latin typeface="Arial"/>
                <a:ea typeface="Arial"/>
                <a:cs typeface="Arial"/>
                <a:sym typeface="Arial"/>
              </a:rPr>
              <a:t>After her return from Europe, in the 1990s she was appointed to the San Francisco Task Force on Prostitution and in 1999 was one of three founders of the </a:t>
            </a:r>
            <a:r>
              <a:rPr lang="en" sz="1061">
                <a:solidFill>
                  <a:schemeClr val="dk1"/>
                </a:solidFill>
                <a:highlight>
                  <a:srgbClr val="FFFFFF"/>
                </a:highlight>
                <a:uFill>
                  <a:noFill/>
                </a:uFill>
                <a:latin typeface="Arial"/>
                <a:ea typeface="Arial"/>
                <a:cs typeface="Arial"/>
                <a:sym typeface="Arial"/>
                <a:hlinkClick r:id="rId17">
                  <a:extLst>
                    <a:ext uri="{A12FA001-AC4F-418D-AE19-62706E023703}">
                      <ahyp:hlinkClr xmlns:ahyp="http://schemas.microsoft.com/office/drawing/2018/hyperlinkcolor" val="tx"/>
                    </a:ext>
                  </a:extLst>
                </a:hlinkClick>
              </a:rPr>
              <a:t>St. James Infirmary Clinic</a:t>
            </a:r>
            <a:r>
              <a:rPr lang="en" sz="1061">
                <a:solidFill>
                  <a:schemeClr val="dk1"/>
                </a:solidFill>
                <a:highlight>
                  <a:srgbClr val="FFFFFF"/>
                </a:highlight>
                <a:latin typeface="Arial"/>
                <a:ea typeface="Arial"/>
                <a:cs typeface="Arial"/>
                <a:sym typeface="Arial"/>
              </a:rPr>
              <a:t> in the Tenderloin, which provides health care to the </a:t>
            </a:r>
            <a:r>
              <a:rPr lang="en" sz="1061">
                <a:solidFill>
                  <a:schemeClr val="dk1"/>
                </a:solidFill>
                <a:highlight>
                  <a:srgbClr val="FFFFFF"/>
                </a:highlight>
                <a:uFill>
                  <a:noFill/>
                </a:uFill>
                <a:latin typeface="Arial"/>
                <a:ea typeface="Arial"/>
                <a:cs typeface="Arial"/>
                <a:sym typeface="Arial"/>
                <a:hlinkClick r:id="rId18">
                  <a:extLst>
                    <a:ext uri="{A12FA001-AC4F-418D-AE19-62706E023703}">
                      <ahyp:hlinkClr xmlns:ahyp="http://schemas.microsoft.com/office/drawing/2018/hyperlinkcolor" val="tx"/>
                    </a:ext>
                  </a:extLst>
                </a:hlinkClick>
              </a:rPr>
              <a:t>sex worker</a:t>
            </a:r>
            <a:r>
              <a:rPr lang="en" sz="1061">
                <a:solidFill>
                  <a:schemeClr val="dk1"/>
                </a:solidFill>
                <a:highlight>
                  <a:srgbClr val="FFFFFF"/>
                </a:highlight>
                <a:latin typeface="Arial"/>
                <a:ea typeface="Arial"/>
                <a:cs typeface="Arial"/>
                <a:sym typeface="Arial"/>
              </a:rPr>
              <a:t> community. She also served on the Board of Supervisors' Drug Abuse Advisory Board.</a:t>
            </a:r>
            <a:endParaRPr sz="1061" baseline="30000">
              <a:solidFill>
                <a:schemeClr val="dk1"/>
              </a:solidFill>
              <a:highlight>
                <a:srgbClr val="FFFFFF"/>
              </a:highlight>
              <a:latin typeface="Arial"/>
              <a:ea typeface="Arial"/>
              <a:cs typeface="Arial"/>
              <a:sym typeface="Arial"/>
            </a:endParaRPr>
          </a:p>
          <a:p>
            <a:pPr marL="0" lvl="0" indent="0" algn="l" rtl="0">
              <a:lnSpc>
                <a:spcPct val="105000"/>
              </a:lnSpc>
              <a:spcBef>
                <a:spcPts val="500"/>
              </a:spcBef>
              <a:spcAft>
                <a:spcPts val="0"/>
              </a:spcAft>
              <a:buSzPts val="440"/>
              <a:buNone/>
            </a:pPr>
            <a:r>
              <a:rPr lang="en" sz="1061">
                <a:solidFill>
                  <a:schemeClr val="dk1"/>
                </a:solidFill>
                <a:highlight>
                  <a:srgbClr val="FFFFFF"/>
                </a:highlight>
                <a:latin typeface="Arial"/>
                <a:ea typeface="Arial"/>
                <a:cs typeface="Arial"/>
                <a:sym typeface="Arial"/>
              </a:rPr>
              <a:t>St. James sought the </a:t>
            </a:r>
            <a:r>
              <a:rPr lang="en" sz="1061">
                <a:solidFill>
                  <a:schemeClr val="dk1"/>
                </a:solidFill>
                <a:highlight>
                  <a:srgbClr val="FFFFFF"/>
                </a:highlight>
                <a:uFill>
                  <a:noFill/>
                </a:uFill>
                <a:latin typeface="Arial"/>
                <a:ea typeface="Arial"/>
                <a:cs typeface="Arial"/>
                <a:sym typeface="Arial"/>
                <a:hlinkClick r:id="rId19">
                  <a:extLst>
                    <a:ext uri="{A12FA001-AC4F-418D-AE19-62706E023703}">
                      <ahyp:hlinkClr xmlns:ahyp="http://schemas.microsoft.com/office/drawing/2018/hyperlinkcolor" val="tx"/>
                    </a:ext>
                  </a:extLst>
                </a:hlinkClick>
              </a:rPr>
              <a:t>Republican Party</a:t>
            </a:r>
            <a:r>
              <a:rPr lang="en" sz="1061">
                <a:solidFill>
                  <a:schemeClr val="dk1"/>
                </a:solidFill>
                <a:highlight>
                  <a:srgbClr val="FFFFFF"/>
                </a:highlight>
                <a:latin typeface="Arial"/>
                <a:ea typeface="Arial"/>
                <a:cs typeface="Arial"/>
                <a:sym typeface="Arial"/>
              </a:rPr>
              <a:t> nomination for </a:t>
            </a:r>
            <a:r>
              <a:rPr lang="en" sz="1061">
                <a:solidFill>
                  <a:schemeClr val="dk1"/>
                </a:solidFill>
                <a:highlight>
                  <a:srgbClr val="FFFFFF"/>
                </a:highlight>
                <a:uFill>
                  <a:noFill/>
                </a:uFill>
                <a:latin typeface="Arial"/>
                <a:ea typeface="Arial"/>
                <a:cs typeface="Arial"/>
                <a:sym typeface="Arial"/>
                <a:hlinkClick r:id="rId20">
                  <a:extLst>
                    <a:ext uri="{A12FA001-AC4F-418D-AE19-62706E023703}">
                      <ahyp:hlinkClr xmlns:ahyp="http://schemas.microsoft.com/office/drawing/2018/hyperlinkcolor" val="tx"/>
                    </a:ext>
                  </a:extLst>
                </a:hlinkClick>
              </a:rPr>
              <a:t>President of the United States</a:t>
            </a:r>
            <a:r>
              <a:rPr lang="en" sz="1061">
                <a:solidFill>
                  <a:schemeClr val="dk1"/>
                </a:solidFill>
                <a:highlight>
                  <a:srgbClr val="FFFFFF"/>
                </a:highlight>
                <a:latin typeface="Arial"/>
                <a:ea typeface="Arial"/>
                <a:cs typeface="Arial"/>
                <a:sym typeface="Arial"/>
              </a:rPr>
              <a:t> in 1980.</a:t>
            </a:r>
            <a:r>
              <a:rPr lang="en" sz="1061" baseline="30000">
                <a:solidFill>
                  <a:schemeClr val="dk1"/>
                </a:solidFill>
                <a:highlight>
                  <a:srgbClr val="FFFFFF"/>
                </a:highlight>
                <a:latin typeface="Arial"/>
                <a:ea typeface="Arial"/>
                <a:cs typeface="Arial"/>
                <a:sym typeface="Arial"/>
              </a:rPr>
              <a:t> </a:t>
            </a:r>
            <a:r>
              <a:rPr lang="en" sz="1061">
                <a:solidFill>
                  <a:schemeClr val="dk1"/>
                </a:solidFill>
                <a:highlight>
                  <a:srgbClr val="FFFFFF"/>
                </a:highlight>
                <a:latin typeface="Arial"/>
                <a:ea typeface="Arial"/>
                <a:cs typeface="Arial"/>
                <a:sym typeface="Arial"/>
              </a:rPr>
              <a:t>In 1996 she narrowly failed to win election to the </a:t>
            </a:r>
            <a:r>
              <a:rPr lang="en" sz="1061">
                <a:solidFill>
                  <a:schemeClr val="dk1"/>
                </a:solidFill>
                <a:highlight>
                  <a:srgbClr val="FFFFFF"/>
                </a:highlight>
                <a:uFill>
                  <a:noFill/>
                </a:uFill>
                <a:latin typeface="Arial"/>
                <a:ea typeface="Arial"/>
                <a:cs typeface="Arial"/>
                <a:sym typeface="Arial"/>
                <a:hlinkClick r:id="rId21">
                  <a:extLst>
                    <a:ext uri="{A12FA001-AC4F-418D-AE19-62706E023703}">
                      <ahyp:hlinkClr xmlns:ahyp="http://schemas.microsoft.com/office/drawing/2018/hyperlinkcolor" val="tx"/>
                    </a:ext>
                  </a:extLst>
                </a:hlinkClick>
              </a:rPr>
              <a:t>San Francisco Board of Supervisors</a:t>
            </a:r>
            <a:r>
              <a:rPr lang="en" sz="1061"/>
              <a:t>; </a:t>
            </a:r>
            <a:r>
              <a:rPr lang="en" sz="1061">
                <a:solidFill>
                  <a:schemeClr val="dk1"/>
                </a:solidFill>
                <a:highlight>
                  <a:srgbClr val="FFFFFF"/>
                </a:highlight>
                <a:latin typeface="Arial"/>
                <a:ea typeface="Arial"/>
                <a:cs typeface="Arial"/>
                <a:sym typeface="Arial"/>
              </a:rPr>
              <a:t>she ran on the slogan "</a:t>
            </a:r>
            <a:r>
              <a:rPr lang="en" sz="1061">
                <a:solidFill>
                  <a:schemeClr val="dk1"/>
                </a:solidFill>
                <a:highlight>
                  <a:srgbClr val="FFFFFF"/>
                </a:highlight>
                <a:uFill>
                  <a:noFill/>
                </a:uFill>
                <a:latin typeface="Arial"/>
                <a:ea typeface="Arial"/>
                <a:cs typeface="Arial"/>
                <a:sym typeface="Arial"/>
                <a:hlinkClick r:id="rId22">
                  <a:extLst>
                    <a:ext uri="{A12FA001-AC4F-418D-AE19-62706E023703}">
                      <ahyp:hlinkClr xmlns:ahyp="http://schemas.microsoft.com/office/drawing/2018/hyperlinkcolor" val="tx"/>
                    </a:ext>
                  </a:extLst>
                </a:hlinkClick>
              </a:rPr>
              <a:t>The Lady Is a ... Champ</a:t>
            </a:r>
            <a:r>
              <a:rPr lang="en" sz="1061">
                <a:solidFill>
                  <a:schemeClr val="dk1"/>
                </a:solidFill>
                <a:highlight>
                  <a:srgbClr val="FFFFFF"/>
                </a:highlight>
                <a:latin typeface="Arial"/>
                <a:ea typeface="Arial"/>
                <a:cs typeface="Arial"/>
                <a:sym typeface="Arial"/>
              </a:rPr>
              <a:t>" and promised to have a </a:t>
            </a:r>
            <a:r>
              <a:rPr lang="en" sz="1061">
                <a:solidFill>
                  <a:schemeClr val="dk1"/>
                </a:solidFill>
                <a:highlight>
                  <a:srgbClr val="FFFFFF"/>
                </a:highlight>
                <a:uFill>
                  <a:noFill/>
                </a:uFill>
                <a:latin typeface="Arial"/>
                <a:ea typeface="Arial"/>
                <a:cs typeface="Arial"/>
                <a:sym typeface="Arial"/>
                <a:hlinkClick r:id="rId23">
                  <a:extLst>
                    <a:ext uri="{A12FA001-AC4F-418D-AE19-62706E023703}">
                      <ahyp:hlinkClr xmlns:ahyp="http://schemas.microsoft.com/office/drawing/2018/hyperlinkcolor" val="tx"/>
                    </a:ext>
                  </a:extLst>
                </a:hlinkClick>
              </a:rPr>
              <a:t>red light</a:t>
            </a:r>
            <a:r>
              <a:rPr lang="en" sz="1061">
                <a:solidFill>
                  <a:schemeClr val="dk1"/>
                </a:solidFill>
                <a:highlight>
                  <a:srgbClr val="FFFFFF"/>
                </a:highlight>
                <a:latin typeface="Arial"/>
                <a:ea typeface="Arial"/>
                <a:cs typeface="Arial"/>
                <a:sym typeface="Arial"/>
              </a:rPr>
              <a:t> illuminated outside </a:t>
            </a:r>
            <a:r>
              <a:rPr lang="en" sz="1061">
                <a:solidFill>
                  <a:schemeClr val="dk1"/>
                </a:solidFill>
                <a:highlight>
                  <a:srgbClr val="FFFFFF"/>
                </a:highlight>
                <a:uFill>
                  <a:noFill/>
                </a:uFill>
                <a:latin typeface="Arial"/>
                <a:ea typeface="Arial"/>
                <a:cs typeface="Arial"/>
                <a:sym typeface="Arial"/>
                <a:hlinkClick r:id="rId24">
                  <a:extLst>
                    <a:ext uri="{A12FA001-AC4F-418D-AE19-62706E023703}">
                      <ahyp:hlinkClr xmlns:ahyp="http://schemas.microsoft.com/office/drawing/2018/hyperlinkcolor" val="tx"/>
                    </a:ext>
                  </a:extLst>
                </a:hlinkClick>
              </a:rPr>
              <a:t>City Hall</a:t>
            </a:r>
            <a:r>
              <a:rPr lang="en" sz="1061">
                <a:solidFill>
                  <a:schemeClr val="dk1"/>
                </a:solidFill>
                <a:highlight>
                  <a:srgbClr val="FFFFFF"/>
                </a:highlight>
                <a:latin typeface="Arial"/>
                <a:ea typeface="Arial"/>
                <a:cs typeface="Arial"/>
                <a:sym typeface="Arial"/>
              </a:rPr>
              <a:t> when she was t</a:t>
            </a:r>
            <a:r>
              <a:rPr lang="en" sz="1061">
                <a:solidFill>
                  <a:srgbClr val="202122"/>
                </a:solidFill>
                <a:highlight>
                  <a:srgbClr val="FFFFFF"/>
                </a:highlight>
                <a:latin typeface="Arial"/>
                <a:ea typeface="Arial"/>
                <a:cs typeface="Arial"/>
                <a:sym typeface="Arial"/>
              </a:rPr>
              <a:t>here.</a:t>
            </a:r>
            <a:endParaRPr sz="1061">
              <a:solidFill>
                <a:srgbClr val="000000"/>
              </a:solidFill>
              <a:highlight>
                <a:srgbClr val="FFFFFF"/>
              </a:highlight>
              <a:latin typeface="Arial"/>
              <a:ea typeface="Arial"/>
              <a:cs typeface="Arial"/>
              <a:sym typeface="Arial"/>
            </a:endParaRPr>
          </a:p>
          <a:p>
            <a:pPr marL="0" lvl="0" indent="0" algn="l" rtl="0">
              <a:lnSpc>
                <a:spcPct val="105000"/>
              </a:lnSpc>
              <a:spcBef>
                <a:spcPts val="500"/>
              </a:spcBef>
              <a:spcAft>
                <a:spcPts val="0"/>
              </a:spcAft>
              <a:buSzPts val="440"/>
              <a:buNone/>
            </a:pPr>
            <a:endParaRPr sz="720"/>
          </a:p>
        </p:txBody>
      </p:sp>
      <p:pic>
        <p:nvPicPr>
          <p:cNvPr id="127" name="Google Shape;127;g107ae0804c8_1_2"/>
          <p:cNvPicPr preferRelativeResize="0"/>
          <p:nvPr/>
        </p:nvPicPr>
        <p:blipFill>
          <a:blip r:embed="rId25">
            <a:alphaModFix/>
          </a:blip>
          <a:stretch>
            <a:fillRect/>
          </a:stretch>
        </p:blipFill>
        <p:spPr>
          <a:xfrm>
            <a:off x="153075" y="581000"/>
            <a:ext cx="1568525" cy="2135326"/>
          </a:xfrm>
          <a:prstGeom prst="rect">
            <a:avLst/>
          </a:prstGeom>
          <a:noFill/>
          <a:ln>
            <a:noFill/>
          </a:ln>
        </p:spPr>
      </p:pic>
      <p:sp>
        <p:nvSpPr>
          <p:cNvPr id="128" name="Google Shape;128;g107ae0804c8_1_2"/>
          <p:cNvSpPr txBox="1"/>
          <p:nvPr/>
        </p:nvSpPr>
        <p:spPr>
          <a:xfrm>
            <a:off x="85050" y="73100"/>
            <a:ext cx="8502600" cy="5079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2100">
                <a:latin typeface="Proxima Nova"/>
                <a:ea typeface="Proxima Nova"/>
                <a:cs typeface="Proxima Nova"/>
                <a:sym typeface="Proxima Nova"/>
              </a:rPr>
              <a:t>A Moment of Silence to Honor and Remember Ms. Margo St. James  </a:t>
            </a:r>
            <a:endParaRPr sz="2100">
              <a:latin typeface="Proxima Nova"/>
              <a:ea typeface="Proxima Nova"/>
              <a:cs typeface="Proxima Nova"/>
              <a:sym typeface="Proxima Nova"/>
            </a:endParaRPr>
          </a:p>
        </p:txBody>
      </p:sp>
      <p:pic>
        <p:nvPicPr>
          <p:cNvPr id="129" name="Google Shape;129;g107ae0804c8_1_2"/>
          <p:cNvPicPr preferRelativeResize="0"/>
          <p:nvPr/>
        </p:nvPicPr>
        <p:blipFill rotWithShape="1">
          <a:blip r:embed="rId26">
            <a:alphaModFix/>
          </a:blip>
          <a:srcRect l="24333" r="22350"/>
          <a:stretch/>
        </p:blipFill>
        <p:spPr>
          <a:xfrm>
            <a:off x="153075" y="3022200"/>
            <a:ext cx="1527625" cy="14524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g1084ee0fb45_0_3"/>
          <p:cNvSpPr txBox="1">
            <a:spLocks noGrp="1"/>
          </p:cNvSpPr>
          <p:nvPr>
            <p:ph type="title"/>
          </p:nvPr>
        </p:nvSpPr>
        <p:spPr>
          <a:xfrm>
            <a:off x="652825" y="411750"/>
            <a:ext cx="7734000" cy="957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4020">
                <a:solidFill>
                  <a:srgbClr val="FF0000"/>
                </a:solidFill>
                <a:latin typeface="Arial"/>
                <a:ea typeface="Arial"/>
                <a:cs typeface="Arial"/>
                <a:sym typeface="Arial"/>
              </a:rPr>
              <a:t>Nothing About us Without Us…</a:t>
            </a:r>
            <a:endParaRPr sz="4020">
              <a:solidFill>
                <a:srgbClr val="FF0000"/>
              </a:solidFill>
              <a:latin typeface="Arial"/>
              <a:ea typeface="Arial"/>
              <a:cs typeface="Arial"/>
              <a:sym typeface="Arial"/>
            </a:endParaRPr>
          </a:p>
          <a:p>
            <a:pPr marL="0" lvl="0" indent="0" algn="l" rtl="0">
              <a:spcBef>
                <a:spcPts val="0"/>
              </a:spcBef>
              <a:spcAft>
                <a:spcPts val="0"/>
              </a:spcAft>
              <a:buSzPts val="990"/>
              <a:buNone/>
            </a:pPr>
            <a:endParaRPr sz="2520"/>
          </a:p>
        </p:txBody>
      </p:sp>
      <p:sp>
        <p:nvSpPr>
          <p:cNvPr id="135" name="Google Shape;135;g1084ee0fb45_0_3"/>
          <p:cNvSpPr txBox="1">
            <a:spLocks noGrp="1"/>
          </p:cNvSpPr>
          <p:nvPr>
            <p:ph type="body" idx="1"/>
          </p:nvPr>
        </p:nvSpPr>
        <p:spPr>
          <a:xfrm>
            <a:off x="1727225" y="1793175"/>
            <a:ext cx="5506500" cy="9360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Introducing our Amazing Panel of Experts…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pic>
        <p:nvPicPr>
          <p:cNvPr id="140" name="Google Shape;140;p10"/>
          <p:cNvPicPr preferRelativeResize="0"/>
          <p:nvPr/>
        </p:nvPicPr>
        <p:blipFill rotWithShape="1">
          <a:blip r:embed="rId3">
            <a:alphaModFix/>
          </a:blip>
          <a:srcRect/>
          <a:stretch/>
        </p:blipFill>
        <p:spPr>
          <a:xfrm>
            <a:off x="4793672" y="115439"/>
            <a:ext cx="2542252" cy="1804572"/>
          </a:xfrm>
          <a:prstGeom prst="rect">
            <a:avLst/>
          </a:prstGeom>
          <a:noFill/>
          <a:ln>
            <a:noFill/>
          </a:ln>
        </p:spPr>
      </p:pic>
      <p:sp>
        <p:nvSpPr>
          <p:cNvPr id="141" name="Google Shape;141;p10"/>
          <p:cNvSpPr txBox="1">
            <a:spLocks noGrp="1"/>
          </p:cNvSpPr>
          <p:nvPr>
            <p:ph type="title"/>
          </p:nvPr>
        </p:nvSpPr>
        <p:spPr>
          <a:xfrm>
            <a:off x="627850" y="261975"/>
            <a:ext cx="36903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a:t>Actions for 2022</a:t>
            </a:r>
            <a:endParaRPr/>
          </a:p>
        </p:txBody>
      </p:sp>
      <p:sp>
        <p:nvSpPr>
          <p:cNvPr id="142" name="Google Shape;142;p10"/>
          <p:cNvSpPr txBox="1">
            <a:spLocks noGrp="1"/>
          </p:cNvSpPr>
          <p:nvPr>
            <p:ph type="body" idx="1"/>
          </p:nvPr>
        </p:nvSpPr>
        <p:spPr>
          <a:xfrm>
            <a:off x="311700" y="1152474"/>
            <a:ext cx="8520600" cy="3682761"/>
          </a:xfrm>
          <a:prstGeom prst="rect">
            <a:avLst/>
          </a:prstGeom>
          <a:noFill/>
          <a:ln>
            <a:noFill/>
          </a:ln>
        </p:spPr>
        <p:txBody>
          <a:bodyPr spcFirstLastPara="1" wrap="square" lIns="91425" tIns="91425" rIns="91425" bIns="91425" anchor="t" anchorCtr="0">
            <a:normAutofit fontScale="92500" lnSpcReduction="20000"/>
          </a:bodyPr>
          <a:lstStyle/>
          <a:p>
            <a:pPr marL="0" lvl="0" indent="0" algn="l" rtl="0">
              <a:lnSpc>
                <a:spcPct val="115000"/>
              </a:lnSpc>
              <a:spcBef>
                <a:spcPts val="0"/>
              </a:spcBef>
              <a:spcAft>
                <a:spcPts val="0"/>
              </a:spcAft>
              <a:buSzPct val="108108"/>
              <a:buNone/>
            </a:pPr>
            <a:endParaRPr/>
          </a:p>
          <a:p>
            <a:pPr marL="0" lvl="0" indent="0" algn="l" rtl="0">
              <a:lnSpc>
                <a:spcPct val="115000"/>
              </a:lnSpc>
              <a:spcBef>
                <a:spcPts val="0"/>
              </a:spcBef>
              <a:spcAft>
                <a:spcPts val="0"/>
              </a:spcAft>
              <a:buSzPct val="108108"/>
              <a:buNone/>
            </a:pPr>
            <a:r>
              <a:rPr lang="en"/>
              <a:t>We urge the Biden administration to:</a:t>
            </a:r>
            <a:endParaRPr/>
          </a:p>
          <a:p>
            <a:pPr marL="0" lvl="0" indent="0" algn="l" rtl="0">
              <a:lnSpc>
                <a:spcPct val="115000"/>
              </a:lnSpc>
              <a:spcBef>
                <a:spcPts val="0"/>
              </a:spcBef>
              <a:spcAft>
                <a:spcPts val="0"/>
              </a:spcAft>
              <a:buSzPct val="108108"/>
              <a:buNone/>
            </a:pPr>
            <a:endParaRPr/>
          </a:p>
          <a:p>
            <a:pPr marL="457200" lvl="0" indent="-311150" algn="l" rtl="0">
              <a:lnSpc>
                <a:spcPct val="115000"/>
              </a:lnSpc>
              <a:spcBef>
                <a:spcPts val="0"/>
              </a:spcBef>
              <a:spcAft>
                <a:spcPts val="0"/>
              </a:spcAft>
              <a:buSzPct val="78078"/>
              <a:buChar char="●"/>
            </a:pPr>
            <a:r>
              <a:rPr lang="en"/>
              <a:t>Rescind National Security Presidential Directive 22,3 which falsely conflates all sex work with human trafficking and creates barriers throughout the federal government to recognizing the dignity of sex workers or their importance as stakeholders in the fight against trafficking.4</a:t>
            </a:r>
            <a:endParaRPr/>
          </a:p>
          <a:p>
            <a:pPr marL="146050" lvl="0" indent="0" algn="l" rtl="0">
              <a:lnSpc>
                <a:spcPct val="115000"/>
              </a:lnSpc>
              <a:spcBef>
                <a:spcPts val="0"/>
              </a:spcBef>
              <a:spcAft>
                <a:spcPts val="0"/>
              </a:spcAft>
              <a:buSzPct val="78078"/>
              <a:buNone/>
            </a:pPr>
            <a:endParaRPr/>
          </a:p>
          <a:p>
            <a:pPr marL="457200" lvl="0" indent="-311150" algn="l" rtl="0">
              <a:lnSpc>
                <a:spcPct val="115000"/>
              </a:lnSpc>
              <a:spcBef>
                <a:spcPts val="0"/>
              </a:spcBef>
              <a:spcAft>
                <a:spcPts val="0"/>
              </a:spcAft>
              <a:buSzPct val="78078"/>
              <a:buChar char="●"/>
            </a:pPr>
            <a:r>
              <a:rPr lang="en"/>
              <a:t>Require all federal departments to adopt a policy barring sexual contact while operating under color of law.</a:t>
            </a:r>
            <a:endParaRPr/>
          </a:p>
          <a:p>
            <a:pPr marL="146050" lvl="0" indent="0" algn="l" rtl="0">
              <a:lnSpc>
                <a:spcPct val="115000"/>
              </a:lnSpc>
              <a:spcBef>
                <a:spcPts val="0"/>
              </a:spcBef>
              <a:spcAft>
                <a:spcPts val="0"/>
              </a:spcAft>
              <a:buSzPct val="78078"/>
              <a:buNone/>
            </a:pPr>
            <a:endParaRPr/>
          </a:p>
          <a:p>
            <a:pPr marL="457200" lvl="0" indent="-311150" algn="l" rtl="0">
              <a:lnSpc>
                <a:spcPct val="115000"/>
              </a:lnSpc>
              <a:spcBef>
                <a:spcPts val="0"/>
              </a:spcBef>
              <a:spcAft>
                <a:spcPts val="0"/>
              </a:spcAft>
              <a:buSzPct val="78078"/>
              <a:buChar char="●"/>
            </a:pPr>
            <a:r>
              <a:rPr lang="en"/>
              <a:t>Require criminal law modernization to eliminate the use of condoms or other measures to prevent HIV transmission as the basis for criminal prosecution or sentence enhancement</a:t>
            </a:r>
            <a:endParaRPr/>
          </a:p>
          <a:p>
            <a:pPr marL="457200" lvl="0" indent="-228600" algn="l" rtl="0">
              <a:lnSpc>
                <a:spcPct val="115000"/>
              </a:lnSpc>
              <a:spcBef>
                <a:spcPts val="0"/>
              </a:spcBef>
              <a:spcAft>
                <a:spcPts val="0"/>
              </a:spcAft>
              <a:buSzPct val="108108"/>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9"/>
          <p:cNvSpPr txBox="1">
            <a:spLocks noGrp="1"/>
          </p:cNvSpPr>
          <p:nvPr>
            <p:ph type="title"/>
          </p:nvPr>
        </p:nvSpPr>
        <p:spPr>
          <a:xfrm>
            <a:off x="333925" y="80272"/>
            <a:ext cx="8520600" cy="471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200"/>
              </a:spcAft>
              <a:buSzPts val="2800"/>
              <a:buNone/>
            </a:pPr>
            <a:r>
              <a:rPr lang="en" sz="1600" b="1">
                <a:solidFill>
                  <a:schemeClr val="accent3"/>
                </a:solidFill>
                <a:latin typeface="Roboto"/>
                <a:ea typeface="Roboto"/>
                <a:cs typeface="Roboto"/>
                <a:sym typeface="Roboto"/>
              </a:rPr>
              <a:t>RECOGNIZE AND PROTECT THE RIGHTS OF SEX WORKERS </a:t>
            </a:r>
            <a:endParaRPr sz="1000" b="1">
              <a:latin typeface="Roboto"/>
              <a:ea typeface="Roboto"/>
              <a:cs typeface="Roboto"/>
              <a:sym typeface="Roboto"/>
            </a:endParaRPr>
          </a:p>
        </p:txBody>
      </p:sp>
      <p:sp>
        <p:nvSpPr>
          <p:cNvPr id="148" name="Google Shape;148;p9"/>
          <p:cNvSpPr txBox="1">
            <a:spLocks noGrp="1"/>
          </p:cNvSpPr>
          <p:nvPr>
            <p:ph type="body" idx="1"/>
          </p:nvPr>
        </p:nvSpPr>
        <p:spPr>
          <a:xfrm>
            <a:off x="333925" y="469199"/>
            <a:ext cx="8520600" cy="4314000"/>
          </a:xfrm>
          <a:prstGeom prst="rect">
            <a:avLst/>
          </a:prstGeom>
          <a:noFill/>
          <a:ln>
            <a:noFill/>
          </a:ln>
        </p:spPr>
        <p:txBody>
          <a:bodyPr spcFirstLastPara="1" wrap="square" lIns="91425" tIns="91425" rIns="91425" bIns="91425" anchor="t" anchorCtr="0">
            <a:normAutofit fontScale="25000" lnSpcReduction="20000"/>
          </a:bodyPr>
          <a:lstStyle/>
          <a:p>
            <a:pPr marL="457200" lvl="0" indent="-304800" algn="l" rtl="0">
              <a:lnSpc>
                <a:spcPct val="115000"/>
              </a:lnSpc>
              <a:spcBef>
                <a:spcPts val="1200"/>
              </a:spcBef>
              <a:spcAft>
                <a:spcPts val="0"/>
              </a:spcAft>
              <a:buSzPct val="100000"/>
              <a:buFont typeface="Roboto"/>
              <a:buChar char="●"/>
            </a:pPr>
            <a:r>
              <a:rPr lang="en" sz="5600">
                <a:latin typeface="Roboto"/>
                <a:ea typeface="Roboto"/>
                <a:cs typeface="Roboto"/>
                <a:sym typeface="Roboto"/>
              </a:rPr>
              <a:t>The SAFE SEX Workers Study Act of 2019 is sitting in the Committee on Health, Education, Labor and Pensions, this bill needs to be passed to authorize an investigation into the harms done by FOSTA/SESTA laws enacted in 2018. </a:t>
            </a:r>
            <a:endParaRPr/>
          </a:p>
          <a:p>
            <a:pPr marL="457200" lvl="0" indent="-304800" algn="l" rtl="0">
              <a:lnSpc>
                <a:spcPct val="115000"/>
              </a:lnSpc>
              <a:spcBef>
                <a:spcPts val="1200"/>
              </a:spcBef>
              <a:spcAft>
                <a:spcPts val="0"/>
              </a:spcAft>
              <a:buSzPct val="100000"/>
              <a:buFont typeface="Roboto"/>
              <a:buChar char="●"/>
            </a:pPr>
            <a:r>
              <a:rPr lang="en" sz="5600">
                <a:latin typeface="Roboto"/>
                <a:ea typeface="Roboto"/>
                <a:cs typeface="Roboto"/>
                <a:sym typeface="Roboto"/>
              </a:rPr>
              <a:t>Closing the Law Enforcement Consent Loophole Act of 2021. This bill makes it unlawful for federal law enforcement officers to engage in a sexual act while acting under color of law or with an individual who is under arrest, in detention or in custody. It is sitting in the</a:t>
            </a:r>
            <a:r>
              <a:rPr lang="en" sz="5600">
                <a:solidFill>
                  <a:srgbClr val="666666"/>
                </a:solidFill>
                <a:latin typeface="Roboto"/>
                <a:ea typeface="Roboto"/>
                <a:cs typeface="Roboto"/>
                <a:sym typeface="Roboto"/>
              </a:rPr>
              <a:t> </a:t>
            </a:r>
            <a:r>
              <a:rPr lang="en" sz="5600">
                <a:solidFill>
                  <a:srgbClr val="666666"/>
                </a:solidFill>
                <a:highlight>
                  <a:srgbClr val="FFFFFF"/>
                </a:highlight>
                <a:latin typeface="Roboto"/>
                <a:ea typeface="Roboto"/>
                <a:cs typeface="Roboto"/>
                <a:sym typeface="Roboto"/>
              </a:rPr>
              <a:t>House Judiciary Subcommittee on Crime, Terrorism, and Homeland Security.</a:t>
            </a:r>
            <a:endParaRPr sz="5600">
              <a:solidFill>
                <a:srgbClr val="666666"/>
              </a:solidFill>
              <a:latin typeface="Roboto"/>
              <a:ea typeface="Roboto"/>
              <a:cs typeface="Roboto"/>
              <a:sym typeface="Roboto"/>
            </a:endParaRPr>
          </a:p>
          <a:p>
            <a:pPr marL="0" lvl="0" indent="0" algn="l" rtl="0">
              <a:lnSpc>
                <a:spcPct val="115000"/>
              </a:lnSpc>
              <a:spcBef>
                <a:spcPts val="1200"/>
              </a:spcBef>
              <a:spcAft>
                <a:spcPts val="0"/>
              </a:spcAft>
              <a:buNone/>
            </a:pPr>
            <a:endParaRPr sz="5600">
              <a:solidFill>
                <a:srgbClr val="666666"/>
              </a:solidFill>
              <a:latin typeface="Roboto"/>
              <a:ea typeface="Roboto"/>
              <a:cs typeface="Roboto"/>
              <a:sym typeface="Roboto"/>
            </a:endParaRPr>
          </a:p>
          <a:p>
            <a:pPr marL="457200" lvl="0" indent="-304800" algn="l" rtl="0">
              <a:lnSpc>
                <a:spcPct val="115000"/>
              </a:lnSpc>
              <a:spcBef>
                <a:spcPts val="0"/>
              </a:spcBef>
              <a:spcAft>
                <a:spcPts val="0"/>
              </a:spcAft>
              <a:buSzPct val="100000"/>
              <a:buFont typeface="Roboto"/>
              <a:buChar char="●"/>
            </a:pPr>
            <a:r>
              <a:rPr lang="en" sz="5600">
                <a:latin typeface="Roboto"/>
                <a:ea typeface="Roboto"/>
                <a:cs typeface="Roboto"/>
                <a:sym typeface="Roboto"/>
              </a:rPr>
              <a:t>Prevent the passage of the EARN IT Act of 2020, which, similarly to FOSTA/SESTA, incentivizes private Internet platforms to surveil and censor the public. Sex workers warn the bill will further undermine their ability to use technology to screen clients, negotiate prices and meeting places, share safety information with colleagues and find accepting and affirming health care. This bill is still in committee.</a:t>
            </a:r>
            <a:endParaRPr/>
          </a:p>
          <a:p>
            <a:pPr marL="152400" lvl="0" indent="0" algn="l" rtl="0">
              <a:lnSpc>
                <a:spcPct val="115000"/>
              </a:lnSpc>
              <a:spcBef>
                <a:spcPts val="0"/>
              </a:spcBef>
              <a:spcAft>
                <a:spcPts val="0"/>
              </a:spcAft>
              <a:buSzPct val="100000"/>
              <a:buNone/>
            </a:pPr>
            <a:endParaRPr sz="5600">
              <a:latin typeface="Roboto"/>
              <a:ea typeface="Roboto"/>
              <a:cs typeface="Roboto"/>
              <a:sym typeface="Roboto"/>
            </a:endParaRPr>
          </a:p>
          <a:p>
            <a:pPr marL="457200" lvl="0" indent="-304800" algn="l" rtl="0">
              <a:lnSpc>
                <a:spcPct val="115000"/>
              </a:lnSpc>
              <a:spcBef>
                <a:spcPts val="0"/>
              </a:spcBef>
              <a:spcAft>
                <a:spcPts val="0"/>
              </a:spcAft>
              <a:buSzPct val="100000"/>
              <a:buFont typeface="Roboto"/>
              <a:buChar char="●"/>
            </a:pPr>
            <a:r>
              <a:rPr lang="en" sz="5600">
                <a:latin typeface="Roboto"/>
                <a:ea typeface="Roboto"/>
                <a:cs typeface="Roboto"/>
                <a:sym typeface="Roboto"/>
              </a:rPr>
              <a:t>Prevent the passage of the Reducing the Demand for Human Trafficking Act of 2021, which would prioritize trafficking grants that included an attestation that money “will be used in part to assist in strengthening efforts to reduce demand for human trafficking through the investigation and prosecution of persons who solicit or purchase commercial sex.” This bill is also still in committee.</a:t>
            </a:r>
            <a:endParaRPr/>
          </a:p>
          <a:p>
            <a:pPr marL="0" lvl="0" indent="0" algn="l" rtl="0">
              <a:lnSpc>
                <a:spcPct val="115000"/>
              </a:lnSpc>
              <a:spcBef>
                <a:spcPts val="1200"/>
              </a:spcBef>
              <a:spcAft>
                <a:spcPts val="1200"/>
              </a:spcAft>
              <a:buSzPts val="1800"/>
              <a:buNone/>
            </a:pP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5"/>
          <p:cNvSpPr txBox="1">
            <a:spLocks noGrp="1"/>
          </p:cNvSpPr>
          <p:nvPr>
            <p:ph type="title"/>
          </p:nvPr>
        </p:nvSpPr>
        <p:spPr>
          <a:xfrm>
            <a:off x="185925" y="570699"/>
            <a:ext cx="8509500" cy="23214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1200"/>
              </a:spcBef>
              <a:spcAft>
                <a:spcPts val="0"/>
              </a:spcAft>
              <a:buNone/>
            </a:pPr>
            <a:r>
              <a:rPr lang="en" sz="1100">
                <a:highlight>
                  <a:schemeClr val="lt1"/>
                </a:highlight>
                <a:latin typeface="Arial"/>
                <a:ea typeface="Arial"/>
                <a:cs typeface="Arial"/>
                <a:sym typeface="Arial"/>
              </a:rPr>
              <a:t>SWOP was founded in 2003 in the Bay Area, with it’s first major action being the coordination of </a:t>
            </a:r>
            <a:r>
              <a:rPr lang="en" sz="1100">
                <a:highlight>
                  <a:schemeClr val="lt1"/>
                </a:highlight>
                <a:uFill>
                  <a:noFill/>
                </a:uFill>
                <a:latin typeface="Arial"/>
                <a:ea typeface="Arial"/>
                <a:cs typeface="Arial"/>
                <a:sym typeface="Arial"/>
                <a:hlinkClick r:id="rId3"/>
              </a:rPr>
              <a:t>International Day to End Violence Against Sex Workers</a:t>
            </a:r>
            <a:r>
              <a:rPr lang="en" sz="1100">
                <a:highlight>
                  <a:schemeClr val="lt1"/>
                </a:highlight>
                <a:latin typeface="Arial"/>
                <a:ea typeface="Arial"/>
                <a:cs typeface="Arial"/>
                <a:sym typeface="Arial"/>
              </a:rPr>
              <a:t>, a global vigil that continues to be a cornerstone of SWOP’s awareness-raising work. Since it’s founding, hundreds of individual activists have engaged in local SWOP chapters and national projects geared towards educating the public and policy-makers on the direct and institutional harms committed against sex workers and their communities.</a:t>
            </a:r>
            <a:endParaRPr sz="1100">
              <a:highlight>
                <a:schemeClr val="lt1"/>
              </a:highlight>
              <a:latin typeface="Arial"/>
              <a:ea typeface="Arial"/>
              <a:cs typeface="Arial"/>
              <a:sym typeface="Arial"/>
            </a:endParaRPr>
          </a:p>
          <a:p>
            <a:pPr marL="0" lvl="0" indent="0" algn="l" rtl="0">
              <a:lnSpc>
                <a:spcPct val="115000"/>
              </a:lnSpc>
              <a:spcBef>
                <a:spcPts val="1200"/>
              </a:spcBef>
              <a:spcAft>
                <a:spcPts val="0"/>
              </a:spcAft>
              <a:buNone/>
            </a:pPr>
            <a:r>
              <a:rPr lang="en" sz="1100">
                <a:highlight>
                  <a:schemeClr val="lt1"/>
                </a:highlight>
                <a:latin typeface="Arial"/>
                <a:ea typeface="Arial"/>
                <a:cs typeface="Arial"/>
                <a:sym typeface="Arial"/>
              </a:rPr>
              <a:t>SWOP promotes decriminalization as the best means of decreasing harm and promoting agency amongst people in the sex trade. SWOP adopts the principles and practices of nonviolent action in order to reduce violence and achieve dignity and rights for sex workers. SWOP is committed to the respect, safety, and autonomy of all sex workers, and seeks to amplify the voices of those who are often left out of discourse around the issues we address colletively as a social justice movement.</a:t>
            </a:r>
            <a:endParaRPr sz="1100">
              <a:highlight>
                <a:schemeClr val="lt1"/>
              </a:highlight>
              <a:latin typeface="Arial"/>
              <a:ea typeface="Arial"/>
              <a:cs typeface="Arial"/>
              <a:sym typeface="Arial"/>
            </a:endParaRPr>
          </a:p>
          <a:p>
            <a:pPr marL="0" lvl="0" indent="0" algn="ctr" rtl="0">
              <a:lnSpc>
                <a:spcPct val="140000"/>
              </a:lnSpc>
              <a:spcBef>
                <a:spcPts val="2400"/>
              </a:spcBef>
              <a:spcAft>
                <a:spcPts val="0"/>
              </a:spcAft>
              <a:buSzPct val="135265"/>
              <a:buNone/>
            </a:pPr>
            <a:endParaRPr sz="2300" b="1">
              <a:latin typeface="Merriweather"/>
              <a:ea typeface="Merriweather"/>
              <a:cs typeface="Merriweather"/>
              <a:sym typeface="Merriweather"/>
            </a:endParaRPr>
          </a:p>
          <a:p>
            <a:pPr marL="0" lvl="0" indent="0" algn="ctr" rtl="0">
              <a:lnSpc>
                <a:spcPct val="140000"/>
              </a:lnSpc>
              <a:spcBef>
                <a:spcPts val="2400"/>
              </a:spcBef>
              <a:spcAft>
                <a:spcPts val="0"/>
              </a:spcAft>
              <a:buSzPct val="135265"/>
              <a:buNone/>
            </a:pPr>
            <a:endParaRPr sz="2300" b="1">
              <a:solidFill>
                <a:srgbClr val="D3CFCA"/>
              </a:solidFill>
              <a:highlight>
                <a:srgbClr val="181A1B"/>
              </a:highlight>
              <a:latin typeface="Merriweather"/>
              <a:ea typeface="Merriweather"/>
              <a:cs typeface="Merriweather"/>
              <a:sym typeface="Merriweather"/>
            </a:endParaRPr>
          </a:p>
          <a:p>
            <a:pPr marL="0" lvl="0" indent="0" algn="l" rtl="0">
              <a:lnSpc>
                <a:spcPct val="100000"/>
              </a:lnSpc>
              <a:spcBef>
                <a:spcPts val="600"/>
              </a:spcBef>
              <a:spcAft>
                <a:spcPts val="0"/>
              </a:spcAft>
              <a:buSzPct val="111111"/>
              <a:buNone/>
            </a:pPr>
            <a:endParaRPr/>
          </a:p>
        </p:txBody>
      </p:sp>
      <p:pic>
        <p:nvPicPr>
          <p:cNvPr id="66" name="Google Shape;66;p5"/>
          <p:cNvPicPr preferRelativeResize="0"/>
          <p:nvPr/>
        </p:nvPicPr>
        <p:blipFill>
          <a:blip r:embed="rId4">
            <a:alphaModFix/>
          </a:blip>
          <a:stretch>
            <a:fillRect/>
          </a:stretch>
        </p:blipFill>
        <p:spPr>
          <a:xfrm>
            <a:off x="245888" y="2739600"/>
            <a:ext cx="2085975" cy="2190750"/>
          </a:xfrm>
          <a:prstGeom prst="rect">
            <a:avLst/>
          </a:prstGeom>
          <a:noFill/>
          <a:ln>
            <a:noFill/>
          </a:ln>
        </p:spPr>
      </p:pic>
      <p:pic>
        <p:nvPicPr>
          <p:cNvPr id="67" name="Google Shape;67;p5"/>
          <p:cNvPicPr preferRelativeResize="0"/>
          <p:nvPr/>
        </p:nvPicPr>
        <p:blipFill>
          <a:blip r:embed="rId5">
            <a:alphaModFix/>
          </a:blip>
          <a:stretch>
            <a:fillRect/>
          </a:stretch>
        </p:blipFill>
        <p:spPr>
          <a:xfrm>
            <a:off x="6582500" y="2706000"/>
            <a:ext cx="2285100" cy="22851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ge7751dc42e_0_0"/>
          <p:cNvSpPr txBox="1">
            <a:spLocks noGrp="1"/>
          </p:cNvSpPr>
          <p:nvPr>
            <p:ph type="title"/>
          </p:nvPr>
        </p:nvSpPr>
        <p:spPr>
          <a:xfrm>
            <a:off x="311700" y="12830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 look back in time: </a:t>
            </a:r>
            <a:endParaRPr/>
          </a:p>
        </p:txBody>
      </p:sp>
      <p:sp>
        <p:nvSpPr>
          <p:cNvPr id="73" name="Google Shape;73;ge7751dc42e_0_0"/>
          <p:cNvSpPr txBox="1">
            <a:spLocks noGrp="1"/>
          </p:cNvSpPr>
          <p:nvPr>
            <p:ph type="body" idx="1"/>
          </p:nvPr>
        </p:nvSpPr>
        <p:spPr>
          <a:xfrm>
            <a:off x="311700" y="657775"/>
            <a:ext cx="8520600" cy="4279800"/>
          </a:xfrm>
          <a:prstGeom prst="rect">
            <a:avLst/>
          </a:prstGeom>
        </p:spPr>
        <p:txBody>
          <a:bodyPr spcFirstLastPara="1" wrap="square" lIns="91425" tIns="91425" rIns="91425" bIns="91425" anchor="t" anchorCtr="0">
            <a:normAutofit fontScale="77500" lnSpcReduction="10000"/>
          </a:bodyPr>
          <a:lstStyle/>
          <a:p>
            <a:pPr marL="0" lvl="0" indent="0" algn="l" rtl="0">
              <a:lnSpc>
                <a:spcPct val="130000"/>
              </a:lnSpc>
              <a:spcBef>
                <a:spcPts val="1500"/>
              </a:spcBef>
              <a:spcAft>
                <a:spcPts val="0"/>
              </a:spcAft>
              <a:buNone/>
            </a:pPr>
            <a:r>
              <a:rPr lang="en" sz="1950">
                <a:solidFill>
                  <a:srgbClr val="000000"/>
                </a:solidFill>
                <a:highlight>
                  <a:srgbClr val="FFFFFF"/>
                </a:highlight>
                <a:latin typeface="Arial"/>
                <a:ea typeface="Arial"/>
                <a:cs typeface="Arial"/>
                <a:sym typeface="Arial"/>
              </a:rPr>
              <a:t>Worship of Inanna</a:t>
            </a:r>
            <a:endParaRPr sz="1950">
              <a:solidFill>
                <a:srgbClr val="000000"/>
              </a:solidFill>
              <a:highlight>
                <a:srgbClr val="FFFFFF"/>
              </a:highlight>
              <a:latin typeface="Arial"/>
              <a:ea typeface="Arial"/>
              <a:cs typeface="Arial"/>
              <a:sym typeface="Arial"/>
            </a:endParaRPr>
          </a:p>
          <a:p>
            <a:pPr marL="0" lvl="0" indent="0" algn="l" rtl="0">
              <a:spcBef>
                <a:spcPts val="1200"/>
              </a:spcBef>
              <a:spcAft>
                <a:spcPts val="0"/>
              </a:spcAft>
              <a:buNone/>
            </a:pPr>
            <a:r>
              <a:rPr lang="en" sz="1435">
                <a:solidFill>
                  <a:srgbClr val="333333"/>
                </a:solidFill>
                <a:highlight>
                  <a:srgbClr val="FFFFFF"/>
                </a:highlight>
                <a:latin typeface="Times New Roman"/>
                <a:ea typeface="Times New Roman"/>
                <a:cs typeface="Times New Roman"/>
                <a:sym typeface="Times New Roman"/>
              </a:rPr>
              <a:t>Her </a:t>
            </a:r>
            <a:r>
              <a:rPr lang="en" sz="1435" b="1">
                <a:solidFill>
                  <a:srgbClr val="B52600"/>
                </a:solidFill>
                <a:highlight>
                  <a:srgbClr val="FFFFFF"/>
                </a:highlight>
                <a:uFill>
                  <a:noFill/>
                </a:uFill>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temple</a:t>
            </a:r>
            <a:r>
              <a:rPr lang="en" sz="1435">
                <a:solidFill>
                  <a:srgbClr val="333333"/>
                </a:solidFill>
                <a:highlight>
                  <a:srgbClr val="FFFFFF"/>
                </a:highlight>
                <a:latin typeface="Times New Roman"/>
                <a:ea typeface="Times New Roman"/>
                <a:cs typeface="Times New Roman"/>
                <a:sym typeface="Times New Roman"/>
              </a:rPr>
              <a:t> at Uruk was her central cult center but throughout Mesopotamia her temples and shrines were numerous and sacred prostitutes, of both genders, were employed to ensure the fertility of the earth and the continued prosperity of the communities. Male transgender folks, known as </a:t>
            </a:r>
            <a:r>
              <a:rPr lang="en" sz="1435" i="1">
                <a:solidFill>
                  <a:srgbClr val="333333"/>
                </a:solidFill>
                <a:highlight>
                  <a:srgbClr val="FFFFFF"/>
                </a:highlight>
                <a:latin typeface="Times New Roman"/>
                <a:ea typeface="Times New Roman"/>
                <a:cs typeface="Times New Roman"/>
                <a:sym typeface="Times New Roman"/>
              </a:rPr>
              <a:t>kurgarra</a:t>
            </a:r>
            <a:r>
              <a:rPr lang="en" sz="1435">
                <a:solidFill>
                  <a:srgbClr val="333333"/>
                </a:solidFill>
                <a:highlight>
                  <a:srgbClr val="FFFFFF"/>
                </a:highlight>
                <a:latin typeface="Times New Roman"/>
                <a:ea typeface="Times New Roman"/>
                <a:cs typeface="Times New Roman"/>
                <a:sym typeface="Times New Roman"/>
              </a:rPr>
              <a:t>, castrated themselves, females who identified as males were known as </a:t>
            </a:r>
            <a:r>
              <a:rPr lang="en" sz="1435" i="1">
                <a:solidFill>
                  <a:srgbClr val="333333"/>
                </a:solidFill>
                <a:highlight>
                  <a:srgbClr val="FFFFFF"/>
                </a:highlight>
                <a:latin typeface="Times New Roman"/>
                <a:ea typeface="Times New Roman"/>
                <a:cs typeface="Times New Roman"/>
                <a:sym typeface="Times New Roman"/>
              </a:rPr>
              <a:t>galatur</a:t>
            </a:r>
            <a:r>
              <a:rPr lang="en" sz="1435">
                <a:solidFill>
                  <a:srgbClr val="333333"/>
                </a:solidFill>
                <a:highlight>
                  <a:srgbClr val="FFFFFF"/>
                </a:highlight>
                <a:latin typeface="Times New Roman"/>
                <a:ea typeface="Times New Roman"/>
                <a:cs typeface="Times New Roman"/>
                <a:sym typeface="Times New Roman"/>
              </a:rPr>
              <a:t>; both were thought to have either been transformed by Inanna/Ishtar herself or created by the Father God Enki to rescue Inanna from the underworld. The </a:t>
            </a:r>
            <a:r>
              <a:rPr lang="en" sz="1435" i="1">
                <a:solidFill>
                  <a:srgbClr val="333333"/>
                </a:solidFill>
                <a:highlight>
                  <a:srgbClr val="FFFFFF"/>
                </a:highlight>
                <a:latin typeface="Times New Roman"/>
                <a:ea typeface="Times New Roman"/>
                <a:cs typeface="Times New Roman"/>
                <a:sym typeface="Times New Roman"/>
              </a:rPr>
              <a:t>Descent of Inanna</a:t>
            </a:r>
            <a:r>
              <a:rPr lang="en" sz="1435">
                <a:solidFill>
                  <a:srgbClr val="333333"/>
                </a:solidFill>
                <a:highlight>
                  <a:srgbClr val="FFFFFF"/>
                </a:highlight>
                <a:latin typeface="Times New Roman"/>
                <a:ea typeface="Times New Roman"/>
                <a:cs typeface="Times New Roman"/>
                <a:sym typeface="Times New Roman"/>
              </a:rPr>
              <a:t> notes that Enki made them "neither male nor female" and the clergy of Inanna's temple honored this tradition by embodying it. Scholar Colin Spencer comments:</a:t>
            </a:r>
            <a:endParaRPr sz="1435">
              <a:solidFill>
                <a:srgbClr val="333333"/>
              </a:solidFill>
              <a:highlight>
                <a:srgbClr val="FFFFFF"/>
              </a:highlight>
              <a:latin typeface="Times New Roman"/>
              <a:ea typeface="Times New Roman"/>
              <a:cs typeface="Times New Roman"/>
              <a:sym typeface="Times New Roman"/>
            </a:endParaRPr>
          </a:p>
          <a:p>
            <a:pPr marL="762000" marR="533400" lvl="0" indent="0" algn="l" rtl="0">
              <a:lnSpc>
                <a:spcPct val="130000"/>
              </a:lnSpc>
              <a:spcBef>
                <a:spcPts val="1200"/>
              </a:spcBef>
              <a:spcAft>
                <a:spcPts val="0"/>
              </a:spcAft>
              <a:buNone/>
            </a:pPr>
            <a:r>
              <a:rPr lang="en" sz="1435">
                <a:solidFill>
                  <a:srgbClr val="808080"/>
                </a:solidFill>
                <a:highlight>
                  <a:srgbClr val="FFFFFF"/>
                </a:highlight>
                <a:latin typeface="Arial"/>
                <a:ea typeface="Arial"/>
                <a:cs typeface="Arial"/>
                <a:sym typeface="Arial"/>
              </a:rPr>
              <a:t>Sacred prostiution was the central part of the ritual in the Temple. The priestess performed a sacred marriage to ensure the fertility of the country and the great fortune of the new king, for the king copulated with the holy priestess at the beginning of his reign. There were lesser priestesses who were also musicians, singers, and dancers, certainly some of these were men who also copulated with both men and </a:t>
            </a:r>
            <a:r>
              <a:rPr lang="en" sz="1435" b="1">
                <a:solidFill>
                  <a:srgbClr val="B52600"/>
                </a:solidFill>
                <a:highlight>
                  <a:srgbClr val="FFFFFF"/>
                </a:highlight>
                <a:uFill>
                  <a:noFill/>
                </a:uFill>
                <a:latin typeface="Arial"/>
                <a:ea typeface="Arial"/>
                <a:cs typeface="Arial"/>
                <a:sym typeface="Arial"/>
                <a:hlinkClick r:id="rId4">
                  <a:extLst>
                    <a:ext uri="{A12FA001-AC4F-418D-AE19-62706E023703}">
                      <ahyp:hlinkClr xmlns:ahyp="http://schemas.microsoft.com/office/drawing/2018/hyperlinkcolor" val="tx"/>
                    </a:ext>
                  </a:extLst>
                </a:hlinkClick>
              </a:rPr>
              <a:t>women</a:t>
            </a:r>
            <a:r>
              <a:rPr lang="en" sz="1435">
                <a:solidFill>
                  <a:srgbClr val="808080"/>
                </a:solidFill>
                <a:highlight>
                  <a:srgbClr val="FFFFFF"/>
                </a:highlight>
                <a:latin typeface="Arial"/>
                <a:ea typeface="Arial"/>
                <a:cs typeface="Arial"/>
                <a:sym typeface="Arial"/>
              </a:rPr>
              <a:t>. The goddess Ishtar had turned these men into women as a demonstration of her awesome powers. Yet though Ishtar was an all-powerful presence and through prostitution was revered and was also an important economic factor in the running of the Temple, women's role in society began to be secondary to that of men. (29)</a:t>
            </a:r>
            <a:endParaRPr sz="1435">
              <a:solidFill>
                <a:srgbClr val="808080"/>
              </a:solidFill>
              <a:highlight>
                <a:srgbClr val="FFFFFF"/>
              </a:highlight>
              <a:latin typeface="Arial"/>
              <a:ea typeface="Arial"/>
              <a:cs typeface="Arial"/>
              <a:sym typeface="Arial"/>
            </a:endParaRPr>
          </a:p>
          <a:p>
            <a:pPr marL="0" lvl="0" indent="0" algn="l" rtl="0">
              <a:spcBef>
                <a:spcPts val="1200"/>
              </a:spcBef>
              <a:spcAft>
                <a:spcPts val="1200"/>
              </a:spcAft>
              <a:buNone/>
            </a:pPr>
            <a:r>
              <a:rPr lang="en" sz="1435">
                <a:solidFill>
                  <a:srgbClr val="333333"/>
                </a:solidFill>
                <a:highlight>
                  <a:srgbClr val="FFFFFF"/>
                </a:highlight>
                <a:latin typeface="Times New Roman"/>
                <a:ea typeface="Times New Roman"/>
                <a:cs typeface="Times New Roman"/>
                <a:sym typeface="Times New Roman"/>
              </a:rPr>
              <a:t>Inanna continued as a powerful and popular goddess until the decline of the prestige of female deities during the reign of Hammurabi which, according to scholar Samuel Noah Kramer, coincides with women's loss of status and rights in society. Still, as Ishtar of the Assyrians, she continued to be widely venerated and inspired the visions of similar deities in other cultures of the </a:t>
            </a:r>
            <a:r>
              <a:rPr lang="en" sz="1435" b="1">
                <a:solidFill>
                  <a:srgbClr val="B52600"/>
                </a:solidFill>
                <a:highlight>
                  <a:srgbClr val="FFFFFF"/>
                </a:highlight>
                <a:uFill>
                  <a:noFill/>
                </a:uFill>
                <a:latin typeface="Times New Roman"/>
                <a:ea typeface="Times New Roman"/>
                <a:cs typeface="Times New Roman"/>
                <a:sym typeface="Times New Roman"/>
                <a:hlinkClick r:id="rId5">
                  <a:extLst>
                    <a:ext uri="{A12FA001-AC4F-418D-AE19-62706E023703}">
                      <ahyp:hlinkClr xmlns:ahyp="http://schemas.microsoft.com/office/drawing/2018/hyperlinkcolor" val="tx"/>
                    </a:ext>
                  </a:extLst>
                </a:hlinkClick>
              </a:rPr>
              <a:t>Near East</a:t>
            </a:r>
            <a:r>
              <a:rPr lang="en" sz="1435">
                <a:solidFill>
                  <a:srgbClr val="333333"/>
                </a:solidFill>
                <a:highlight>
                  <a:srgbClr val="FFFFFF"/>
                </a:highlight>
                <a:latin typeface="Times New Roman"/>
                <a:ea typeface="Times New Roman"/>
                <a:cs typeface="Times New Roman"/>
                <a:sym typeface="Times New Roman"/>
              </a:rPr>
              <a:t> and beyond.</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ge7751dc42e_0_5"/>
          <p:cNvSpPr txBox="1">
            <a:spLocks noGrp="1"/>
          </p:cNvSpPr>
          <p:nvPr>
            <p:ph type="title"/>
          </p:nvPr>
        </p:nvSpPr>
        <p:spPr>
          <a:xfrm>
            <a:off x="311700" y="217650"/>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Sex Workers helped to ‘settle’ the American West</a:t>
            </a:r>
            <a:endParaRPr/>
          </a:p>
        </p:txBody>
      </p:sp>
      <p:pic>
        <p:nvPicPr>
          <p:cNvPr id="79" name="Google Shape;79;ge7751dc42e_0_5" descr="What turned barren western camps into bustling towns? Working women.&#10;&#10;Subscribe: http://bit.ly/truTVSubscribe&#10;Watch Full Episodes for FREE: http://bit.ly/1Rw2yzp&#10;Check Adam’s Sources: http://bit.ly/1Q7MHpK&#10;&#10;In Adam Ruins Everything, host Adam Conover employs a combination of comedy, history and science to dispel widespread misconceptions about everything we take for granted. A blend of entertainment and enlightenment, Adam Ruins Everything is like that friend who knows a little bit too much about everything and is going to tell you about it... whether you like it or not. &#10;&#10;truTV Official Site: http://www.trutv.com/&#10;Like truTV on Facebook:  https://www.facebook.com/truTV&#10;Follow truTV on Twitter: https://twitter.com/truTV&#10;Follow truTV on Tumblr: http://trutv.tumblr.com/&#10;Get the truTV app on Google Play: http://bit.ly/1eYxjPP&#10;Get the truTV app on iTunes: http://apple.co/1JiGkjh&#10;&#10;Way more truTV!  Watch clips, sneak peeks and exclusives from original shows like Comedy Knockout, Those Who Can't and more – plus fresh video from hit shows like Impractical Jokers and The Carbonaro Effect. &#10;&#10;Adam Ruins Everything - How Prostitutes Settled the Wild West" title="Adam Ruins Everything - How Prostitutes Settled the Wild West">
            <a:hlinkClick r:id="rId3"/>
          </p:cNvPr>
          <p:cNvPicPr preferRelativeResize="0"/>
          <p:nvPr/>
        </p:nvPicPr>
        <p:blipFill>
          <a:blip r:embed="rId4">
            <a:alphaModFix/>
          </a:blip>
          <a:stretch>
            <a:fillRect/>
          </a:stretch>
        </p:blipFill>
        <p:spPr>
          <a:xfrm>
            <a:off x="2686775" y="1017725"/>
            <a:ext cx="4613800" cy="34603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Effect transition="in" filter="fade">
                                      <p:cBhvr>
                                        <p:cTn id="7" dur="10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2"/>
          <p:cNvSpPr txBox="1">
            <a:spLocks noGrp="1"/>
          </p:cNvSpPr>
          <p:nvPr>
            <p:ph type="title"/>
          </p:nvPr>
        </p:nvSpPr>
        <p:spPr>
          <a:xfrm>
            <a:off x="253650" y="241625"/>
            <a:ext cx="4132500" cy="572700"/>
          </a:xfrm>
          <a:prstGeom prst="rect">
            <a:avLst/>
          </a:prstGeom>
          <a:noFill/>
          <a:ln>
            <a:noFill/>
          </a:ln>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SzPct val="111111"/>
              <a:buNone/>
            </a:pPr>
            <a:r>
              <a:rPr lang="en" b="1"/>
              <a:t>The next century… </a:t>
            </a:r>
            <a:endParaRPr b="1"/>
          </a:p>
        </p:txBody>
      </p:sp>
      <p:sp>
        <p:nvSpPr>
          <p:cNvPr id="85" name="Google Shape;85;p2"/>
          <p:cNvSpPr txBox="1">
            <a:spLocks noGrp="1"/>
          </p:cNvSpPr>
          <p:nvPr>
            <p:ph type="body" idx="1"/>
          </p:nvPr>
        </p:nvSpPr>
        <p:spPr>
          <a:xfrm>
            <a:off x="413300" y="1085100"/>
            <a:ext cx="8520600" cy="3641198"/>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SzPts val="1800"/>
              <a:buNone/>
            </a:pPr>
            <a:r>
              <a:rPr lang="en" sz="1600"/>
              <a:t>1959 - Cooper's Donuts Los Angeles</a:t>
            </a:r>
            <a:endParaRPr sz="1600"/>
          </a:p>
          <a:p>
            <a:pPr marL="0" lvl="0" indent="0" algn="l" rtl="0">
              <a:lnSpc>
                <a:spcPct val="115000"/>
              </a:lnSpc>
              <a:spcBef>
                <a:spcPts val="1200"/>
              </a:spcBef>
              <a:spcAft>
                <a:spcPts val="0"/>
              </a:spcAft>
              <a:buSzPts val="1800"/>
              <a:buNone/>
            </a:pPr>
            <a:r>
              <a:rPr lang="en" sz="1600"/>
              <a:t>1966 - Compton's Cafeteria San Francisco </a:t>
            </a:r>
            <a:endParaRPr sz="1600"/>
          </a:p>
          <a:p>
            <a:pPr marL="457200" lvl="0" indent="0" algn="l" rtl="0">
              <a:lnSpc>
                <a:spcPct val="115000"/>
              </a:lnSpc>
              <a:spcBef>
                <a:spcPts val="1200"/>
              </a:spcBef>
              <a:spcAft>
                <a:spcPts val="0"/>
              </a:spcAft>
              <a:buSzPts val="1800"/>
              <a:buNone/>
            </a:pPr>
            <a:r>
              <a:rPr lang="en" sz="1600"/>
              <a:t>To the historian Mack Friedman, the Compton’s Cafeteria riot represented “</a:t>
            </a:r>
            <a:r>
              <a:rPr lang="en" sz="1600" i="1"/>
              <a:t>an expression of pangender sex worker unity in the face of an affront.” </a:t>
            </a:r>
            <a:r>
              <a:rPr lang="en" sz="1600"/>
              <a:t>Yet the role played by full- or part-time (people engaged in sex work) is often forgotten in the thumbnail histories of these uprisings.</a:t>
            </a:r>
            <a:endParaRPr sz="1600"/>
          </a:p>
          <a:p>
            <a:pPr marL="0" lvl="0" indent="0" algn="l" rtl="0">
              <a:lnSpc>
                <a:spcPct val="115000"/>
              </a:lnSpc>
              <a:spcBef>
                <a:spcPts val="1200"/>
              </a:spcBef>
              <a:spcAft>
                <a:spcPts val="0"/>
              </a:spcAft>
              <a:buSzPts val="1800"/>
              <a:buNone/>
            </a:pPr>
            <a:r>
              <a:rPr lang="en" sz="1600"/>
              <a:t>1966 - Vanguard </a:t>
            </a:r>
            <a:endParaRPr sz="1600"/>
          </a:p>
          <a:p>
            <a:pPr marL="0" lvl="0" indent="0" algn="l" rtl="0">
              <a:lnSpc>
                <a:spcPct val="115000"/>
              </a:lnSpc>
              <a:spcBef>
                <a:spcPts val="1200"/>
              </a:spcBef>
              <a:spcAft>
                <a:spcPts val="0"/>
              </a:spcAft>
              <a:buSzPts val="1800"/>
              <a:buNone/>
            </a:pPr>
            <a:r>
              <a:rPr lang="en" sz="1600"/>
              <a:t>The historian Laura Renata Martin said this</a:t>
            </a:r>
            <a:r>
              <a:rPr lang="en" sz="1600" i="1"/>
              <a:t>, “(for) Vanguard, resistance to the criminalization of sex work and police targeting of sex workers was woven in with resistance to harassment based on gender expression and sexual identity.”</a:t>
            </a:r>
            <a:r>
              <a:rPr lang="en" sz="1000" i="1"/>
              <a:t>[</a:t>
            </a:r>
            <a:r>
              <a:rPr lang="en" sz="1000"/>
              <a:t>1]</a:t>
            </a:r>
            <a:endParaRPr sz="1000"/>
          </a:p>
          <a:p>
            <a:pPr marL="0" lvl="0" indent="0" algn="l" rtl="0">
              <a:lnSpc>
                <a:spcPct val="115000"/>
              </a:lnSpc>
              <a:spcBef>
                <a:spcPts val="1200"/>
              </a:spcBef>
              <a:spcAft>
                <a:spcPts val="0"/>
              </a:spcAft>
              <a:buSzPts val="1800"/>
              <a:buNone/>
            </a:pPr>
            <a:endParaRPr sz="1600"/>
          </a:p>
          <a:p>
            <a:pPr marL="0" lvl="0" indent="0" algn="l" rtl="0">
              <a:lnSpc>
                <a:spcPct val="115000"/>
              </a:lnSpc>
              <a:spcBef>
                <a:spcPts val="1200"/>
              </a:spcBef>
              <a:spcAft>
                <a:spcPts val="1200"/>
              </a:spcAft>
              <a:buSzPts val="1800"/>
              <a:buNone/>
            </a:pPr>
            <a:endParaRPr sz="1600"/>
          </a:p>
        </p:txBody>
      </p:sp>
      <p:pic>
        <p:nvPicPr>
          <p:cNvPr id="86" name="Google Shape;86;p2"/>
          <p:cNvPicPr preferRelativeResize="0"/>
          <p:nvPr/>
        </p:nvPicPr>
        <p:blipFill rotWithShape="1">
          <a:blip r:embed="rId3">
            <a:alphaModFix/>
          </a:blip>
          <a:srcRect/>
          <a:stretch/>
        </p:blipFill>
        <p:spPr>
          <a:xfrm>
            <a:off x="6585475" y="71375"/>
            <a:ext cx="2239000" cy="1583150"/>
          </a:xfrm>
          <a:prstGeom prst="rect">
            <a:avLst/>
          </a:prstGeom>
          <a:noFill/>
          <a:ln>
            <a:noFill/>
          </a:ln>
        </p:spPr>
      </p:pic>
      <p:pic>
        <p:nvPicPr>
          <p:cNvPr id="87" name="Google Shape;87;p2"/>
          <p:cNvPicPr preferRelativeResize="0"/>
          <p:nvPr/>
        </p:nvPicPr>
        <p:blipFill rotWithShape="1">
          <a:blip r:embed="rId4">
            <a:alphaModFix/>
          </a:blip>
          <a:srcRect/>
          <a:stretch/>
        </p:blipFill>
        <p:spPr>
          <a:xfrm>
            <a:off x="4275149" y="71374"/>
            <a:ext cx="2105252" cy="15831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1200"/>
              </a:spcAft>
              <a:buSzPts val="990"/>
              <a:buNone/>
            </a:pPr>
            <a:r>
              <a:rPr lang="en" sz="2610" b="1">
                <a:solidFill>
                  <a:schemeClr val="accent3"/>
                </a:solidFill>
              </a:rPr>
              <a:t>1969 - Stonewall  </a:t>
            </a:r>
            <a:endParaRPr sz="3420" b="1"/>
          </a:p>
        </p:txBody>
      </p:sp>
      <p:sp>
        <p:nvSpPr>
          <p:cNvPr id="93" name="Google Shape;93;p3"/>
          <p:cNvSpPr txBox="1">
            <a:spLocks noGrp="1"/>
          </p:cNvSpPr>
          <p:nvPr>
            <p:ph type="body" idx="1"/>
          </p:nvPr>
        </p:nvSpPr>
        <p:spPr>
          <a:xfrm>
            <a:off x="311700" y="1152474"/>
            <a:ext cx="8520600" cy="3724325"/>
          </a:xfrm>
          <a:prstGeom prst="rect">
            <a:avLst/>
          </a:prstGeom>
          <a:noFill/>
          <a:ln>
            <a:noFill/>
          </a:ln>
        </p:spPr>
        <p:txBody>
          <a:bodyPr spcFirstLastPara="1" wrap="square" lIns="91425" tIns="91425" rIns="91425" bIns="91425" anchor="t" anchorCtr="0">
            <a:normAutofit fontScale="92500" lnSpcReduction="20000"/>
          </a:bodyPr>
          <a:lstStyle/>
          <a:p>
            <a:pPr marL="0" lvl="0" indent="0" algn="l" rtl="0">
              <a:lnSpc>
                <a:spcPct val="115000"/>
              </a:lnSpc>
              <a:spcBef>
                <a:spcPts val="0"/>
              </a:spcBef>
              <a:spcAft>
                <a:spcPts val="0"/>
              </a:spcAft>
              <a:buSzPct val="111455"/>
              <a:buNone/>
            </a:pPr>
            <a:r>
              <a:rPr lang="en" sz="1900"/>
              <a:t>The story of one June night in 1969 in </a:t>
            </a:r>
            <a:endParaRPr sz="1900"/>
          </a:p>
          <a:p>
            <a:pPr marL="0" lvl="0" indent="0" algn="l" rtl="0">
              <a:lnSpc>
                <a:spcPct val="115000"/>
              </a:lnSpc>
              <a:spcBef>
                <a:spcPts val="0"/>
              </a:spcBef>
              <a:spcAft>
                <a:spcPts val="0"/>
              </a:spcAft>
              <a:buSzPct val="111455"/>
              <a:buNone/>
            </a:pPr>
            <a:r>
              <a:rPr lang="en" sz="1900"/>
              <a:t>Greenwich Village often doesn’t mention</a:t>
            </a:r>
            <a:endParaRPr/>
          </a:p>
          <a:p>
            <a:pPr marL="0" lvl="0" indent="0" algn="l" rtl="0">
              <a:lnSpc>
                <a:spcPct val="115000"/>
              </a:lnSpc>
              <a:spcBef>
                <a:spcPts val="0"/>
              </a:spcBef>
              <a:spcAft>
                <a:spcPts val="0"/>
              </a:spcAft>
              <a:buSzPct val="111455"/>
              <a:buNone/>
            </a:pPr>
            <a:r>
              <a:rPr lang="en" sz="1900"/>
              <a:t> how the outlaws and outcasts who</a:t>
            </a:r>
            <a:endParaRPr/>
          </a:p>
          <a:p>
            <a:pPr marL="0" lvl="0" indent="0" algn="l" rtl="0">
              <a:lnSpc>
                <a:spcPct val="115000"/>
              </a:lnSpc>
              <a:spcBef>
                <a:spcPts val="0"/>
              </a:spcBef>
              <a:spcAft>
                <a:spcPts val="0"/>
              </a:spcAft>
              <a:buSzPct val="111455"/>
              <a:buNone/>
            </a:pPr>
            <a:r>
              <a:rPr lang="en" sz="1900"/>
              <a:t> patronized the Stonewall Inn </a:t>
            </a:r>
            <a:endParaRPr sz="1900"/>
          </a:p>
          <a:p>
            <a:pPr marL="0" lvl="0" indent="0" algn="l" rtl="0">
              <a:lnSpc>
                <a:spcPct val="115000"/>
              </a:lnSpc>
              <a:spcBef>
                <a:spcPts val="0"/>
              </a:spcBef>
              <a:spcAft>
                <a:spcPts val="0"/>
              </a:spcAft>
              <a:buSzPct val="111455"/>
              <a:buNone/>
            </a:pPr>
            <a:r>
              <a:rPr lang="en" sz="1900" i="1"/>
              <a:t>“made their living,” </a:t>
            </a:r>
            <a:r>
              <a:rPr lang="en" sz="1900"/>
              <a:t>the historian </a:t>
            </a:r>
            <a:endParaRPr/>
          </a:p>
          <a:p>
            <a:pPr marL="0" lvl="0" indent="0" algn="l" rtl="0">
              <a:lnSpc>
                <a:spcPct val="115000"/>
              </a:lnSpc>
              <a:spcBef>
                <a:spcPts val="0"/>
              </a:spcBef>
              <a:spcAft>
                <a:spcPts val="0"/>
              </a:spcAft>
              <a:buSzPct val="111455"/>
              <a:buNone/>
            </a:pPr>
            <a:r>
              <a:rPr lang="en" sz="1900"/>
              <a:t>Melinda Chateauvert has commented.</a:t>
            </a:r>
            <a:endParaRPr/>
          </a:p>
          <a:p>
            <a:pPr marL="0" lvl="0" indent="0" algn="l" rtl="0">
              <a:lnSpc>
                <a:spcPct val="115000"/>
              </a:lnSpc>
              <a:spcBef>
                <a:spcPts val="1200"/>
              </a:spcBef>
              <a:spcAft>
                <a:spcPts val="0"/>
              </a:spcAft>
              <a:buSzPct val="117647"/>
              <a:buNone/>
            </a:pPr>
            <a:r>
              <a:rPr lang="en"/>
              <a:t>As the historian Susan Stryker has argued, transgender women—among the most marginalized members of the queer community—were often the instigators of ALL these uprisings.</a:t>
            </a:r>
            <a:endParaRPr/>
          </a:p>
          <a:p>
            <a:pPr marL="0" lvl="0" indent="0" algn="l" rtl="0">
              <a:lnSpc>
                <a:spcPct val="115000"/>
              </a:lnSpc>
              <a:spcBef>
                <a:spcPts val="1200"/>
              </a:spcBef>
              <a:spcAft>
                <a:spcPts val="0"/>
              </a:spcAft>
              <a:buSzPct val="117647"/>
              <a:buNone/>
            </a:pPr>
            <a:r>
              <a:rPr lang="en"/>
              <a:t>The uprising at Stonewall was a fight for the rights of trans people, gender-nonconforming people, queer people of color, homeless queer people—and queer sex workers.</a:t>
            </a:r>
            <a:endParaRPr/>
          </a:p>
          <a:p>
            <a:pPr marL="0" lvl="0" indent="0" algn="l" rtl="0">
              <a:lnSpc>
                <a:spcPct val="115000"/>
              </a:lnSpc>
              <a:spcBef>
                <a:spcPts val="1200"/>
              </a:spcBef>
              <a:spcAft>
                <a:spcPts val="1200"/>
              </a:spcAft>
              <a:buSzPct val="117647"/>
              <a:buNone/>
            </a:pPr>
            <a:endParaRPr/>
          </a:p>
        </p:txBody>
      </p:sp>
      <p:pic>
        <p:nvPicPr>
          <p:cNvPr id="94" name="Google Shape;94;p3"/>
          <p:cNvPicPr preferRelativeResize="0"/>
          <p:nvPr/>
        </p:nvPicPr>
        <p:blipFill rotWithShape="1">
          <a:blip r:embed="rId3">
            <a:alphaModFix/>
          </a:blip>
          <a:srcRect/>
          <a:stretch/>
        </p:blipFill>
        <p:spPr>
          <a:xfrm>
            <a:off x="5594200" y="179350"/>
            <a:ext cx="3385575" cy="225225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4"/>
          <p:cNvSpPr txBox="1">
            <a:spLocks noGrp="1"/>
          </p:cNvSpPr>
          <p:nvPr>
            <p:ph type="title"/>
          </p:nvPr>
        </p:nvSpPr>
        <p:spPr>
          <a:xfrm>
            <a:off x="166255" y="183950"/>
            <a:ext cx="8037820" cy="6630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2800"/>
              <a:buNone/>
            </a:pPr>
            <a:r>
              <a:rPr lang="en" sz="2400" b="1">
                <a:solidFill>
                  <a:srgbClr val="000000"/>
                </a:solidFill>
              </a:rPr>
              <a:t>Marsha P Johnson	   Sylvia Rivera 	</a:t>
            </a:r>
            <a:endParaRPr sz="2400" b="1">
              <a:solidFill>
                <a:srgbClr val="000000"/>
              </a:solidFill>
            </a:endParaRPr>
          </a:p>
          <a:p>
            <a:pPr marL="0" lvl="0" indent="0" algn="l" rtl="0">
              <a:lnSpc>
                <a:spcPct val="100000"/>
              </a:lnSpc>
              <a:spcBef>
                <a:spcPts val="0"/>
              </a:spcBef>
              <a:spcAft>
                <a:spcPts val="0"/>
              </a:spcAft>
              <a:buSzPts val="2800"/>
              <a:buNone/>
            </a:pPr>
            <a:endParaRPr sz="1900">
              <a:solidFill>
                <a:srgbClr val="000000"/>
              </a:solidFill>
            </a:endParaRPr>
          </a:p>
          <a:p>
            <a:pPr marL="0" lvl="0" indent="0" algn="l" rtl="0">
              <a:lnSpc>
                <a:spcPct val="100000"/>
              </a:lnSpc>
              <a:spcBef>
                <a:spcPts val="0"/>
              </a:spcBef>
              <a:spcAft>
                <a:spcPts val="0"/>
              </a:spcAft>
              <a:buSzPts val="2800"/>
              <a:buNone/>
            </a:pPr>
            <a:endParaRPr sz="3020"/>
          </a:p>
        </p:txBody>
      </p:sp>
      <p:pic>
        <p:nvPicPr>
          <p:cNvPr id="100" name="Google Shape;100;p4"/>
          <p:cNvPicPr preferRelativeResize="0"/>
          <p:nvPr/>
        </p:nvPicPr>
        <p:blipFill rotWithShape="1">
          <a:blip r:embed="rId3">
            <a:alphaModFix/>
          </a:blip>
          <a:srcRect/>
          <a:stretch/>
        </p:blipFill>
        <p:spPr>
          <a:xfrm>
            <a:off x="346365" y="938050"/>
            <a:ext cx="5064777" cy="3503378"/>
          </a:xfrm>
          <a:prstGeom prst="rect">
            <a:avLst/>
          </a:prstGeom>
          <a:noFill/>
          <a:ln>
            <a:noFill/>
          </a:ln>
        </p:spPr>
      </p:pic>
      <p:sp>
        <p:nvSpPr>
          <p:cNvPr id="101" name="Google Shape;101;p4"/>
          <p:cNvSpPr txBox="1"/>
          <p:nvPr/>
        </p:nvSpPr>
        <p:spPr>
          <a:xfrm>
            <a:off x="6413400" y="1277900"/>
            <a:ext cx="2268300" cy="6927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Proxima Nova"/>
              <a:ea typeface="Proxima Nova"/>
              <a:cs typeface="Proxima Nova"/>
              <a:sym typeface="Proxima Nova"/>
            </a:endParaRPr>
          </a:p>
        </p:txBody>
      </p:sp>
      <p:sp>
        <p:nvSpPr>
          <p:cNvPr id="102" name="Google Shape;102;p4"/>
          <p:cNvSpPr txBox="1"/>
          <p:nvPr/>
        </p:nvSpPr>
        <p:spPr>
          <a:xfrm>
            <a:off x="5646399" y="667400"/>
            <a:ext cx="3270600" cy="46176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rgbClr val="000000"/>
                </a:solidFill>
                <a:latin typeface="Proxima Nova"/>
                <a:ea typeface="Proxima Nova"/>
                <a:cs typeface="Proxima Nova"/>
                <a:sym typeface="Proxima Nova"/>
              </a:rPr>
              <a:t>The (sex) work was </a:t>
            </a:r>
            <a:r>
              <a:rPr lang="en" sz="1600" b="0" i="1" u="none" strike="noStrike" cap="none">
                <a:solidFill>
                  <a:srgbClr val="000000"/>
                </a:solidFill>
                <a:latin typeface="Proxima Nova"/>
                <a:ea typeface="Proxima Nova"/>
                <a:cs typeface="Proxima Nova"/>
                <a:sym typeface="Proxima Nova"/>
              </a:rPr>
              <a:t>“the only alternative that we have to survive because the laws do not give us the right to go and get a job the way we feel comfortable,” </a:t>
            </a:r>
            <a:r>
              <a:rPr lang="en" sz="1600" b="0" i="0" u="none" strike="noStrike" cap="none">
                <a:solidFill>
                  <a:srgbClr val="000000"/>
                </a:solidFill>
                <a:latin typeface="Proxima Nova"/>
                <a:ea typeface="Proxima Nova"/>
                <a:cs typeface="Proxima Nova"/>
                <a:sym typeface="Proxima Nova"/>
              </a:rPr>
              <a:t>Rivera once said. </a:t>
            </a:r>
            <a:endParaRPr sz="16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600"/>
              <a:buFont typeface="Arial"/>
              <a:buNone/>
            </a:pPr>
            <a:r>
              <a:rPr lang="en" sz="1600" b="0" i="0" u="none" strike="noStrike" cap="none">
                <a:solidFill>
                  <a:srgbClr val="000000"/>
                </a:solidFill>
                <a:latin typeface="Proxima Nova"/>
                <a:ea typeface="Proxima Nova"/>
                <a:cs typeface="Proxima Nova"/>
                <a:sym typeface="Proxima Nova"/>
              </a:rPr>
              <a:t>According to Johnson, it was possible for trans women to hold down “</a:t>
            </a:r>
            <a:r>
              <a:rPr lang="en" sz="1600" b="0" i="1" u="none" strike="noStrike" cap="none">
                <a:solidFill>
                  <a:srgbClr val="000000"/>
                </a:solidFill>
                <a:latin typeface="Proxima Nova"/>
                <a:ea typeface="Proxima Nova"/>
                <a:cs typeface="Proxima Nova"/>
                <a:sym typeface="Proxima Nova"/>
              </a:rPr>
              <a:t>straight” jobs at this time, but only if they hid who they were</a:t>
            </a:r>
            <a:r>
              <a:rPr lang="en" sz="1600" b="0" i="0" u="none" strike="noStrike" cap="none">
                <a:solidFill>
                  <a:srgbClr val="000000"/>
                </a:solidFill>
                <a:latin typeface="Proxima Nova"/>
                <a:ea typeface="Proxima Nova"/>
                <a:cs typeface="Proxima Nova"/>
                <a:sym typeface="Proxima Nova"/>
              </a:rPr>
              <a:t>: </a:t>
            </a:r>
            <a:endParaRPr sz="16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600"/>
              <a:buFont typeface="Arial"/>
              <a:buNone/>
            </a:pPr>
            <a:r>
              <a:rPr lang="en" sz="1600" b="0" i="1" u="none" strike="noStrike" cap="none">
                <a:solidFill>
                  <a:srgbClr val="000000"/>
                </a:solidFill>
                <a:latin typeface="Proxima Nova"/>
                <a:ea typeface="Proxima Nova"/>
                <a:cs typeface="Proxima Nova"/>
                <a:sym typeface="Proxima Nova"/>
              </a:rPr>
              <a:t>“I think it will be quite a while before a natural transvestite will be able to get a job,” </a:t>
            </a:r>
            <a:r>
              <a:rPr lang="en" sz="1600" b="0" i="0" u="none" strike="noStrike" cap="none">
                <a:solidFill>
                  <a:srgbClr val="000000"/>
                </a:solidFill>
                <a:latin typeface="Proxima Nova"/>
                <a:ea typeface="Proxima Nova"/>
                <a:cs typeface="Proxima Nova"/>
                <a:sym typeface="Proxima Nova"/>
              </a:rPr>
              <a:t>she once said, using the parlance of the time. </a:t>
            </a:r>
            <a:endParaRPr sz="1600" b="0" i="0" u="none" strike="noStrike" cap="none">
              <a:solidFill>
                <a:srgbClr val="000000"/>
              </a:solidFill>
              <a:latin typeface="Proxima Nova"/>
              <a:ea typeface="Proxima Nova"/>
              <a:cs typeface="Proxima Nova"/>
              <a:sym typeface="Proxima Nova"/>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rgbClr val="000000"/>
              </a:solidFill>
              <a:latin typeface="Proxima Nova"/>
              <a:ea typeface="Proxima Nova"/>
              <a:cs typeface="Proxima Nova"/>
              <a:sym typeface="Proxima Nov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1000"/>
                                        <p:tgtEl>
                                          <p:spTgt spid="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107ae0804c8_1_9"/>
          <p:cNvSpPr txBox="1">
            <a:spLocks noGrp="1"/>
          </p:cNvSpPr>
          <p:nvPr>
            <p:ph type="title"/>
          </p:nvPr>
        </p:nvSpPr>
        <p:spPr>
          <a:xfrm>
            <a:off x="311700" y="1372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Did you know?</a:t>
            </a:r>
            <a:endParaRPr/>
          </a:p>
        </p:txBody>
      </p:sp>
      <p:sp>
        <p:nvSpPr>
          <p:cNvPr id="108" name="Google Shape;108;g107ae0804c8_1_9"/>
          <p:cNvSpPr txBox="1">
            <a:spLocks noGrp="1"/>
          </p:cNvSpPr>
          <p:nvPr>
            <p:ph type="body" idx="1"/>
          </p:nvPr>
        </p:nvSpPr>
        <p:spPr>
          <a:xfrm>
            <a:off x="279650" y="709925"/>
            <a:ext cx="4292400" cy="3855600"/>
          </a:xfrm>
          <a:prstGeom prst="rect">
            <a:avLst/>
          </a:prstGeom>
        </p:spPr>
        <p:txBody>
          <a:bodyPr spcFirstLastPara="1" wrap="square" lIns="91425" tIns="91425" rIns="91425" bIns="91425" anchor="t" anchorCtr="0">
            <a:normAutofit/>
          </a:bodyPr>
          <a:lstStyle/>
          <a:p>
            <a:pPr marL="0" lvl="0" indent="0" algn="l" rtl="0">
              <a:lnSpc>
                <a:spcPct val="143750"/>
              </a:lnSpc>
              <a:spcBef>
                <a:spcPts val="1200"/>
              </a:spcBef>
              <a:spcAft>
                <a:spcPts val="0"/>
              </a:spcAft>
              <a:buNone/>
            </a:pPr>
            <a:r>
              <a:rPr lang="en" sz="1200" b="1">
                <a:solidFill>
                  <a:srgbClr val="8F8F8F"/>
                </a:solidFill>
                <a:highlight>
                  <a:srgbClr val="FFFFFF"/>
                </a:highlight>
                <a:latin typeface="Roboto"/>
                <a:ea typeface="Roboto"/>
                <a:cs typeface="Roboto"/>
                <a:sym typeface="Roboto"/>
              </a:rPr>
              <a:t>Maya Angelou </a:t>
            </a:r>
            <a:r>
              <a:rPr lang="en" sz="1000">
                <a:solidFill>
                  <a:schemeClr val="dk1"/>
                </a:solidFill>
                <a:highlight>
                  <a:srgbClr val="FFFFFF"/>
                </a:highlight>
                <a:latin typeface="Roboto"/>
                <a:ea typeface="Roboto"/>
                <a:cs typeface="Roboto"/>
                <a:sym typeface="Roboto"/>
              </a:rPr>
              <a:t>Poet, Activist, Author</a:t>
            </a:r>
            <a:endParaRPr sz="1000">
              <a:solidFill>
                <a:schemeClr val="dk1"/>
              </a:solidFill>
              <a:highlight>
                <a:srgbClr val="FFFFFF"/>
              </a:highlight>
              <a:latin typeface="Roboto"/>
              <a:ea typeface="Roboto"/>
              <a:cs typeface="Roboto"/>
              <a:sym typeface="Roboto"/>
            </a:endParaRPr>
          </a:p>
          <a:p>
            <a:pPr marL="0" lvl="0" indent="0" algn="l" rtl="0">
              <a:lnSpc>
                <a:spcPct val="143750"/>
              </a:lnSpc>
              <a:spcBef>
                <a:spcPts val="1200"/>
              </a:spcBef>
              <a:spcAft>
                <a:spcPts val="0"/>
              </a:spcAft>
              <a:buNone/>
            </a:pPr>
            <a:r>
              <a:rPr lang="en" sz="1200" b="1">
                <a:solidFill>
                  <a:srgbClr val="8F8F8F"/>
                </a:solidFill>
                <a:highlight>
                  <a:srgbClr val="FFFFFF"/>
                </a:highlight>
                <a:latin typeface="Roboto"/>
                <a:ea typeface="Roboto"/>
                <a:cs typeface="Roboto"/>
                <a:sym typeface="Roboto"/>
              </a:rPr>
              <a:t>Rupert Everett  </a:t>
            </a:r>
            <a:r>
              <a:rPr lang="en" sz="1091">
                <a:solidFill>
                  <a:schemeClr val="dk1"/>
                </a:solidFill>
                <a:highlight>
                  <a:srgbClr val="FFFFFF"/>
                </a:highlight>
                <a:latin typeface="Roboto"/>
                <a:ea typeface="Roboto"/>
                <a:cs typeface="Roboto"/>
                <a:sym typeface="Roboto"/>
              </a:rPr>
              <a:t>English actor, novelist and one-time </a:t>
            </a:r>
            <a:r>
              <a:rPr lang="en" sz="1091">
                <a:solidFill>
                  <a:schemeClr val="dk1"/>
                </a:solidFill>
                <a:highlight>
                  <a:srgbClr val="FFFFFF"/>
                </a:highlight>
                <a:uFill>
                  <a:noFill/>
                </a:uFill>
                <a:latin typeface="Roboto"/>
                <a:ea typeface="Roboto"/>
                <a:cs typeface="Roboto"/>
                <a:sym typeface="Roboto"/>
                <a:hlinkClick r:id="rId3">
                  <a:extLst>
                    <a:ext uri="{A12FA001-AC4F-418D-AE19-62706E023703}">
                      <ahyp:hlinkClr xmlns:ahyp="http://schemas.microsoft.com/office/drawing/2018/hyperlinkcolor" val="tx"/>
                    </a:ext>
                  </a:extLst>
                </a:hlinkClick>
              </a:rPr>
              <a:t>New Wave singer</a:t>
            </a:r>
            <a:r>
              <a:rPr lang="en" sz="1091">
                <a:solidFill>
                  <a:schemeClr val="dk1"/>
                </a:solidFill>
                <a:highlight>
                  <a:srgbClr val="FFFFFF"/>
                </a:highlight>
                <a:latin typeface="Roboto"/>
                <a:ea typeface="Roboto"/>
                <a:cs typeface="Roboto"/>
                <a:sym typeface="Roboto"/>
              </a:rPr>
              <a:t> </a:t>
            </a:r>
            <a:endParaRPr sz="1091">
              <a:solidFill>
                <a:schemeClr val="dk1"/>
              </a:solidFill>
              <a:highlight>
                <a:srgbClr val="FFFFFF"/>
              </a:highlight>
              <a:latin typeface="Roboto"/>
              <a:ea typeface="Roboto"/>
              <a:cs typeface="Roboto"/>
              <a:sym typeface="Roboto"/>
            </a:endParaRPr>
          </a:p>
          <a:p>
            <a:pPr marL="0" lvl="0" indent="0" algn="l" rtl="0">
              <a:lnSpc>
                <a:spcPct val="143750"/>
              </a:lnSpc>
              <a:spcBef>
                <a:spcPts val="1200"/>
              </a:spcBef>
              <a:spcAft>
                <a:spcPts val="0"/>
              </a:spcAft>
              <a:buNone/>
            </a:pPr>
            <a:r>
              <a:rPr lang="en" sz="1200" b="1">
                <a:solidFill>
                  <a:srgbClr val="8F8F8F"/>
                </a:solidFill>
                <a:highlight>
                  <a:srgbClr val="FFFFFF"/>
                </a:highlight>
                <a:latin typeface="Roboto"/>
                <a:ea typeface="Roboto"/>
                <a:cs typeface="Roboto"/>
                <a:sym typeface="Roboto"/>
              </a:rPr>
              <a:t>Kathleen Hanna</a:t>
            </a:r>
            <a:r>
              <a:rPr lang="en" sz="1200">
                <a:solidFill>
                  <a:srgbClr val="8F8F8F"/>
                </a:solidFill>
                <a:highlight>
                  <a:srgbClr val="FFFFFF"/>
                </a:highlight>
                <a:latin typeface="Roboto"/>
                <a:ea typeface="Roboto"/>
                <a:cs typeface="Roboto"/>
                <a:sym typeface="Roboto"/>
              </a:rPr>
              <a:t> </a:t>
            </a:r>
            <a:r>
              <a:rPr lang="en" sz="1108">
                <a:solidFill>
                  <a:schemeClr val="dk1"/>
                </a:solidFill>
                <a:highlight>
                  <a:srgbClr val="FFFFFF"/>
                </a:highlight>
                <a:latin typeface="Roboto"/>
                <a:ea typeface="Roboto"/>
                <a:cs typeface="Roboto"/>
                <a:sym typeface="Roboto"/>
              </a:rPr>
              <a:t>is widely known as the frontwoman for Bikini Kill, Le Tigre and The Julie Ruin</a:t>
            </a:r>
            <a:endParaRPr sz="1108" b="1">
              <a:solidFill>
                <a:schemeClr val="dk1"/>
              </a:solidFill>
              <a:highlight>
                <a:srgbClr val="FFFFFF"/>
              </a:highlight>
              <a:latin typeface="Roboto"/>
              <a:ea typeface="Roboto"/>
              <a:cs typeface="Roboto"/>
              <a:sym typeface="Roboto"/>
            </a:endParaRPr>
          </a:p>
          <a:p>
            <a:pPr marL="0" lvl="0" indent="0" algn="l" rtl="0">
              <a:lnSpc>
                <a:spcPct val="143750"/>
              </a:lnSpc>
              <a:spcBef>
                <a:spcPts val="1200"/>
              </a:spcBef>
              <a:spcAft>
                <a:spcPts val="0"/>
              </a:spcAft>
              <a:buNone/>
            </a:pPr>
            <a:r>
              <a:rPr lang="en" sz="1200" b="1">
                <a:solidFill>
                  <a:srgbClr val="8F8F8F"/>
                </a:solidFill>
                <a:highlight>
                  <a:srgbClr val="FFFFFF"/>
                </a:highlight>
                <a:latin typeface="Roboto"/>
                <a:ea typeface="Roboto"/>
                <a:cs typeface="Roboto"/>
                <a:sym typeface="Roboto"/>
              </a:rPr>
              <a:t> Amanda Palmer </a:t>
            </a:r>
            <a:r>
              <a:rPr lang="en" sz="1108">
                <a:solidFill>
                  <a:schemeClr val="dk1"/>
                </a:solidFill>
                <a:highlight>
                  <a:srgbClr val="FFFFFF"/>
                </a:highlight>
                <a:latin typeface="Roboto"/>
                <a:ea typeface="Roboto"/>
                <a:cs typeface="Roboto"/>
                <a:sym typeface="Roboto"/>
              </a:rPr>
              <a:t>musician and hugely polarizing internet personality, first became known as half of Boston-based duo The Dresden Dolls.</a:t>
            </a:r>
            <a:endParaRPr sz="1108">
              <a:solidFill>
                <a:schemeClr val="dk1"/>
              </a:solidFill>
              <a:highlight>
                <a:srgbClr val="FFFFFF"/>
              </a:highlight>
              <a:latin typeface="Roboto"/>
              <a:ea typeface="Roboto"/>
              <a:cs typeface="Roboto"/>
              <a:sym typeface="Roboto"/>
            </a:endParaRPr>
          </a:p>
          <a:p>
            <a:pPr marL="0" lvl="0" indent="0" algn="l" rtl="0">
              <a:lnSpc>
                <a:spcPct val="143750"/>
              </a:lnSpc>
              <a:spcBef>
                <a:spcPts val="1200"/>
              </a:spcBef>
              <a:spcAft>
                <a:spcPts val="0"/>
              </a:spcAft>
              <a:buNone/>
            </a:pPr>
            <a:r>
              <a:rPr lang="en" sz="1200" b="1">
                <a:solidFill>
                  <a:srgbClr val="8F8F8F"/>
                </a:solidFill>
                <a:highlight>
                  <a:srgbClr val="FFFFFF"/>
                </a:highlight>
                <a:latin typeface="Roboto"/>
                <a:ea typeface="Roboto"/>
                <a:cs typeface="Roboto"/>
                <a:sym typeface="Roboto"/>
              </a:rPr>
              <a:t>Dee Dee Ramone </a:t>
            </a:r>
            <a:r>
              <a:rPr lang="en" sz="1200">
                <a:solidFill>
                  <a:schemeClr val="dk1"/>
                </a:solidFill>
                <a:highlight>
                  <a:srgbClr val="FFFFFF"/>
                </a:highlight>
                <a:latin typeface="Roboto"/>
                <a:ea typeface="Roboto"/>
                <a:cs typeface="Roboto"/>
                <a:sym typeface="Roboto"/>
              </a:rPr>
              <a:t>Bassist and co-founder of legendary punk band The Ramones, </a:t>
            </a:r>
            <a:endParaRPr sz="1200">
              <a:solidFill>
                <a:schemeClr val="dk1"/>
              </a:solidFill>
              <a:highlight>
                <a:srgbClr val="FFFFFF"/>
              </a:highlight>
              <a:latin typeface="Roboto"/>
              <a:ea typeface="Roboto"/>
              <a:cs typeface="Roboto"/>
              <a:sym typeface="Roboto"/>
            </a:endParaRPr>
          </a:p>
          <a:p>
            <a:pPr marL="0" lvl="0" indent="0" algn="l" rtl="0">
              <a:lnSpc>
                <a:spcPct val="143750"/>
              </a:lnSpc>
              <a:spcBef>
                <a:spcPts val="1200"/>
              </a:spcBef>
              <a:spcAft>
                <a:spcPts val="0"/>
              </a:spcAft>
              <a:buNone/>
            </a:pPr>
            <a:endParaRPr sz="1200" b="1">
              <a:solidFill>
                <a:srgbClr val="8F8F8F"/>
              </a:solidFill>
              <a:highlight>
                <a:srgbClr val="FFFFFF"/>
              </a:highlight>
              <a:latin typeface="Roboto"/>
              <a:ea typeface="Roboto"/>
              <a:cs typeface="Roboto"/>
              <a:sym typeface="Roboto"/>
            </a:endParaRPr>
          </a:p>
          <a:p>
            <a:pPr marL="0" lvl="0" indent="0" algn="l" rtl="0">
              <a:lnSpc>
                <a:spcPct val="143750"/>
              </a:lnSpc>
              <a:spcBef>
                <a:spcPts val="1200"/>
              </a:spcBef>
              <a:spcAft>
                <a:spcPts val="1200"/>
              </a:spcAft>
              <a:buNone/>
            </a:pPr>
            <a:endParaRPr sz="1200">
              <a:solidFill>
                <a:schemeClr val="dk1"/>
              </a:solidFill>
              <a:highlight>
                <a:srgbClr val="FFFFFF"/>
              </a:highlight>
              <a:latin typeface="Roboto"/>
              <a:ea typeface="Roboto"/>
              <a:cs typeface="Roboto"/>
              <a:sym typeface="Roboto"/>
            </a:endParaRPr>
          </a:p>
        </p:txBody>
      </p:sp>
      <p:pic>
        <p:nvPicPr>
          <p:cNvPr id="109" name="Google Shape;109;g107ae0804c8_1_9"/>
          <p:cNvPicPr preferRelativeResize="0"/>
          <p:nvPr/>
        </p:nvPicPr>
        <p:blipFill rotWithShape="1">
          <a:blip r:embed="rId4">
            <a:alphaModFix/>
          </a:blip>
          <a:srcRect r="38860"/>
          <a:stretch/>
        </p:blipFill>
        <p:spPr>
          <a:xfrm>
            <a:off x="5306100" y="88625"/>
            <a:ext cx="1580227" cy="1680026"/>
          </a:xfrm>
          <a:prstGeom prst="rect">
            <a:avLst/>
          </a:prstGeom>
          <a:noFill/>
          <a:ln>
            <a:noFill/>
          </a:ln>
        </p:spPr>
      </p:pic>
      <p:pic>
        <p:nvPicPr>
          <p:cNvPr id="110" name="Google Shape;110;g107ae0804c8_1_9"/>
          <p:cNvPicPr preferRelativeResize="0"/>
          <p:nvPr/>
        </p:nvPicPr>
        <p:blipFill rotWithShape="1">
          <a:blip r:embed="rId5">
            <a:alphaModFix/>
          </a:blip>
          <a:srcRect r="38860"/>
          <a:stretch/>
        </p:blipFill>
        <p:spPr>
          <a:xfrm>
            <a:off x="7224837" y="137225"/>
            <a:ext cx="1534513" cy="1631425"/>
          </a:xfrm>
          <a:prstGeom prst="rect">
            <a:avLst/>
          </a:prstGeom>
          <a:noFill/>
          <a:ln>
            <a:noFill/>
          </a:ln>
        </p:spPr>
      </p:pic>
      <p:pic>
        <p:nvPicPr>
          <p:cNvPr id="111" name="Google Shape;111;g107ae0804c8_1_9"/>
          <p:cNvPicPr preferRelativeResize="0"/>
          <p:nvPr/>
        </p:nvPicPr>
        <p:blipFill rotWithShape="1">
          <a:blip r:embed="rId6">
            <a:alphaModFix/>
          </a:blip>
          <a:srcRect l="35577" r="4214"/>
          <a:stretch/>
        </p:blipFill>
        <p:spPr>
          <a:xfrm>
            <a:off x="5294116" y="1847275"/>
            <a:ext cx="1466157" cy="1582825"/>
          </a:xfrm>
          <a:prstGeom prst="rect">
            <a:avLst/>
          </a:prstGeom>
          <a:noFill/>
          <a:ln>
            <a:noFill/>
          </a:ln>
        </p:spPr>
      </p:pic>
      <p:pic>
        <p:nvPicPr>
          <p:cNvPr id="112" name="Google Shape;112;g107ae0804c8_1_9"/>
          <p:cNvPicPr preferRelativeResize="0"/>
          <p:nvPr/>
        </p:nvPicPr>
        <p:blipFill rotWithShape="1">
          <a:blip r:embed="rId7">
            <a:alphaModFix/>
          </a:blip>
          <a:srcRect t="9977" r="30133" b="9364"/>
          <a:stretch/>
        </p:blipFill>
        <p:spPr>
          <a:xfrm>
            <a:off x="7032250" y="1865363"/>
            <a:ext cx="1965400" cy="1474850"/>
          </a:xfrm>
          <a:prstGeom prst="rect">
            <a:avLst/>
          </a:prstGeom>
          <a:noFill/>
          <a:ln>
            <a:noFill/>
          </a:ln>
        </p:spPr>
      </p:pic>
      <p:pic>
        <p:nvPicPr>
          <p:cNvPr id="113" name="Google Shape;113;g107ae0804c8_1_9"/>
          <p:cNvPicPr preferRelativeResize="0"/>
          <p:nvPr/>
        </p:nvPicPr>
        <p:blipFill rotWithShape="1">
          <a:blip r:embed="rId8">
            <a:alphaModFix/>
          </a:blip>
          <a:srcRect l="15374" r="11829"/>
          <a:stretch/>
        </p:blipFill>
        <p:spPr>
          <a:xfrm>
            <a:off x="5231350" y="3460500"/>
            <a:ext cx="1673625" cy="1494451"/>
          </a:xfrm>
          <a:prstGeom prst="rect">
            <a:avLst/>
          </a:prstGeom>
          <a:noFill/>
          <a:ln>
            <a:noFill/>
          </a:ln>
        </p:spPr>
      </p:pic>
      <p:sp>
        <p:nvSpPr>
          <p:cNvPr id="114" name="Google Shape;114;g107ae0804c8_1_9"/>
          <p:cNvSpPr txBox="1"/>
          <p:nvPr/>
        </p:nvSpPr>
        <p:spPr>
          <a:xfrm>
            <a:off x="25650" y="4702100"/>
            <a:ext cx="5142600" cy="3078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sz="800">
                <a:solidFill>
                  <a:schemeClr val="dk1"/>
                </a:solidFill>
                <a:latin typeface="Roboto"/>
                <a:ea typeface="Roboto"/>
                <a:cs typeface="Roboto"/>
                <a:sym typeface="Roboto"/>
              </a:rPr>
              <a:t>6 Famous People You Didn’t Realize Were Sex Workers written by </a:t>
            </a:r>
            <a:r>
              <a:rPr lang="en" sz="800">
                <a:solidFill>
                  <a:schemeClr val="dk1"/>
                </a:solidFill>
                <a:uFill>
                  <a:noFill/>
                </a:uFill>
                <a:latin typeface="Roboto"/>
                <a:ea typeface="Roboto"/>
                <a:cs typeface="Roboto"/>
                <a:sym typeface="Roboto"/>
                <a:hlinkClick r:id="rId9">
                  <a:extLst>
                    <a:ext uri="{A12FA001-AC4F-418D-AE19-62706E023703}">
                      <ahyp:hlinkClr xmlns:ahyp="http://schemas.microsoft.com/office/drawing/2018/hyperlinkcolor" val="tx"/>
                    </a:ext>
                  </a:extLst>
                </a:hlinkClick>
              </a:rPr>
              <a:t>Matthew Lawrence </a:t>
            </a:r>
            <a:r>
              <a:rPr lang="en" sz="800">
                <a:solidFill>
                  <a:schemeClr val="dk1"/>
                </a:solidFill>
                <a:latin typeface="Roboto"/>
                <a:ea typeface="Roboto"/>
                <a:cs typeface="Roboto"/>
                <a:sym typeface="Roboto"/>
              </a:rPr>
              <a:t>on January 3, 2021</a:t>
            </a:r>
            <a:endParaRPr>
              <a:latin typeface="Proxima Nova"/>
              <a:ea typeface="Proxima Nova"/>
              <a:cs typeface="Proxima Nova"/>
              <a:sym typeface="Proxima Nov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g107a223567e_0_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Pop Stars who started as Strippers </a:t>
            </a:r>
            <a:endParaRPr/>
          </a:p>
        </p:txBody>
      </p:sp>
      <p:sp>
        <p:nvSpPr>
          <p:cNvPr id="120" name="Google Shape;120;g107a223567e_0_7"/>
          <p:cNvSpPr txBox="1">
            <a:spLocks noGrp="1"/>
          </p:cNvSpPr>
          <p:nvPr>
            <p:ph type="body" idx="1"/>
          </p:nvPr>
        </p:nvSpPr>
        <p:spPr>
          <a:xfrm>
            <a:off x="311700" y="1152475"/>
            <a:ext cx="2617200" cy="35235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None/>
            </a:pPr>
            <a:r>
              <a:rPr lang="en" sz="2225"/>
              <a:t>Cardi B</a:t>
            </a:r>
            <a:endParaRPr sz="2225"/>
          </a:p>
          <a:p>
            <a:pPr marL="0" lvl="0" indent="0" algn="l" rtl="0">
              <a:lnSpc>
                <a:spcPct val="95000"/>
              </a:lnSpc>
              <a:spcBef>
                <a:spcPts val="0"/>
              </a:spcBef>
              <a:spcAft>
                <a:spcPts val="0"/>
              </a:spcAft>
              <a:buNone/>
            </a:pPr>
            <a:r>
              <a:rPr lang="en" sz="2225"/>
              <a:t>Chris Pratt</a:t>
            </a:r>
            <a:endParaRPr sz="2225"/>
          </a:p>
          <a:p>
            <a:pPr marL="0" lvl="0" indent="0" algn="l" rtl="0">
              <a:lnSpc>
                <a:spcPct val="95000"/>
              </a:lnSpc>
              <a:spcBef>
                <a:spcPts val="0"/>
              </a:spcBef>
              <a:spcAft>
                <a:spcPts val="0"/>
              </a:spcAft>
              <a:buNone/>
            </a:pPr>
            <a:r>
              <a:rPr lang="en" sz="2225"/>
              <a:t>Lady Gaga</a:t>
            </a:r>
            <a:endParaRPr sz="2225"/>
          </a:p>
          <a:p>
            <a:pPr marL="0" lvl="0" indent="0" algn="l" rtl="0">
              <a:lnSpc>
                <a:spcPct val="95000"/>
              </a:lnSpc>
              <a:spcBef>
                <a:spcPts val="0"/>
              </a:spcBef>
              <a:spcAft>
                <a:spcPts val="0"/>
              </a:spcAft>
              <a:buNone/>
            </a:pPr>
            <a:r>
              <a:rPr lang="en" sz="2225"/>
              <a:t>Mark Consuelos</a:t>
            </a:r>
            <a:endParaRPr sz="2225"/>
          </a:p>
          <a:p>
            <a:pPr marL="0" lvl="0" indent="0" algn="l" rtl="0">
              <a:lnSpc>
                <a:spcPct val="95000"/>
              </a:lnSpc>
              <a:spcBef>
                <a:spcPts val="0"/>
              </a:spcBef>
              <a:spcAft>
                <a:spcPts val="0"/>
              </a:spcAft>
              <a:buNone/>
            </a:pPr>
            <a:r>
              <a:rPr lang="en" sz="2225"/>
              <a:t>Brad Pitt</a:t>
            </a:r>
            <a:endParaRPr sz="2225"/>
          </a:p>
          <a:p>
            <a:pPr marL="0" lvl="0" indent="0" algn="l" rtl="0">
              <a:lnSpc>
                <a:spcPct val="95000"/>
              </a:lnSpc>
              <a:spcBef>
                <a:spcPts val="0"/>
              </a:spcBef>
              <a:spcAft>
                <a:spcPts val="0"/>
              </a:spcAft>
              <a:buNone/>
            </a:pPr>
            <a:r>
              <a:rPr lang="en" sz="2225"/>
              <a:t>Channing Tatum</a:t>
            </a:r>
            <a:endParaRPr sz="2225"/>
          </a:p>
          <a:p>
            <a:pPr marL="0" lvl="0" indent="0" algn="l" rtl="0">
              <a:lnSpc>
                <a:spcPct val="95000"/>
              </a:lnSpc>
              <a:spcBef>
                <a:spcPts val="0"/>
              </a:spcBef>
              <a:spcAft>
                <a:spcPts val="0"/>
              </a:spcAft>
              <a:buNone/>
            </a:pPr>
            <a:r>
              <a:rPr lang="en" sz="2225"/>
              <a:t>Carmen Electra</a:t>
            </a:r>
            <a:endParaRPr sz="2225"/>
          </a:p>
          <a:p>
            <a:pPr marL="0" lvl="0" indent="0" algn="l" rtl="0">
              <a:lnSpc>
                <a:spcPct val="95000"/>
              </a:lnSpc>
              <a:spcBef>
                <a:spcPts val="0"/>
              </a:spcBef>
              <a:spcAft>
                <a:spcPts val="0"/>
              </a:spcAft>
              <a:buNone/>
            </a:pPr>
            <a:r>
              <a:rPr lang="en" sz="2225"/>
              <a:t>Amber Rose</a:t>
            </a:r>
            <a:endParaRPr sz="2225"/>
          </a:p>
          <a:p>
            <a:pPr marL="0" lvl="0" indent="0" algn="l" rtl="0">
              <a:lnSpc>
                <a:spcPct val="95000"/>
              </a:lnSpc>
              <a:spcBef>
                <a:spcPts val="0"/>
              </a:spcBef>
              <a:spcAft>
                <a:spcPts val="0"/>
              </a:spcAft>
              <a:buNone/>
            </a:pPr>
            <a:r>
              <a:rPr lang="en" sz="2225"/>
              <a:t>Azealia Banks </a:t>
            </a:r>
            <a:endParaRPr sz="2225"/>
          </a:p>
          <a:p>
            <a:pPr marL="0" lvl="0" indent="0" algn="l" rtl="0">
              <a:lnSpc>
                <a:spcPct val="95000"/>
              </a:lnSpc>
              <a:spcBef>
                <a:spcPts val="0"/>
              </a:spcBef>
              <a:spcAft>
                <a:spcPts val="0"/>
              </a:spcAft>
              <a:buNone/>
            </a:pPr>
            <a:r>
              <a:rPr lang="en" sz="2225"/>
              <a:t>Roseanne Barr</a:t>
            </a:r>
            <a:endParaRPr sz="2225"/>
          </a:p>
          <a:p>
            <a:pPr marL="0" lvl="0" indent="0" algn="l" rtl="0">
              <a:lnSpc>
                <a:spcPct val="95000"/>
              </a:lnSpc>
              <a:spcBef>
                <a:spcPts val="0"/>
              </a:spcBef>
              <a:spcAft>
                <a:spcPts val="0"/>
              </a:spcAft>
              <a:buNone/>
            </a:pPr>
            <a:endParaRPr sz="1600"/>
          </a:p>
        </p:txBody>
      </p:sp>
      <p:sp>
        <p:nvSpPr>
          <p:cNvPr id="121" name="Google Shape;121;g107a223567e_0_7"/>
          <p:cNvSpPr txBox="1"/>
          <p:nvPr/>
        </p:nvSpPr>
        <p:spPr>
          <a:xfrm>
            <a:off x="4509600" y="4542875"/>
            <a:ext cx="4418100" cy="338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000">
                <a:latin typeface="Proxima Nova"/>
                <a:ea typeface="Proxima Nova"/>
                <a:cs typeface="Proxima Nova"/>
                <a:sym typeface="Proxima Nova"/>
              </a:rPr>
              <a:t>https://popcrush.com/celebrities-sex-workers/</a:t>
            </a:r>
            <a:endParaRPr sz="1000">
              <a:latin typeface="Proxima Nova"/>
              <a:ea typeface="Proxima Nova"/>
              <a:cs typeface="Proxima Nova"/>
              <a:sym typeface="Proxima Nova"/>
            </a:endParaRPr>
          </a:p>
        </p:txBody>
      </p:sp>
    </p:spTree>
  </p:cSld>
  <p:clrMapOvr>
    <a:masterClrMapping/>
  </p:clrMapOvr>
</p:sld>
</file>

<file path=ppt/theme/theme1.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3099DD9A065A408773E6BD07720885" ma:contentTypeVersion="13" ma:contentTypeDescription="Create a new document." ma:contentTypeScope="" ma:versionID="183983ea60cf177002e010d19376b349">
  <xsd:schema xmlns:xsd="http://www.w3.org/2001/XMLSchema" xmlns:xs="http://www.w3.org/2001/XMLSchema" xmlns:p="http://schemas.microsoft.com/office/2006/metadata/properties" xmlns:ns3="8500b5d4-5f3b-482b-9fe9-5bd8a9d8969d" xmlns:ns4="4682b8bf-6715-48db-86df-51c8db0636d8" targetNamespace="http://schemas.microsoft.com/office/2006/metadata/properties" ma:root="true" ma:fieldsID="cca7d61acfd712a170f6a61c820c9920" ns3:_="" ns4:_="">
    <xsd:import namespace="8500b5d4-5f3b-482b-9fe9-5bd8a9d8969d"/>
    <xsd:import namespace="4682b8bf-6715-48db-86df-51c8db0636d8"/>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500b5d4-5f3b-482b-9fe9-5bd8a9d896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682b8bf-6715-48db-86df-51c8db0636d8"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C038EDC-63E3-4AA0-B78C-7A168F71F1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500b5d4-5f3b-482b-9fe9-5bd8a9d8969d"/>
    <ds:schemaRef ds:uri="4682b8bf-6715-48db-86df-51c8db0636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549C6FB-C524-46D9-8BEC-6C8E4886DBCF}">
  <ds:schemaRefs>
    <ds:schemaRef ds:uri="http://schemas.microsoft.com/sharepoint/v3/contenttype/forms"/>
  </ds:schemaRefs>
</ds:datastoreItem>
</file>

<file path=customXml/itemProps3.xml><?xml version="1.0" encoding="utf-8"?>
<ds:datastoreItem xmlns:ds="http://schemas.openxmlformats.org/officeDocument/2006/customXml" ds:itemID="{A0732E58-7905-4742-91F7-0DE1A3A8981D}">
  <ds:schemaRefs>
    <ds:schemaRef ds:uri="http://schemas.microsoft.com/office/infopath/2007/PartnerControls"/>
    <ds:schemaRef ds:uri="http://purl.org/dc/elements/1.1/"/>
    <ds:schemaRef ds:uri="http://schemas.microsoft.com/office/2006/metadata/properties"/>
    <ds:schemaRef ds:uri="8500b5d4-5f3b-482b-9fe9-5bd8a9d8969d"/>
    <ds:schemaRef ds:uri="http://purl.org/dc/terms/"/>
    <ds:schemaRef ds:uri="http://schemas.openxmlformats.org/package/2006/metadata/core-properties"/>
    <ds:schemaRef ds:uri="http://schemas.microsoft.com/office/2006/documentManagement/types"/>
    <ds:schemaRef ds:uri="4682b8bf-6715-48db-86df-51c8db0636d8"/>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0</TotalTime>
  <Words>2883</Words>
  <Application>Microsoft Office PowerPoint</Application>
  <PresentationFormat>On-screen Show (16:9)</PresentationFormat>
  <Paragraphs>110</Paragraphs>
  <Slides>13</Slides>
  <Notes>13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Merriweather</vt:lpstr>
      <vt:lpstr>Roboto</vt:lpstr>
      <vt:lpstr>Proxima Nova</vt:lpstr>
      <vt:lpstr>Arial</vt:lpstr>
      <vt:lpstr>Times New Roman</vt:lpstr>
      <vt:lpstr>Georgia</vt:lpstr>
      <vt:lpstr>Spearmint</vt:lpstr>
      <vt:lpstr>International Day to End Violence Against Sex Workers</vt:lpstr>
      <vt:lpstr>SWOP was founded in 2003 in the Bay Area, with it’s first major action being the coordination of International Day to End Violence Against Sex Workers, a global vigil that continues to be a cornerstone of SWOP’s awareness-raising work. Since it’s founding, hundreds of individual activists have engaged in local SWOP chapters and national projects geared towards educating the public and policy-makers on the direct and institutional harms committed against sex workers and their communities. SWOP promotes decriminalization as the best means of decreasing harm and promoting agency amongst people in the sex trade. SWOP adopts the principles and practices of nonviolent action in order to reduce violence and achieve dignity and rights for sex workers. SWOP is committed to the respect, safety, and autonomy of all sex workers, and seeks to amplify the voices of those who are often left out of discourse around the issues we address colletively as a social justice movement.   </vt:lpstr>
      <vt:lpstr>A look back in time: </vt:lpstr>
      <vt:lpstr>Sex Workers helped to ‘settle’ the American West</vt:lpstr>
      <vt:lpstr>The next century… </vt:lpstr>
      <vt:lpstr>1969 - Stonewall  </vt:lpstr>
      <vt:lpstr>Marsha P Johnson    Sylvia Rivera    </vt:lpstr>
      <vt:lpstr>Did you know?</vt:lpstr>
      <vt:lpstr>Pop Stars who started as Strippers </vt:lpstr>
      <vt:lpstr>PowerPoint Presentation</vt:lpstr>
      <vt:lpstr>Nothing About us Without Us… </vt:lpstr>
      <vt:lpstr>Actions for 2022</vt:lpstr>
      <vt:lpstr>RECOGNIZE AND PROTECT THE RIGHTS OF SEX WORKERS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Day to End Violence Against Sex Workers</dc:title>
  <dc:creator>Woods, Tiffany@CDPH</dc:creator>
  <cp:lastModifiedBy>Maeve Lynch</cp:lastModifiedBy>
  <cp:revision>1</cp:revision>
  <dcterms:modified xsi:type="dcterms:W3CDTF">2021-12-20T16:14:52Z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0x010100973099DD9A065A408773E6BD07720885</vt:lpwstr>
  </property>
</Properties>
</file>