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71"/>
  </p:notesMasterIdLst>
  <p:sldIdLst>
    <p:sldId id="256" r:id="rId2"/>
    <p:sldId id="257" r:id="rId3"/>
    <p:sldId id="258" r:id="rId4"/>
    <p:sldId id="259" r:id="rId5"/>
    <p:sldId id="260" r:id="rId6"/>
    <p:sldId id="335" r:id="rId7"/>
    <p:sldId id="263" r:id="rId8"/>
    <p:sldId id="264" r:id="rId9"/>
    <p:sldId id="265" r:id="rId10"/>
    <p:sldId id="266" r:id="rId11"/>
    <p:sldId id="267" r:id="rId12"/>
    <p:sldId id="268" r:id="rId13"/>
    <p:sldId id="269" r:id="rId14"/>
    <p:sldId id="270" r:id="rId15"/>
    <p:sldId id="306" r:id="rId16"/>
    <p:sldId id="272" r:id="rId17"/>
    <p:sldId id="338" r:id="rId18"/>
    <p:sldId id="339" r:id="rId19"/>
    <p:sldId id="340" r:id="rId20"/>
    <p:sldId id="341" r:id="rId21"/>
    <p:sldId id="342" r:id="rId22"/>
    <p:sldId id="343" r:id="rId23"/>
    <p:sldId id="344" r:id="rId24"/>
    <p:sldId id="273" r:id="rId25"/>
    <p:sldId id="274" r:id="rId26"/>
    <p:sldId id="275" r:id="rId27"/>
    <p:sldId id="276" r:id="rId28"/>
    <p:sldId id="307" r:id="rId29"/>
    <p:sldId id="277" r:id="rId30"/>
    <p:sldId id="310" r:id="rId31"/>
    <p:sldId id="312" r:id="rId32"/>
    <p:sldId id="308" r:id="rId33"/>
    <p:sldId id="313" r:id="rId34"/>
    <p:sldId id="314" r:id="rId35"/>
    <p:sldId id="311" r:id="rId36"/>
    <p:sldId id="334" r:id="rId37"/>
    <p:sldId id="315" r:id="rId38"/>
    <p:sldId id="282" r:id="rId39"/>
    <p:sldId id="283" r:id="rId40"/>
    <p:sldId id="284" r:id="rId41"/>
    <p:sldId id="318" r:id="rId42"/>
    <p:sldId id="319" r:id="rId43"/>
    <p:sldId id="271" r:id="rId44"/>
    <p:sldId id="286" r:id="rId45"/>
    <p:sldId id="285" r:id="rId46"/>
    <p:sldId id="287" r:id="rId47"/>
    <p:sldId id="316" r:id="rId48"/>
    <p:sldId id="317" r:id="rId49"/>
    <p:sldId id="336" r:id="rId50"/>
    <p:sldId id="289" r:id="rId51"/>
    <p:sldId id="323" r:id="rId52"/>
    <p:sldId id="324" r:id="rId53"/>
    <p:sldId id="321" r:id="rId54"/>
    <p:sldId id="320" r:id="rId55"/>
    <p:sldId id="292" r:id="rId56"/>
    <p:sldId id="322" r:id="rId57"/>
    <p:sldId id="293" r:id="rId58"/>
    <p:sldId id="294" r:id="rId59"/>
    <p:sldId id="325" r:id="rId60"/>
    <p:sldId id="329" r:id="rId61"/>
    <p:sldId id="337" r:id="rId62"/>
    <p:sldId id="297" r:id="rId63"/>
    <p:sldId id="330" r:id="rId64"/>
    <p:sldId id="299" r:id="rId65"/>
    <p:sldId id="332" r:id="rId66"/>
    <p:sldId id="333" r:id="rId67"/>
    <p:sldId id="303" r:id="rId68"/>
    <p:sldId id="331" r:id="rId69"/>
    <p:sldId id="305" r:id="rId7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na Musa" initials="" lastIdx="7" clrIdx="0"/>
  <p:cmAuthor id="1" nam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254E"/>
    <a:srgbClr val="DE8F6D"/>
    <a:srgbClr val="008FC5"/>
    <a:srgbClr val="B8C3D2"/>
    <a:srgbClr val="829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6F8C6-E2C2-4500-A5C1-805F82416B39}" v="303" dt="2021-10-08T17:43:11.253"/>
  </p1510:revLst>
</p1510:revInfo>
</file>

<file path=ppt/tableStyles.xml><?xml version="1.0" encoding="utf-8"?>
<a:tblStyleLst xmlns:a="http://schemas.openxmlformats.org/drawingml/2006/main" def="{6CB371A9-8D1B-426B-B07F-461CB00F5298}">
  <a:tblStyle styleId="{6CB371A9-8D1B-426B-B07F-461CB00F5298}"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F1E8"/>
          </a:solidFill>
        </a:fill>
      </a:tcStyle>
    </a:lastRow>
    <a:seCell>
      <a:tcTxStyle/>
      <a:tcStyle>
        <a:tcBdr/>
      </a:tcStyle>
    </a:seCell>
    <a:swCell>
      <a:tcTxStyle/>
      <a:tcStyle>
        <a:tcBdr/>
      </a:tcStyle>
    </a:swCell>
    <a:firstRow>
      <a:tcTxStyle b="on" i="off"/>
      <a:tcStyle>
        <a:tcBdr/>
        <a:fill>
          <a:solidFill>
            <a:srgbClr val="EBF1E8"/>
          </a:solidFill>
        </a:fill>
      </a:tcStyle>
    </a:firstRow>
    <a:neCell>
      <a:tcTxStyle/>
      <a:tcStyle>
        <a:tcBdr/>
      </a:tcStyle>
    </a:neCell>
    <a:nwCell>
      <a:tcTxStyle/>
      <a:tcStyle>
        <a:tcBdr/>
      </a:tcStyle>
    </a:nwCell>
  </a:tblStyle>
  <a:tblStyle styleId="{6AFD40C4-DD48-44DA-B5E1-E28A2E132F2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BD55458-B1BD-4A42-96E1-728EDBA3B4EF}" styleName="Table_2">
    <a:wholeTbl>
      <a:tcTxStyle b="off" i="off">
        <a:font>
          <a:latin typeface="Calibri"/>
          <a:ea typeface="Calibri"/>
          <a:cs typeface="Calibri"/>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61448" autoAdjust="0"/>
  </p:normalViewPr>
  <p:slideViewPr>
    <p:cSldViewPr snapToGrid="0">
      <p:cViewPr varScale="1">
        <p:scale>
          <a:sx n="42" d="100"/>
          <a:sy n="42" d="100"/>
        </p:scale>
        <p:origin x="940" y="48"/>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bi.nlm.nih.gov/pmc/articles/PMC307273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hepatitis/statistics/2018surveillance/index.htm"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journal-of-hepatology.eu/article/S0168-8278(16)30336-1/pdf#:~:text=In%20most%20developed%20countries%2C%20IDU,countries%20%5B14%E2%80%9316%5D" TargetMode="External"/><Relationship Id="rId4" Type="http://schemas.openxmlformats.org/officeDocument/2006/relationships/hyperlink" Target="https://www.hhs.gov/hepatitis/learn-about-viral-hepatitis/data-and-trends/index.html#:~:text=2.4%20million%20people%20are%20estimated,as%20low%20as%202.5%20million.&amp;text=850%2C000%20people%20in%20the%20U.S.,or%20as%20low%20as%20730%2C00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idsvu.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mfar.org/"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opioid.amfar.org/about/sourc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onemap.cdc.gov/Portal/apps/MapSeries/index.html?appid=3384875c46d649ee9b452913fd64e3c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harmreduction.org/movement/"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www.cdc.gov/ssp/ssp-funding.html" TargetMode="External"/><Relationship Id="rId4" Type="http://schemas.openxmlformats.org/officeDocument/2006/relationships/hyperlink" Target="https://doi.org/10.1186/s12954-020-00444-6"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Welcome! This training discusses the foundations of harm reduction and how it has been used to develop effective and community-driven public health resources for people who use drugs. Presentation slides can be explored as-is or downloaded and updated to include context, data, and resources for your area or jurisdiction. Please check the slide notes for additional information or recommendations for presenting. </a:t>
            </a:r>
            <a:endParaRPr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Please contact DrugUserHealthTA@NASTAD.org with any questions about this content or other educational resources.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Funds to support the development, review, and release of this training were made possible through Centers for Disease Control and Prevention Notice of Funding Opportunity (NOFO) 19-1909, the National Harm Reduction TA Center.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Many thanks to subject matter experts Heather Edney (CA), Joy Rucker (HI), and Kacey Byczek (KY) for training development and review. </a:t>
            </a:r>
          </a:p>
          <a:p>
            <a:pPr marL="0" lvl="0" indent="0" algn="l" rtl="0">
              <a:spcBef>
                <a:spcPts val="0"/>
              </a:spcBef>
              <a:spcAft>
                <a:spcPts val="0"/>
              </a:spcAft>
              <a:buNone/>
            </a:pPr>
            <a:endParaRPr dirty="0"/>
          </a:p>
        </p:txBody>
      </p:sp>
      <p:sp>
        <p:nvSpPr>
          <p:cNvPr id="120" name="Google Shape;12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prompts, and others you come up with, can be used for individual reflection or group discussion. </a:t>
            </a:r>
            <a:endParaRPr dirty="0"/>
          </a:p>
        </p:txBody>
      </p:sp>
      <p:sp>
        <p:nvSpPr>
          <p:cNvPr id="196" name="Google Shape;1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Direct involvement of people with experience of drug use, sex work, incarceration, and houselessness is central to harm reduction. Early harm reduction services, like syringe access, developed because drug users were able to express their experiences and needs collectively and engage with public health systems and other partners on practical solutions. Learning from people with lived experience, particularly people in active use, is important for directing priorities, shaping programs and services, identifying needed policy changes, and informing conversations and attitudes around drugs and drug use. </a:t>
            </a:r>
            <a:endParaRPr dirty="0"/>
          </a:p>
        </p:txBody>
      </p:sp>
      <p:sp>
        <p:nvSpPr>
          <p:cNvPr id="204" name="Google Shape;2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dirty="0"/>
              <a:t>In this training, “harm reduction” refers specifically to resources and services that aim to reduce morbidity and mortality (suffering and death) among people using drugs, engaging in sex work, and experiencing housing instability. Harm reduction as a philosophy and social justice movement centering and empowering people with experience of marginalization and criminalization is explored. </a:t>
            </a:r>
          </a:p>
          <a:p>
            <a:pPr marL="0" lvl="0" indent="0" algn="l" rtl="0">
              <a:spcBef>
                <a:spcPts val="0"/>
              </a:spcBef>
              <a:spcAft>
                <a:spcPts val="0"/>
              </a:spcAft>
              <a:buNone/>
            </a:pPr>
            <a:endParaRPr lang="en-US" i="0" dirty="0"/>
          </a:p>
          <a:p>
            <a:pPr marL="0" lvl="0" indent="0" algn="l" rtl="0">
              <a:spcBef>
                <a:spcPts val="0"/>
              </a:spcBef>
              <a:spcAft>
                <a:spcPts val="0"/>
              </a:spcAft>
              <a:buNone/>
            </a:pPr>
            <a:r>
              <a:rPr lang="en-US" i="0" dirty="0"/>
              <a:t>This type of harm reduction exists under an umbrella of other types of “risk reduction” or “risk avoidance.” Risk reduction is a common public health framework that emerged because communities and cultures deem certain risks reasonable or worthwhile. Risk reduction include standardized seatbelts in motor vehicles, sunscreen to prevent skin damage, bicycle helmets and hard hats, and condoms to prevent pregnancy and STI exposure. </a:t>
            </a:r>
          </a:p>
          <a:p>
            <a:pPr marL="0" lvl="0" indent="0" algn="l" rtl="0">
              <a:spcBef>
                <a:spcPts val="0"/>
              </a:spcBef>
              <a:spcAft>
                <a:spcPts val="0"/>
              </a:spcAft>
              <a:buNone/>
            </a:pPr>
            <a:endParaRPr lang="en-US" i="0" dirty="0"/>
          </a:p>
          <a:p>
            <a:pPr marL="0" lvl="0" indent="0" algn="l" rtl="0">
              <a:spcBef>
                <a:spcPts val="0"/>
              </a:spcBef>
              <a:spcAft>
                <a:spcPts val="0"/>
              </a:spcAft>
              <a:buNone/>
            </a:pPr>
            <a:r>
              <a:rPr lang="en-US" b="1" i="0" dirty="0"/>
              <a:t>If facilitating a group training:</a:t>
            </a:r>
          </a:p>
          <a:p>
            <a:pPr marL="0" lvl="0" indent="0" algn="l" rtl="0">
              <a:spcBef>
                <a:spcPts val="0"/>
              </a:spcBef>
              <a:spcAft>
                <a:spcPts val="0"/>
              </a:spcAft>
              <a:buNone/>
            </a:pPr>
            <a:endParaRPr lang="en-US" i="0" dirty="0"/>
          </a:p>
          <a:p>
            <a:pPr marL="0" lvl="0" indent="0" algn="l" rtl="0">
              <a:spcBef>
                <a:spcPts val="0"/>
              </a:spcBef>
              <a:spcAft>
                <a:spcPts val="0"/>
              </a:spcAft>
              <a:buNone/>
            </a:pPr>
            <a:r>
              <a:rPr lang="en-US" i="0" dirty="0"/>
              <a:t>Use this slide to prompt discussion about goals for harm reduction program development, local or regional trends that may inform priorities, or expectations for the training. </a:t>
            </a:r>
          </a:p>
        </p:txBody>
      </p:sp>
      <p:sp>
        <p:nvSpPr>
          <p:cNvPr id="219" name="Google Shape;2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dirty="0"/>
          </a:p>
        </p:txBody>
      </p:sp>
      <p:sp>
        <p:nvSpPr>
          <p:cNvPr id="226" name="Google Shape;22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dirty="0"/>
              <a:t>The photo on the left shows a sterile syringe before it has been used. After one use (image in the middle), there is damage to the syringe point and bevel edge. After six uses (image on the right), the point is fully blunted and curled back, and there is significant damage to the bevel. When syringe access is limited and criminalized—making it risky to carry several syringes at once and new ones hard to come by—it is not uncommon for someone to use the same syringe for several weeks at a time, or to share the same syringe between multiple people. As a syringe is used and degraded, it is more likely to trap blood and bacteria and to create jagged or uneven puncture wounds, increasing the chance of damage or infection. </a:t>
            </a:r>
          </a:p>
          <a:p>
            <a:pPr lvl="0" algn="l"/>
            <a:endParaRPr lang="en-US" dirty="0"/>
          </a:p>
          <a:p>
            <a:pPr lvl="0" algn="l"/>
            <a:r>
              <a:rPr lang="en-US" dirty="0"/>
              <a:t>It is important to remember that people who, for example, reuse a syringe multiple times to avoid suspicion from pharmacy staff are also practicing “harm reduction.” For some, avoiding police involvement or stigma from service providers is a more urgent “harm” to reduce than infections or abscesses.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588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200"/>
              <a:buFont typeface="Arial"/>
              <a:buNone/>
            </a:pPr>
            <a:r>
              <a:rPr lang="en-US" sz="2200" b="1" dirty="0">
                <a:solidFill>
                  <a:srgbClr val="000000"/>
                </a:solidFill>
                <a:highlight>
                  <a:srgbClr val="FFFF00"/>
                </a:highlight>
              </a:rPr>
              <a:t>Bacterial infections (of the skin and soft tissues) include:</a:t>
            </a:r>
          </a:p>
          <a:p>
            <a:pPr marL="0" lvl="0" indent="0" algn="l" rtl="0">
              <a:spcBef>
                <a:spcPts val="0"/>
              </a:spcBef>
              <a:spcAft>
                <a:spcPts val="0"/>
              </a:spcAft>
              <a:buClr>
                <a:srgbClr val="000000"/>
              </a:buClr>
              <a:buSzPts val="2200"/>
              <a:buFont typeface="Arial"/>
              <a:buNone/>
            </a:pPr>
            <a:r>
              <a:rPr lang="en-US" sz="2200" b="1" dirty="0">
                <a:solidFill>
                  <a:srgbClr val="000000"/>
                </a:solidFill>
                <a:highlight>
                  <a:srgbClr val="FFFF00"/>
                </a:highlight>
              </a:rPr>
              <a:t>- Septicemia: </a:t>
            </a:r>
            <a:r>
              <a:rPr lang="en-US" sz="2200" b="0" dirty="0">
                <a:solidFill>
                  <a:srgbClr val="000000"/>
                </a:solidFill>
                <a:highlight>
                  <a:srgbClr val="FFFF00"/>
                </a:highlight>
              </a:rPr>
              <a:t>More commonly known as sepsis or blood poisoning. Caused by certain Staphylococcus, E. coli, or Streptococcus bacteria entering blood stream. Symptoms include fever and chills, clammy skin, a rapid pulse, difficulty breathing, extremely painful wounds, redness/swelling around a wound, and/or red “pinpoint” dots in a line near a wound. If untreated, sepsis leads to septic shock, which is fatal. Treated with IV fluids, antibiotics, and oxygen; seek medical care. </a:t>
            </a:r>
          </a:p>
          <a:p>
            <a:pPr marL="0" lvl="0" indent="0" algn="l" rtl="0">
              <a:spcBef>
                <a:spcPts val="0"/>
              </a:spcBef>
              <a:spcAft>
                <a:spcPts val="0"/>
              </a:spcAft>
              <a:buClr>
                <a:srgbClr val="000000"/>
              </a:buClr>
              <a:buSzPts val="2200"/>
              <a:buFont typeface="Arial"/>
              <a:buNone/>
            </a:pPr>
            <a:endParaRPr lang="en-US" sz="2200" b="1" dirty="0">
              <a:solidFill>
                <a:srgbClr val="000000"/>
              </a:solidFill>
              <a:highlight>
                <a:srgbClr val="FFFF00"/>
              </a:highlight>
            </a:endParaRPr>
          </a:p>
          <a:p>
            <a:pPr marL="0" lvl="0" indent="0" algn="l" rtl="0">
              <a:spcBef>
                <a:spcPts val="0"/>
              </a:spcBef>
              <a:spcAft>
                <a:spcPts val="0"/>
              </a:spcAft>
              <a:buClr>
                <a:srgbClr val="000000"/>
              </a:buClr>
              <a:buSzPts val="2200"/>
              <a:buFont typeface="Arial"/>
              <a:buNone/>
            </a:pPr>
            <a:r>
              <a:rPr lang="en-US" sz="2200" b="1" dirty="0">
                <a:solidFill>
                  <a:srgbClr val="000000"/>
                </a:solidFill>
                <a:highlight>
                  <a:srgbClr val="FFFF00"/>
                </a:highlight>
              </a:rPr>
              <a:t>- Bacteremia: </a:t>
            </a:r>
            <a:r>
              <a:rPr lang="en-US" sz="2200" b="0" dirty="0">
                <a:solidFill>
                  <a:srgbClr val="000000"/>
                </a:solidFill>
                <a:highlight>
                  <a:srgbClr val="FFFF00"/>
                </a:highlight>
              </a:rPr>
              <a:t>Bacteria in the blood stream. This is often confused with sepsis (and can lead to sepsis), but unlike sepsis, bacteremia can clear up on its own in healthy individuals. Symptoms include fever, chills, shivering/shaking. Diagnosed with a blood culture, and treated with antibiotics (1-2 weeks depending on severity), and, in more extreme cases, IV fluids; seek medical care. </a:t>
            </a:r>
            <a:endParaRPr lang="en-US" sz="1200" b="0" dirty="0">
              <a:solidFill>
                <a:schemeClr val="dk1"/>
              </a:solidFill>
              <a:highlight>
                <a:srgbClr val="FFFF00"/>
              </a:highlight>
            </a:endParaRPr>
          </a:p>
          <a:p>
            <a:pPr marL="0" lvl="0" indent="0" algn="l" rtl="0">
              <a:spcBef>
                <a:spcPts val="0"/>
              </a:spcBef>
              <a:spcAft>
                <a:spcPts val="0"/>
              </a:spcAft>
              <a:buClr>
                <a:srgbClr val="000000"/>
              </a:buClr>
              <a:buSzPts val="2200"/>
              <a:buFont typeface="Arial"/>
              <a:buNone/>
            </a:pPr>
            <a:endParaRPr lang="en-US" sz="2200" b="1" dirty="0">
              <a:solidFill>
                <a:srgbClr val="000000"/>
              </a:solidFill>
              <a:highlight>
                <a:srgbClr val="FFFF00"/>
              </a:highlight>
            </a:endParaRPr>
          </a:p>
          <a:p>
            <a:pPr marL="0" lvl="0" indent="0" algn="l" rtl="0">
              <a:spcBef>
                <a:spcPts val="0"/>
              </a:spcBef>
              <a:spcAft>
                <a:spcPts val="0"/>
              </a:spcAft>
              <a:buClr>
                <a:srgbClr val="000000"/>
              </a:buClr>
              <a:buSzPts val="2200"/>
              <a:buFont typeface="Arial"/>
              <a:buNone/>
            </a:pPr>
            <a:r>
              <a:rPr lang="en-US" sz="2200" b="1" dirty="0">
                <a:solidFill>
                  <a:srgbClr val="000000"/>
                </a:solidFill>
                <a:highlight>
                  <a:srgbClr val="FFFF00"/>
                </a:highlight>
              </a:rPr>
              <a:t>- Cellulitis:</a:t>
            </a:r>
            <a:r>
              <a:rPr lang="en-US" sz="2200" b="0" dirty="0">
                <a:solidFill>
                  <a:srgbClr val="000000"/>
                </a:solidFill>
                <a:highlight>
                  <a:srgbClr val="FFFF00"/>
                </a:highlight>
              </a:rPr>
              <a:t> A bacterial SSTI often caused by strep bacteria entering the body. Caused by breaks in the skin that allow bacteria to enter the body (which is why injection drug use is a risk factor). Appears on the skin as a red, swollen, painful area (without pus, unlike an abscess), often with the texture of an orange peel or blisters. Other symptoms include fever and chills. Diagnosed via a physical exam, and treated most often with oral antibiotics (IV antibiotics for more serious infections). Complications aren’t common, but can lead to </a:t>
            </a:r>
            <a:r>
              <a:rPr lang="en-US" sz="2200" b="0" dirty="0" err="1">
                <a:solidFill>
                  <a:srgbClr val="000000"/>
                </a:solidFill>
                <a:highlight>
                  <a:srgbClr val="FFFF00"/>
                </a:highlight>
              </a:rPr>
              <a:t>endocarditits</a:t>
            </a:r>
            <a:r>
              <a:rPr lang="en-US" sz="2200" b="0" dirty="0">
                <a:solidFill>
                  <a:srgbClr val="000000"/>
                </a:solidFill>
                <a:highlight>
                  <a:srgbClr val="FFFF00"/>
                </a:highlight>
              </a:rPr>
              <a:t> and bacteremia; seek medical care. </a:t>
            </a:r>
            <a:endParaRPr dirty="0">
              <a:highlight>
                <a:srgbClr val="FFFF00"/>
              </a:highlight>
            </a:endParaRPr>
          </a:p>
          <a:p>
            <a:pPr marL="0" lvl="0" indent="0" algn="l" rtl="0">
              <a:spcBef>
                <a:spcPts val="0"/>
              </a:spcBef>
              <a:spcAft>
                <a:spcPts val="0"/>
              </a:spcAft>
              <a:buClr>
                <a:srgbClr val="000000"/>
              </a:buClr>
              <a:buSzPts val="2200"/>
              <a:buFont typeface="Arial"/>
              <a:buNone/>
            </a:pPr>
            <a:endParaRPr lang="en-US" sz="2200" b="1" dirty="0">
              <a:solidFill>
                <a:srgbClr val="000000"/>
              </a:solidFill>
              <a:highlight>
                <a:srgbClr val="FFFF00"/>
              </a:highlight>
            </a:endParaRPr>
          </a:p>
          <a:p>
            <a:pPr marL="0" lvl="0" indent="0" algn="l" rtl="0">
              <a:spcBef>
                <a:spcPts val="0"/>
              </a:spcBef>
              <a:spcAft>
                <a:spcPts val="0"/>
              </a:spcAft>
              <a:buClr>
                <a:srgbClr val="000000"/>
              </a:buClr>
              <a:buSzPts val="2200"/>
              <a:buFont typeface="Arial"/>
              <a:buNone/>
            </a:pPr>
            <a:r>
              <a:rPr lang="en-US" sz="2200" b="1" dirty="0">
                <a:solidFill>
                  <a:srgbClr val="000000"/>
                </a:solidFill>
                <a:highlight>
                  <a:srgbClr val="FFFF00"/>
                </a:highlight>
              </a:rPr>
              <a:t>- Abscesses (staph, strep):</a:t>
            </a:r>
            <a:r>
              <a:rPr lang="en-US" sz="2200" b="0" dirty="0">
                <a:solidFill>
                  <a:srgbClr val="000000"/>
                </a:solidFill>
                <a:highlight>
                  <a:srgbClr val="FFFF00"/>
                </a:highlight>
              </a:rPr>
              <a:t> An abscess is a collection of pus at any part of the body that occurs when tissue becomes infected and the immune system tries to fight it, causing white blood cells to move into the area of infection. Pus in abscesses is a buildup of both living and dead fluid, white blood cells, other dead tissue, bacteria, and other foreign substances. On skin, abscesses are red, raised, and painful (in addition to being pus-filled), but they can occur in other body parts, where they can’t be seen. Most commonly caused by staph and strep bacteria. Most abscesses can be treated at home by applying heat (warm compresses, warm water, etc.) 4x/day and keeping it dry, clean, and covered otherwise. If abscesses don’t improve with heat treatment, a medical provider can drain and pack the abscess, and prescribe antibiotics to stave off further infection. </a:t>
            </a:r>
            <a:endParaRPr lang="en-US" sz="1200" b="0" dirty="0">
              <a:solidFill>
                <a:schemeClr val="dk1"/>
              </a:solidFill>
              <a:highlight>
                <a:srgbClr val="FFFF00"/>
              </a:highlight>
            </a:endParaRPr>
          </a:p>
          <a:p>
            <a:pPr marL="0" lvl="0" indent="0" algn="l" rtl="0">
              <a:spcBef>
                <a:spcPts val="0"/>
              </a:spcBef>
              <a:spcAft>
                <a:spcPts val="0"/>
              </a:spcAft>
              <a:buClr>
                <a:srgbClr val="000000"/>
              </a:buClr>
              <a:buSzPts val="2200"/>
              <a:buFont typeface="Arial"/>
              <a:buNone/>
            </a:pPr>
            <a:endParaRPr lang="en-US" sz="2200" b="1" dirty="0">
              <a:solidFill>
                <a:srgbClr val="000000"/>
              </a:solidFill>
              <a:highlight>
                <a:srgbClr val="FFFF00"/>
              </a:highlight>
            </a:endParaRPr>
          </a:p>
          <a:p>
            <a:pPr marL="0" lvl="0" indent="0" algn="l" rtl="0">
              <a:spcBef>
                <a:spcPts val="0"/>
              </a:spcBef>
              <a:spcAft>
                <a:spcPts val="0"/>
              </a:spcAft>
              <a:buClr>
                <a:srgbClr val="000000"/>
              </a:buClr>
              <a:buSzPts val="2200"/>
              <a:buFont typeface="Arial"/>
              <a:buNone/>
            </a:pPr>
            <a:r>
              <a:rPr lang="en-US" sz="2200" b="1" dirty="0">
                <a:solidFill>
                  <a:srgbClr val="000000"/>
                </a:solidFill>
                <a:highlight>
                  <a:srgbClr val="FFFF00"/>
                </a:highlight>
              </a:rPr>
              <a:t>- Endocarditis:</a:t>
            </a:r>
            <a:r>
              <a:rPr lang="en-US" sz="2200" b="0" dirty="0">
                <a:solidFill>
                  <a:srgbClr val="000000"/>
                </a:solidFill>
                <a:highlight>
                  <a:srgbClr val="FFFF00"/>
                </a:highlight>
              </a:rPr>
              <a:t> Inflammation of the lining of the heart chambers &amp; valves (endocardium); usually caused by a bacterial infection. Caused by bacteria entering the bloodstream, so IDU is a risk for endocarditis. Symptoms include flu like (aches and pains, fever, fatigue, shortness of breath), swelling of extremities, chest pain, blood in urine, heart murmurs. Treated with several weeks of antibiotics, often starting with IV antibiotics in the hospital; sometimes requires a valve replacement. If untreated, infection can spread to other body parts, cause a stroke, or lead to heart failure and death; seek medical care. </a:t>
            </a:r>
            <a:endParaRPr dirty="0">
              <a:highlight>
                <a:srgbClr val="FFFF00"/>
              </a:highlight>
            </a:endParaRPr>
          </a:p>
          <a:p>
            <a:pPr marL="0" lvl="0" indent="0" algn="l" rtl="0">
              <a:spcBef>
                <a:spcPts val="0"/>
              </a:spcBef>
              <a:spcAft>
                <a:spcPts val="0"/>
              </a:spcAft>
              <a:buClr>
                <a:srgbClr val="000000"/>
              </a:buClr>
              <a:buSzPts val="2200"/>
              <a:buFont typeface="Arial"/>
              <a:buNone/>
            </a:pPr>
            <a:endParaRPr lang="en-US" sz="2200" b="1" dirty="0">
              <a:solidFill>
                <a:srgbClr val="000000"/>
              </a:solidFill>
              <a:highlight>
                <a:srgbClr val="FFFF00"/>
              </a:highlight>
            </a:endParaRPr>
          </a:p>
          <a:p>
            <a:pPr marL="0" lvl="0" indent="0" algn="l" rtl="0">
              <a:spcBef>
                <a:spcPts val="0"/>
              </a:spcBef>
              <a:spcAft>
                <a:spcPts val="0"/>
              </a:spcAft>
              <a:buClr>
                <a:srgbClr val="000000"/>
              </a:buClr>
              <a:buSzPts val="2200"/>
              <a:buFont typeface="Arial"/>
              <a:buNone/>
            </a:pPr>
            <a:r>
              <a:rPr lang="en-US" sz="2200" b="1" dirty="0">
                <a:solidFill>
                  <a:srgbClr val="000000"/>
                </a:solidFill>
                <a:highlight>
                  <a:srgbClr val="FFFF00"/>
                </a:highlight>
              </a:rPr>
              <a:t>- Necrotizing fasciitis: </a:t>
            </a:r>
            <a:r>
              <a:rPr lang="en-US" sz="2200" b="0" dirty="0">
                <a:solidFill>
                  <a:srgbClr val="000000"/>
                </a:solidFill>
                <a:highlight>
                  <a:srgbClr val="FFFF00"/>
                </a:highlight>
              </a:rPr>
              <a:t>Necrotizing fasciitis is a rare disease most commonly caused by strep bacteria entering through a break in the skin. Early symptoms include redness, warmth, and swelling on the skin, as well as pain outside the swollen area, and fever. Later symptoms include ulcers, blisters, and black spots on skin, changes in skin color, oozing/pus coming from skin, dizziness, nausea/diarrhea, and fatigue. If someone suspects they have necrotizing fasciitis, it’s important to seek medical care as quickly as possible--if caught early, it’s treated with IV antibiotics. However, sometimes it can require surgeries to remove tissue killed by the bacteria and, because bacteria that cause it can reduce blood flow, patients may even need blood transfusions. Untreated, NF can lead to sepsis, shock, organ failure, and death. </a:t>
            </a:r>
          </a:p>
          <a:p>
            <a:pPr marL="0" lvl="0" indent="0" algn="l" rtl="0">
              <a:spcBef>
                <a:spcPts val="0"/>
              </a:spcBef>
              <a:spcAft>
                <a:spcPts val="0"/>
              </a:spcAft>
              <a:buClr>
                <a:srgbClr val="000000"/>
              </a:buClr>
              <a:buSzPts val="2200"/>
              <a:buFont typeface="Arial"/>
              <a:buNone/>
            </a:pPr>
            <a:endParaRPr lang="en-US" sz="2200" b="1" dirty="0">
              <a:solidFill>
                <a:srgbClr val="000000"/>
              </a:solidFill>
              <a:highlight>
                <a:srgbClr val="FFFF00"/>
              </a:highlight>
            </a:endParaRPr>
          </a:p>
          <a:p>
            <a:pPr marL="0" lvl="0" indent="0" algn="l" rtl="0">
              <a:spcBef>
                <a:spcPts val="0"/>
              </a:spcBef>
              <a:spcAft>
                <a:spcPts val="0"/>
              </a:spcAft>
              <a:buClr>
                <a:srgbClr val="000000"/>
              </a:buClr>
              <a:buSzPts val="2200"/>
              <a:buFont typeface="Arial"/>
              <a:buNone/>
            </a:pPr>
            <a:r>
              <a:rPr lang="en-US" sz="2200" b="1" dirty="0">
                <a:solidFill>
                  <a:srgbClr val="000000"/>
                </a:solidFill>
                <a:highlight>
                  <a:srgbClr val="FFFF00"/>
                </a:highlight>
              </a:rPr>
              <a:t>- Wound botulism: </a:t>
            </a:r>
            <a:r>
              <a:rPr lang="en-US" sz="2200" b="0" dirty="0">
                <a:solidFill>
                  <a:srgbClr val="000000"/>
                </a:solidFill>
                <a:highlight>
                  <a:srgbClr val="FFFF00"/>
                </a:highlight>
              </a:rPr>
              <a:t>A rare but very serious infection caused when the bacteria Clostridium botulinum enters an open wound and makes a toxin that attacks the body’s nerves, making it hard to breath and causing muscle weakness. Can take several days after injecting contaminated drugs for symptoms to occur--which include blurred/double vision, drooped eyelids, slurred speech, dry mouth, muscle weakness/paralysis, and difficulty breathing--to set in. With wound botulism, the injection site doesn’t always look infected. Some of the symptoms – esp. droopy eyelids, difficulty breathing, and muscle weakness, resemble signs of opioid overdose – so it’s important to call 911 if someone looks like they’re overdosing but naloxone is not helping. Wound botulism is treated with an antitoxin medicine, which will stop the toxin from doing more harm, but won’t reverse what it’s already done. </a:t>
            </a:r>
            <a:endParaRPr lang="en-US" sz="2200" b="0" i="0" u="none" strike="noStrike" cap="none" dirty="0">
              <a:solidFill>
                <a:srgbClr val="000000"/>
              </a:solidFill>
              <a:highlight>
                <a:srgbClr val="FFFF00"/>
              </a:highlight>
              <a:latin typeface="Calibri"/>
              <a:cs typeface="Calibri"/>
              <a:sym typeface="Calibri"/>
            </a:endParaRPr>
          </a:p>
          <a:p>
            <a:pPr marL="0" lvl="0" indent="0" algn="l" rtl="0">
              <a:spcBef>
                <a:spcPts val="0"/>
              </a:spcBef>
              <a:spcAft>
                <a:spcPts val="0"/>
              </a:spcAft>
              <a:buClr>
                <a:srgbClr val="000000"/>
              </a:buClr>
              <a:buSzPts val="2200"/>
              <a:buFont typeface="Arial"/>
              <a:buNone/>
            </a:pPr>
            <a:endParaRPr lang="en-US" sz="2200" b="0" i="0" u="none" strike="noStrike" cap="none" dirty="0">
              <a:solidFill>
                <a:srgbClr val="000000"/>
              </a:solidFill>
              <a:highlight>
                <a:srgbClr val="FFFF00"/>
              </a:highlight>
              <a:latin typeface="Calibri"/>
              <a:ea typeface="Calibri"/>
              <a:cs typeface="Calibri"/>
              <a:sym typeface="Calibri"/>
            </a:endParaRPr>
          </a:p>
          <a:p>
            <a:pPr marL="0" lvl="0" indent="0" algn="l" rtl="0">
              <a:spcBef>
                <a:spcPts val="0"/>
              </a:spcBef>
              <a:spcAft>
                <a:spcPts val="0"/>
              </a:spcAft>
              <a:buClr>
                <a:srgbClr val="000000"/>
              </a:buClr>
              <a:buSzPts val="2200"/>
              <a:buFont typeface="Arial"/>
              <a:buNone/>
            </a:pPr>
            <a:endParaRPr lang="en-US" sz="2200" b="0" i="0" u="none" strike="noStrike" cap="none" dirty="0">
              <a:solidFill>
                <a:srgbClr val="000000"/>
              </a:solidFill>
              <a:highlight>
                <a:srgbClr val="FFFF00"/>
              </a:highlight>
              <a:latin typeface="Calibri"/>
              <a:ea typeface="Calibri"/>
              <a:cs typeface="Calibri"/>
              <a:sym typeface="Calibri"/>
            </a:endParaRPr>
          </a:p>
          <a:p>
            <a:pPr marL="0" lvl="0" indent="0" algn="l" rtl="0">
              <a:spcBef>
                <a:spcPts val="0"/>
              </a:spcBef>
              <a:spcAft>
                <a:spcPts val="0"/>
              </a:spcAft>
              <a:buClr>
                <a:srgbClr val="000000"/>
              </a:buClr>
              <a:buSzPts val="2200"/>
              <a:buFont typeface="Arial"/>
              <a:buNone/>
            </a:pPr>
            <a:r>
              <a:rPr lang="en-US" sz="2200" b="1" i="0" u="none" strike="noStrike" cap="none" dirty="0">
                <a:solidFill>
                  <a:srgbClr val="000000"/>
                </a:solidFill>
                <a:highlight>
                  <a:srgbClr val="FFFF00"/>
                </a:highlight>
                <a:latin typeface="Calibri"/>
                <a:ea typeface="Calibri"/>
                <a:cs typeface="Calibri"/>
                <a:sym typeface="Calibri"/>
              </a:rPr>
              <a:t>Viral infections (bloodborne infections)</a:t>
            </a:r>
            <a:endParaRPr lang="en-US" sz="1200" b="0" i="0" u="none" strike="noStrike" cap="none" dirty="0">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Clr>
                <a:srgbClr val="000000"/>
              </a:buClr>
              <a:buSzPts val="2200"/>
              <a:buFont typeface="Arial"/>
              <a:buNone/>
            </a:pPr>
            <a:r>
              <a:rPr lang="en-US" sz="1200" b="0" i="0" u="none" strike="noStrike" cap="none" dirty="0">
                <a:solidFill>
                  <a:schemeClr val="dk1"/>
                </a:solidFill>
                <a:highlight>
                  <a:srgbClr val="FFFF00"/>
                </a:highlight>
                <a:latin typeface="Calibri"/>
                <a:ea typeface="Calibri"/>
                <a:cs typeface="Calibri"/>
                <a:sym typeface="Calibri"/>
              </a:rPr>
              <a:t>- </a:t>
            </a:r>
            <a:r>
              <a:rPr lang="en-US" sz="2200" b="1" i="0" u="none" strike="noStrike" cap="none" dirty="0">
                <a:solidFill>
                  <a:srgbClr val="000000"/>
                </a:solidFill>
                <a:highlight>
                  <a:srgbClr val="FFFF00"/>
                </a:highlight>
                <a:latin typeface="Calibri"/>
                <a:ea typeface="Calibri"/>
                <a:cs typeface="Calibri"/>
                <a:sym typeface="Calibri"/>
              </a:rPr>
              <a:t>Hepatitis C (HCV): </a:t>
            </a:r>
            <a:r>
              <a:rPr lang="en-US" sz="2200" b="0" i="0" u="none" strike="noStrike" cap="none" dirty="0">
                <a:solidFill>
                  <a:srgbClr val="000000"/>
                </a:solidFill>
                <a:highlight>
                  <a:srgbClr val="FFFF00"/>
                </a:highlight>
                <a:latin typeface="Calibri"/>
                <a:ea typeface="Calibri"/>
                <a:cs typeface="Calibri"/>
                <a:sym typeface="Calibri"/>
              </a:rPr>
              <a:t>A liver infection spread by blood-to-blood contact, often from sharing syringes, cookers, or other injection equipment. People who newly acquire HCV may have acute symptoms like fatigue, joint pain, jaundice, and flu-like symptoms, but many people do not have symptoms. It progresses to chronic HCV in about 75% of people (meaning 25% clear the virus on their own), and can progress into cirrhosis if untreated. However, there are many medications that can treat and cure HCV. HCV is diagnosed in two steps: a rapid antibody test followed by a confirmatory viral load test.</a:t>
            </a:r>
          </a:p>
          <a:p>
            <a:pPr marL="0" lvl="0" indent="0" algn="l" rtl="0">
              <a:spcBef>
                <a:spcPts val="0"/>
              </a:spcBef>
              <a:spcAft>
                <a:spcPts val="0"/>
              </a:spcAft>
              <a:buClr>
                <a:srgbClr val="000000"/>
              </a:buClr>
              <a:buSzPts val="2200"/>
              <a:buFont typeface="Arial"/>
              <a:buNone/>
            </a:pPr>
            <a:endParaRPr sz="2400" b="1" dirty="0">
              <a:highlight>
                <a:srgbClr val="FFFF00"/>
              </a:highlight>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highlight>
                  <a:srgbClr val="FFFF00"/>
                </a:highlight>
                <a:latin typeface="Calibri"/>
                <a:ea typeface="Calibri"/>
                <a:cs typeface="Calibri"/>
                <a:sym typeface="Calibri"/>
              </a:rPr>
              <a:t>- Hepatitis B (HBV): </a:t>
            </a:r>
            <a:r>
              <a:rPr lang="en-US" sz="2200" b="0" i="0" u="none" strike="noStrike" cap="none" dirty="0">
                <a:solidFill>
                  <a:srgbClr val="000000"/>
                </a:solidFill>
                <a:highlight>
                  <a:srgbClr val="FFFF00"/>
                </a:highlight>
                <a:latin typeface="Calibri"/>
                <a:ea typeface="Calibri"/>
                <a:cs typeface="Calibri"/>
                <a:sym typeface="Calibri"/>
              </a:rPr>
              <a:t>A liver infection spread by blood and other bodily fluids, caused by the hepatitis B virus. Acute symptoms resemble acute HCV symptoms, but unlike with HCV, only about 2-6% of adults who contract HBV become chronically infected. There is no cure for HBV, but there is a preventative vaccine. </a:t>
            </a:r>
          </a:p>
          <a:p>
            <a:pPr marL="0" marR="0" lvl="0" indent="0" algn="l" rtl="0">
              <a:lnSpc>
                <a:spcPct val="100000"/>
              </a:lnSpc>
              <a:spcBef>
                <a:spcPts val="0"/>
              </a:spcBef>
              <a:spcAft>
                <a:spcPts val="0"/>
              </a:spcAft>
              <a:buClr>
                <a:srgbClr val="000000"/>
              </a:buClr>
              <a:buSzPts val="2200"/>
              <a:buFont typeface="Arial"/>
              <a:buNone/>
            </a:pPr>
            <a:endParaRPr dirty="0">
              <a:highlight>
                <a:srgbClr val="FFFF00"/>
              </a:highlight>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highlight>
                  <a:srgbClr val="FFFF00"/>
                </a:highlight>
                <a:latin typeface="Calibri"/>
                <a:ea typeface="Calibri"/>
                <a:cs typeface="Calibri"/>
                <a:sym typeface="Calibri"/>
              </a:rPr>
              <a:t>- Hepatitis A (HAV):</a:t>
            </a:r>
            <a:r>
              <a:rPr lang="en-US" sz="2200" b="0" i="0" u="none" strike="noStrike" cap="none" dirty="0">
                <a:solidFill>
                  <a:srgbClr val="000000"/>
                </a:solidFill>
                <a:highlight>
                  <a:srgbClr val="FFFF00"/>
                </a:highlight>
                <a:latin typeface="Calibri"/>
                <a:ea typeface="Calibri"/>
                <a:cs typeface="Calibri"/>
                <a:sym typeface="Calibri"/>
              </a:rPr>
              <a:t> A liver infection caused by the hepatitis A virus, which is spread by stool and blood. Acute symptoms are similar to HCV symptoms and can last about two months, but HAV rarely progresses into a chronic illness. There is a vaccine for HAV but no cure. People living in close quarters and/or unhoused populations are at unique risk for HAV because of lack of access to bathrooms.</a:t>
            </a:r>
            <a:endParaRPr dirty="0"/>
          </a:p>
          <a:p>
            <a:pPr marL="0" marR="0" lvl="0" indent="0" algn="l" rtl="0">
              <a:lnSpc>
                <a:spcPct val="100000"/>
              </a:lnSpc>
              <a:spcBef>
                <a:spcPts val="0"/>
              </a:spcBef>
              <a:spcAft>
                <a:spcPts val="0"/>
              </a:spcAft>
              <a:buClr>
                <a:srgbClr val="000000"/>
              </a:buClr>
              <a:buSzPts val="2200"/>
              <a:buFont typeface="Arial"/>
              <a:buNone/>
            </a:pPr>
            <a:endParaRPr lang="en-US" sz="2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latin typeface="Calibri"/>
                <a:ea typeface="Calibri"/>
                <a:cs typeface="Calibri"/>
                <a:sym typeface="Calibri"/>
              </a:rPr>
              <a:t>- HIV</a:t>
            </a:r>
            <a:r>
              <a:rPr lang="en-US" sz="2200" b="0" i="0" u="none" strike="noStrike" cap="none" dirty="0">
                <a:solidFill>
                  <a:srgbClr val="000000"/>
                </a:solidFill>
                <a:latin typeface="Calibri"/>
                <a:ea typeface="Calibri"/>
                <a:cs typeface="Calibri"/>
                <a:sym typeface="Calibri"/>
              </a:rPr>
              <a:t>: Human immunodeficiency virus is a virus that attacks the body’s immune system, spread by blood, semen, pre-ejaculatory fluid, vaginal fluid, and breast milk. If untreated, HIV can lead to AIDS (acquired immunodeficiency syndrome). Some people have flu-like symptoms that last a few days to a few weeks 2-4 weeks after contracting the virus, but many people don’t feel sick at all. HIV is diagnosed in two steps: a rapid antibody test followed by a confirmatory viral load test. While there is no cure for HIV, there are many effective treatments, which suppress viral load to an undetectable amount, and preventative regimens. HIV-positive individuals with undetectable viral loads cannot pass the virus along via sexual contact. For people who are worried about contracting HIV, </a:t>
            </a:r>
            <a:r>
              <a:rPr lang="en-US" sz="2200" b="0" i="0" u="none" strike="noStrike" cap="none" dirty="0" err="1">
                <a:solidFill>
                  <a:srgbClr val="000000"/>
                </a:solidFill>
                <a:latin typeface="Calibri"/>
                <a:ea typeface="Calibri"/>
                <a:cs typeface="Calibri"/>
                <a:sym typeface="Calibri"/>
              </a:rPr>
              <a:t>PrEP</a:t>
            </a:r>
            <a:r>
              <a:rPr lang="en-US" sz="2200" b="0" i="0" u="none" strike="noStrike" cap="none" dirty="0">
                <a:solidFill>
                  <a:srgbClr val="000000"/>
                </a:solidFill>
                <a:latin typeface="Calibri"/>
                <a:ea typeface="Calibri"/>
                <a:cs typeface="Calibri"/>
                <a:sym typeface="Calibri"/>
              </a:rPr>
              <a:t> is a daily preventative medication. For people who are worried they may have contracted HIV, PEP is a 30-day course of antiretrovirals that can be started up to 72 hours after suspected HIV exposure. </a:t>
            </a:r>
            <a:endParaRPr dirty="0"/>
          </a:p>
        </p:txBody>
      </p:sp>
      <p:sp>
        <p:nvSpPr>
          <p:cNvPr id="242" name="Google Shape;24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Hepatitis infographics courtesy of Philadelphia Department of Public Health.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4612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9424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100" dirty="0">
                <a:solidFill>
                  <a:srgbClr val="757070"/>
                </a:solidFill>
              </a:rPr>
              <a:t>Injection drug use is a risk factor for HIV and HCV transmission. Hepatitis C infection is especially prevalent among people injecting drugs because of long-term limited access to sterile syringes and other injection supplies. Preventing and reducing risks for HCV should be a primary goal of public health programming and service development for people injecting drugs. </a:t>
            </a:r>
          </a:p>
          <a:p>
            <a:pPr marL="0" lvl="0" indent="0" algn="l" rtl="0">
              <a:spcBef>
                <a:spcPts val="0"/>
              </a:spcBef>
              <a:spcAft>
                <a:spcPts val="0"/>
              </a:spcAft>
              <a:buClr>
                <a:schemeClr val="dk1"/>
              </a:buClr>
              <a:buFont typeface="Arial"/>
              <a:buNone/>
            </a:pPr>
            <a:endParaRPr lang="en-US" sz="1100" dirty="0">
              <a:solidFill>
                <a:srgbClr val="757070"/>
              </a:solidFill>
            </a:endParaRPr>
          </a:p>
          <a:p>
            <a:pPr marL="0" lvl="0" indent="0" algn="l" rtl="0">
              <a:spcBef>
                <a:spcPts val="0"/>
              </a:spcBef>
              <a:spcAft>
                <a:spcPts val="0"/>
              </a:spcAft>
              <a:buClr>
                <a:schemeClr val="dk1"/>
              </a:buClr>
              <a:buFont typeface="Arial"/>
              <a:buNone/>
            </a:pPr>
            <a:endParaRPr lang="en-US" sz="1100" dirty="0">
              <a:solidFill>
                <a:srgbClr val="757070"/>
              </a:solidFill>
            </a:endParaRPr>
          </a:p>
          <a:p>
            <a:pPr marL="0" lvl="0" indent="0" algn="l" rtl="0">
              <a:spcBef>
                <a:spcPts val="0"/>
              </a:spcBef>
              <a:spcAft>
                <a:spcPts val="0"/>
              </a:spcAft>
              <a:buClr>
                <a:schemeClr val="dk1"/>
              </a:buClr>
              <a:buFont typeface="Arial"/>
              <a:buNone/>
            </a:pPr>
            <a:r>
              <a:rPr lang="en-US" sz="1100" dirty="0">
                <a:solidFill>
                  <a:srgbClr val="757070"/>
                </a:solidFill>
              </a:rPr>
              <a:t>1. Centers for Disease Control and Prevention, 2018.  HIV Surveillance Report, https://www.cdc.gov/hiv/library/reports/hiv-surveillance/vol-31/index.html </a:t>
            </a:r>
            <a:endParaRPr sz="1100" dirty="0">
              <a:latin typeface="Arial"/>
              <a:ea typeface="Arial"/>
              <a:cs typeface="Arial"/>
              <a:sym typeface="Arial"/>
            </a:endParaRPr>
          </a:p>
          <a:p>
            <a:pPr marL="0" lvl="0" indent="0" algn="l" rtl="0">
              <a:spcBef>
                <a:spcPts val="0"/>
              </a:spcBef>
              <a:spcAft>
                <a:spcPts val="0"/>
              </a:spcAft>
              <a:buClr>
                <a:schemeClr val="dk1"/>
              </a:buClr>
              <a:buFont typeface="Arial"/>
              <a:buNone/>
            </a:pPr>
            <a:r>
              <a:rPr lang="en-US" sz="1100" dirty="0">
                <a:solidFill>
                  <a:srgbClr val="757070"/>
                </a:solidFill>
              </a:rPr>
              <a:t>2. Centers for Disease Control and Prevention, 2016, Surveillance for Viral Hepatitis – United States, 2018. </a:t>
            </a:r>
            <a:r>
              <a:rPr lang="en-US" sz="1100" u="sng" dirty="0">
                <a:solidFill>
                  <a:srgbClr val="757070"/>
                </a:solidFill>
              </a:rPr>
              <a:t>https://www.cdc.gov/hepatitis/statistics/2018surveillance/index.htm</a:t>
            </a:r>
            <a:endParaRPr sz="1100" dirty="0">
              <a:solidFill>
                <a:srgbClr val="757070"/>
              </a:solidFill>
            </a:endParaRPr>
          </a:p>
          <a:p>
            <a:pPr marL="0" lvl="0" indent="0" algn="l" rtl="0">
              <a:spcBef>
                <a:spcPts val="0"/>
              </a:spcBef>
              <a:spcAft>
                <a:spcPts val="0"/>
              </a:spcAft>
              <a:buClr>
                <a:schemeClr val="dk1"/>
              </a:buClr>
              <a:buFont typeface="Arial"/>
              <a:buNone/>
            </a:pPr>
            <a:r>
              <a:rPr lang="en-US" sz="1100" dirty="0">
                <a:solidFill>
                  <a:srgbClr val="757070"/>
                </a:solidFill>
              </a:rPr>
              <a:t>3. Grebely, J. et al. 2011. </a:t>
            </a:r>
            <a:r>
              <a:rPr lang="en-US" sz="1100" u="sng" dirty="0">
                <a:solidFill>
                  <a:schemeClr val="hlink"/>
                </a:solidFill>
                <a:hlinkClick r:id="rId3"/>
              </a:rPr>
              <a:t>https://www.ncbi.nlm.nih.gov/pmc/articles/PMC3072734/</a:t>
            </a:r>
            <a:r>
              <a:rPr lang="en-US" sz="1100" dirty="0">
                <a:solidFill>
                  <a:srgbClr val="757070"/>
                </a:solidFill>
              </a:rPr>
              <a:t> </a:t>
            </a: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251" name="Google Shape;25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Intended audience includes: </a:t>
            </a:r>
            <a:endParaRPr dirty="0"/>
          </a:p>
          <a:p>
            <a:pPr marL="171450" lvl="0" indent="-171450" algn="l" rtl="0">
              <a:lnSpc>
                <a:spcPct val="100000"/>
              </a:lnSpc>
              <a:spcBef>
                <a:spcPts val="0"/>
              </a:spcBef>
              <a:spcAft>
                <a:spcPts val="0"/>
              </a:spcAft>
              <a:buClr>
                <a:schemeClr val="dk1"/>
              </a:buClr>
              <a:buSzPts val="1400"/>
              <a:buFont typeface="Calibri"/>
              <a:buChar char="-"/>
            </a:pPr>
            <a:r>
              <a:rPr lang="en-US" dirty="0"/>
              <a:t>State and tribal health department staff working with drug user health programs, harm reduction programs, or other public health services for people who use drugs;</a:t>
            </a:r>
            <a:endParaRPr dirty="0"/>
          </a:p>
          <a:p>
            <a:pPr marL="171450" lvl="0" indent="-171450" algn="l" rtl="0">
              <a:lnSpc>
                <a:spcPct val="100000"/>
              </a:lnSpc>
              <a:spcBef>
                <a:spcPts val="0"/>
              </a:spcBef>
              <a:spcAft>
                <a:spcPts val="0"/>
              </a:spcAft>
              <a:buClr>
                <a:schemeClr val="dk1"/>
              </a:buClr>
              <a:buSzPts val="1400"/>
              <a:buFont typeface="Calibri"/>
              <a:buChar char="-"/>
            </a:pPr>
            <a:r>
              <a:rPr lang="en-US" dirty="0"/>
              <a:t>Syringe access program staff, participants, or community members/partners;</a:t>
            </a:r>
            <a:endParaRPr dirty="0"/>
          </a:p>
          <a:p>
            <a:pPr marL="171450" lvl="0" indent="-171450" algn="l" rtl="0">
              <a:lnSpc>
                <a:spcPct val="100000"/>
              </a:lnSpc>
              <a:spcBef>
                <a:spcPts val="0"/>
              </a:spcBef>
              <a:spcAft>
                <a:spcPts val="0"/>
              </a:spcAft>
              <a:buClr>
                <a:schemeClr val="dk1"/>
              </a:buClr>
              <a:buSzPts val="1400"/>
              <a:buFont typeface="Calibri"/>
              <a:buChar char="-"/>
            </a:pPr>
            <a:r>
              <a:rPr lang="en-US" dirty="0"/>
              <a:t>General public seeking information on harm reduction and drug user health</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This content assumes some familiarity with terms and ideas associated with drug use, drug user health, and substance use disorder. Please contact DrugUserHealthTA@NASTAD.org with any questions about this content or other educational resources. </a:t>
            </a:r>
          </a:p>
          <a:p>
            <a:pPr marL="0" lvl="0" indent="0" algn="l" rtl="0">
              <a:lnSpc>
                <a:spcPct val="100000"/>
              </a:lnSpc>
              <a:spcBef>
                <a:spcPts val="0"/>
              </a:spcBef>
              <a:spcAft>
                <a:spcPts val="0"/>
              </a:spcAft>
              <a:buClr>
                <a:schemeClr val="dk1"/>
              </a:buClr>
              <a:buSzPts val="1400"/>
              <a:buFont typeface="Calibri"/>
              <a:buNone/>
            </a:pPr>
            <a:endParaRPr lang="en-US" b="1" dirty="0"/>
          </a:p>
        </p:txBody>
      </p:sp>
      <p:sp>
        <p:nvSpPr>
          <p:cNvPr id="127" name="Google Shape;12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i="0" dirty="0"/>
              <a:t>Hepatitis C is a major contributor to death and suffering (mortality and morbidity) of people who inject drugs. High HCV prevalence, particularly of chronic HCV, also causes significant costs for people and healthcare systems. As a country, we have not yet begun to experience the full impact of increasing HCV. Community- and population-level consequences will increase as people age and begin to experience more effects of chronic HCV infection. Working effectively with and on behalf of people using injection drugs is integral to addressing HCV transmission and cases.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endParaRPr lang="en-US" dirty="0"/>
          </a:p>
          <a:p>
            <a:pPr marL="0" marR="0" lvl="0" indent="0" algn="l" rtl="0">
              <a:spcBef>
                <a:spcPts val="0"/>
              </a:spcBef>
              <a:spcAft>
                <a:spcPts val="0"/>
              </a:spcAft>
              <a:buClr>
                <a:schemeClr val="dk2"/>
              </a:buClr>
              <a:buSzPts val="1000"/>
              <a:buFont typeface="Calibri"/>
              <a:buNone/>
            </a:pPr>
            <a:r>
              <a:rPr lang="en-US" sz="1200" dirty="0">
                <a:solidFill>
                  <a:schemeClr val="dk2"/>
                </a:solidFill>
                <a:latin typeface="Calibri"/>
                <a:ea typeface="Calibri"/>
                <a:cs typeface="Calibri"/>
                <a:sym typeface="Calibri"/>
              </a:rPr>
              <a:t>1. Centers for Disease Control and Prevention, 2016, Surveillance for Viral Hepatitis – United States, 2018. </a:t>
            </a:r>
            <a:r>
              <a:rPr lang="en-US" sz="1200" u="sng" dirty="0">
                <a:solidFill>
                  <a:schemeClr val="hlink"/>
                </a:solidFill>
                <a:latin typeface="Calibri"/>
                <a:ea typeface="Calibri"/>
                <a:cs typeface="Calibri"/>
                <a:sym typeface="Calibri"/>
                <a:hlinkClick r:id="rId3"/>
              </a:rPr>
              <a:t>https://www.cdc.gov/hepatitis/statistics/2018surveillance/index.htm</a:t>
            </a:r>
            <a:endParaRPr lang="en-US" sz="1200" u="sng" dirty="0">
              <a:solidFill>
                <a:schemeClr val="dk2"/>
              </a:solidFill>
              <a:latin typeface="Calibri"/>
              <a:ea typeface="Calibri"/>
              <a:cs typeface="Calibri"/>
              <a:sym typeface="Calibri"/>
            </a:endParaRPr>
          </a:p>
          <a:p>
            <a:pPr marL="0" marR="0" lvl="0" indent="0" algn="l" rtl="0">
              <a:spcBef>
                <a:spcPts val="0"/>
              </a:spcBef>
              <a:spcAft>
                <a:spcPts val="0"/>
              </a:spcAft>
              <a:buClr>
                <a:schemeClr val="dk2"/>
              </a:buClr>
              <a:buSzPts val="1000"/>
              <a:buFont typeface="Calibri"/>
              <a:buNone/>
            </a:pPr>
            <a:r>
              <a:rPr lang="en-US" sz="1200" dirty="0">
                <a:solidFill>
                  <a:schemeClr val="dk2"/>
                </a:solidFill>
                <a:latin typeface="Calibri"/>
                <a:ea typeface="Calibri"/>
                <a:cs typeface="Calibri"/>
                <a:sym typeface="Calibri"/>
              </a:rPr>
              <a:t>2. U.S. Department of Health and Human Services, 2020, Viral Hepatitis in the US </a:t>
            </a:r>
            <a:r>
              <a:rPr lang="en-US" sz="1200" u="sng" dirty="0">
                <a:solidFill>
                  <a:schemeClr val="hlink"/>
                </a:solidFill>
                <a:latin typeface="Calibri"/>
                <a:ea typeface="Calibri"/>
                <a:cs typeface="Calibri"/>
                <a:sym typeface="Calibri"/>
                <a:hlinkClick r:id="rId4"/>
              </a:rPr>
              <a:t>https://www.hhs.gov/hepatitis/learn-about-viral-hepatitis/data-and-trends/index.html#:~:text=2.4%20million%20people%20are%20estimated,as%20low%20as%202.5%20million.&amp;text=850%2C000%20people%20in%20the%20U.S.,or%20as%20low%20as%20730%2C000</a:t>
            </a:r>
            <a:r>
              <a:rPr lang="en-US" sz="1200" dirty="0">
                <a:solidFill>
                  <a:schemeClr val="dk2"/>
                </a:solidFill>
                <a:latin typeface="Calibri"/>
                <a:ea typeface="Calibri"/>
                <a:cs typeface="Calibri"/>
                <a:sym typeface="Calibri"/>
              </a:rPr>
              <a:t>.</a:t>
            </a:r>
            <a:endParaRPr lang="en-US" dirty="0"/>
          </a:p>
          <a:p>
            <a:pPr marL="0" marR="0" lvl="0" indent="0" algn="l" rtl="0">
              <a:spcBef>
                <a:spcPts val="0"/>
              </a:spcBef>
              <a:spcAft>
                <a:spcPts val="0"/>
              </a:spcAft>
              <a:buClr>
                <a:schemeClr val="dk2"/>
              </a:buClr>
              <a:buSzPts val="1000"/>
              <a:buFont typeface="Calibri"/>
              <a:buNone/>
            </a:pPr>
            <a:r>
              <a:rPr lang="en-US" sz="1200" dirty="0">
                <a:solidFill>
                  <a:schemeClr val="dk2"/>
                </a:solidFill>
                <a:latin typeface="Calibri"/>
                <a:ea typeface="Calibri"/>
                <a:cs typeface="Calibri"/>
                <a:sym typeface="Calibri"/>
              </a:rPr>
              <a:t>3. Midgard, et al.., ”HCV epidemiology in high risk groups and the risk of infection”, 2016, Journal of Hepatology, </a:t>
            </a:r>
            <a:r>
              <a:rPr lang="en-US" sz="1200" u="sng" dirty="0">
                <a:solidFill>
                  <a:schemeClr val="hlink"/>
                </a:solidFill>
                <a:latin typeface="Calibri"/>
                <a:ea typeface="Calibri"/>
                <a:cs typeface="Calibri"/>
                <a:sym typeface="Calibri"/>
                <a:hlinkClick r:id="rId5"/>
              </a:rPr>
              <a:t>https://www.journal-of-hepatology.eu/article/S0168-8278(16)30336-1/pdf#:~:text=In%20most%20developed%20countries%2C%20IDU,countries%20%5B14%E2%80%9316%5D</a:t>
            </a:r>
            <a:r>
              <a:rPr lang="en-US" sz="1200" dirty="0">
                <a:solidFill>
                  <a:schemeClr val="dk2"/>
                </a:solidFill>
                <a:latin typeface="Calibri"/>
                <a:ea typeface="Calibri"/>
                <a:cs typeface="Calibri"/>
                <a:sym typeface="Calibri"/>
              </a:rPr>
              <a:t> </a:t>
            </a:r>
            <a:endParaRPr lang="en-US" dirty="0"/>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endParaRPr lang="en-US" dirty="0"/>
          </a:p>
          <a:p>
            <a:pPr marL="139700" lvl="0" indent="0" algn="l" rtl="0">
              <a:spcBef>
                <a:spcPts val="0"/>
              </a:spcBef>
              <a:spcAft>
                <a:spcPts val="0"/>
              </a:spcAft>
              <a:buClr>
                <a:schemeClr val="dk1"/>
              </a:buClr>
              <a:buSzPts val="1400"/>
              <a:buFont typeface="Calibri"/>
              <a:buNone/>
            </a:pPr>
            <a:endParaRPr lang="en-US" dirty="0"/>
          </a:p>
        </p:txBody>
      </p:sp>
      <p:sp>
        <p:nvSpPr>
          <p:cNvPr id="259" name="Google Shape;25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none" dirty="0"/>
              <a:t>1. https://www.cdc.gov/drugoverdose/deaths/index.html; </a:t>
            </a:r>
            <a:r>
              <a:rPr lang="en-US" sz="1200" u="none" dirty="0">
                <a:solidFill>
                  <a:schemeClr val="hlink"/>
                </a:solidFill>
              </a:rPr>
              <a:t>https://www.cdc.gov/nchs/nvss/vsrr/drug-overdose-data.htm</a:t>
            </a:r>
            <a:endParaRPr u="none" dirty="0"/>
          </a:p>
          <a:p>
            <a:pPr marL="0" lvl="0" indent="0" algn="l" rtl="0">
              <a:spcBef>
                <a:spcPts val="0"/>
              </a:spcBef>
              <a:spcAft>
                <a:spcPts val="0"/>
              </a:spcAft>
              <a:buNone/>
            </a:pPr>
            <a:r>
              <a:rPr lang="en-US" dirty="0"/>
              <a:t>2. </a:t>
            </a:r>
            <a:r>
              <a:rPr lang="en-US" sz="1200" b="0" i="0" dirty="0" err="1">
                <a:solidFill>
                  <a:schemeClr val="dk1"/>
                </a:solidFill>
                <a:latin typeface="Calibri"/>
                <a:ea typeface="Calibri"/>
                <a:cs typeface="Calibri"/>
                <a:sym typeface="Calibri"/>
              </a:rPr>
              <a:t>Caudarella</a:t>
            </a:r>
            <a:r>
              <a:rPr lang="en-US" sz="1200" b="0" i="0" dirty="0">
                <a:solidFill>
                  <a:schemeClr val="dk1"/>
                </a:solidFill>
                <a:latin typeface="Calibri"/>
                <a:ea typeface="Calibri"/>
                <a:cs typeface="Calibri"/>
                <a:sym typeface="Calibri"/>
              </a:rPr>
              <a:t> A, Dong H, Milloy MJ, Kerr T, Wood E, Hayashi K. Non-fatal overdose as a risk factor for subsequent fatal overdose among people who inject drugs. </a:t>
            </a:r>
            <a:r>
              <a:rPr lang="en-US" sz="1200" b="0" i="1" dirty="0">
                <a:solidFill>
                  <a:schemeClr val="dk1"/>
                </a:solidFill>
                <a:latin typeface="Calibri"/>
                <a:ea typeface="Calibri"/>
                <a:cs typeface="Calibri"/>
                <a:sym typeface="Calibri"/>
              </a:rPr>
              <a:t>Drug Alcohol Depend</a:t>
            </a:r>
            <a:r>
              <a:rPr lang="en-US" sz="1200" b="0" i="0" dirty="0">
                <a:solidFill>
                  <a:schemeClr val="dk1"/>
                </a:solidFill>
                <a:latin typeface="Calibri"/>
                <a:ea typeface="Calibri"/>
                <a:cs typeface="Calibri"/>
                <a:sym typeface="Calibri"/>
              </a:rPr>
              <a:t>. 2016;162:51-55. doi:10.1016/j.drugalcdep.2016.02.024</a:t>
            </a:r>
            <a:endParaRPr dirty="0"/>
          </a:p>
          <a:p>
            <a:pPr marL="0" lvl="0" indent="0" algn="l" rtl="0">
              <a:spcBef>
                <a:spcPts val="0"/>
              </a:spcBef>
              <a:spcAft>
                <a:spcPts val="0"/>
              </a:spcAft>
              <a:buNone/>
            </a:pPr>
            <a:r>
              <a:rPr lang="en-US" dirty="0"/>
              <a:t>3. </a:t>
            </a:r>
            <a:r>
              <a:rPr lang="en-US" sz="1200" b="0" i="0" dirty="0">
                <a:solidFill>
                  <a:schemeClr val="dk1"/>
                </a:solidFill>
                <a:latin typeface="Calibri"/>
                <a:ea typeface="Calibri"/>
                <a:cs typeface="Calibri"/>
                <a:sym typeface="Calibri"/>
              </a:rPr>
              <a:t>SAMSHA, https://blog.samhsa.gov/2019/03/15/breaking-the-cycle-medication-assisted-treatment-mat-in-the-criminal-justice-system</a:t>
            </a:r>
            <a:endParaRPr dirty="0"/>
          </a:p>
        </p:txBody>
      </p:sp>
      <p:sp>
        <p:nvSpPr>
          <p:cNvPr id="268" name="Google Shape;26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none" dirty="0">
                <a:solidFill>
                  <a:srgbClr val="0563C1"/>
                </a:solidFill>
                <a:latin typeface="Calibri"/>
                <a:ea typeface="Calibri"/>
                <a:cs typeface="Calibri"/>
                <a:sym typeface="Calibri"/>
              </a:rPr>
              <a:t>https://www.cdc.gov/drugoverdose/images/3-waves-2019.png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u="none" dirty="0">
              <a:solidFill>
                <a:srgbClr val="0563C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none" dirty="0">
                <a:solidFill>
                  <a:srgbClr val="0563C1"/>
                </a:solidFill>
                <a:latin typeface="Calibri"/>
                <a:cs typeface="Calibri"/>
                <a:sym typeface="Calibri"/>
              </a:rPr>
              <a:t>This graph from CDC shows that while opioid overdose deaths have increased drastically since 1999, the specific drugs contributing to that rise—commonly prescribed opioid medications, heroin, and synthetic opioids like fentanyl—vary. </a:t>
            </a:r>
            <a:endParaRPr lang="en-US" u="none" dirty="0"/>
          </a:p>
        </p:txBody>
      </p:sp>
      <p:sp>
        <p:nvSpPr>
          <p:cNvPr id="276" name="Google Shape;27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An anti-racist lens, and a deep understanding of American anti-Black racism, is necessary in order to understand the harms, both anticipated and unanticipated, of past and ongoing drug policy and to develop new, equitable, justice-oriented policies and approaches.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t>https://www.cdc.gov/nchs/data/health_policy/Provisional-Drug-Overdose-Deaths-by-Quarter-and-Demographic-Characteristics-2019-to-2020.pdf</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t>CDC, “Racial/Ethnic and Age Group Differences Among Adults Aged &gt; 18 Years in Metropolitan Areas”, https://www.cdc.gov/mmwr/volumes/68/wr/mm6843a3.htm#:~:text=From%202015%20to%202017%2C%20blacks,in%20these%20areas%20had%20the</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t>https://www.commonwealthfund.org/blog/2021/drug-overdose-toll-2020-and-near-term-actions-addressing-it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3352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dirty="0">
                <a:solidFill>
                  <a:srgbClr val="000000"/>
                </a:solidFill>
              </a:rPr>
              <a:t>Although opioid overdose and overdose death are among the most visible and serious harms caused by drug use, they are just the “tip of the iceberg” when it comes to public health and injection drug use. Harm reduction and drug user health approaches seek to acknowledge and address the full scope of these issues as well as the individual, community, and systemic factors that contribute to them.</a:t>
            </a:r>
            <a:endParaRPr sz="1200" dirty="0"/>
          </a:p>
          <a:p>
            <a:pPr marL="0" lvl="0" indent="0" algn="l" rtl="0">
              <a:spcBef>
                <a:spcPts val="0"/>
              </a:spcBef>
              <a:spcAft>
                <a:spcPts val="0"/>
              </a:spcAft>
              <a:buNone/>
            </a:pPr>
            <a:endParaRPr dirty="0"/>
          </a:p>
        </p:txBody>
      </p:sp>
      <p:sp>
        <p:nvSpPr>
          <p:cNvPr id="286" name="Google Shape;28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e67164ffc4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e67164ffc4_0_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Use the following resources to find and track data and health trends specific to your community or jurisdiction. This information can be used to identify priorities, gaps in services or resource coverage, and areas for future engagement. </a:t>
            </a:r>
            <a:endParaRPr dirty="0"/>
          </a:p>
        </p:txBody>
      </p:sp>
      <p:sp>
        <p:nvSpPr>
          <p:cNvPr id="527" name="Google Shape;527;ge67164ffc4_0_1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044556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Division of HIV Prevention has health education, infographics, and data related to HIV and different priority populations, including people who use drugs, sex workers, people aged 50 and older, and certain racial and ethnic groups. Resources draw from local and national HIV surveillance and health behavior information; pages and materials are also available in Spanish.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4287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i="0" dirty="0" err="1">
                <a:solidFill>
                  <a:srgbClr val="111111"/>
                </a:solidFill>
                <a:effectLst/>
                <a:latin typeface="Whitney A"/>
              </a:rPr>
              <a:t>AIDSVu</a:t>
            </a:r>
            <a:r>
              <a:rPr lang="en-US" b="0" i="0" dirty="0">
                <a:solidFill>
                  <a:srgbClr val="111111"/>
                </a:solidFill>
                <a:effectLst/>
                <a:latin typeface="Whitney A"/>
              </a:rPr>
              <a:t> is an interactive online mapping tool that visualizes the impact of the HIV epidemic on communities across the United States to increase disease awareness and promote data-driven public health decision-making. </a:t>
            </a:r>
          </a:p>
          <a:p>
            <a:pPr lvl="0"/>
            <a:endParaRPr lang="en-US" b="0" i="0" dirty="0">
              <a:solidFill>
                <a:srgbClr val="111111"/>
              </a:solidFill>
              <a:effectLst/>
              <a:latin typeface="Whitney A"/>
            </a:endParaRPr>
          </a:p>
          <a:p>
            <a:pPr lvl="0"/>
            <a:r>
              <a:rPr lang="en-US" b="0" i="0" dirty="0" err="1">
                <a:solidFill>
                  <a:srgbClr val="111111"/>
                </a:solidFill>
                <a:effectLst/>
                <a:latin typeface="Whitney A"/>
              </a:rPr>
              <a:t>AIDSVu</a:t>
            </a:r>
            <a:r>
              <a:rPr lang="en-US" b="0" i="0" dirty="0">
                <a:solidFill>
                  <a:srgbClr val="111111"/>
                </a:solidFill>
                <a:effectLst/>
                <a:latin typeface="Whitney A"/>
              </a:rPr>
              <a:t> is presented by Emory University’s Rollins School of Public Health in partnership with Gilead Sciences, Inc. and the Center for AIDS Research at Emory University (CFAR). </a:t>
            </a:r>
          </a:p>
          <a:p>
            <a:pPr lvl="0"/>
            <a:endParaRPr lang="en-US" b="0" i="0" dirty="0">
              <a:solidFill>
                <a:srgbClr val="111111"/>
              </a:solidFill>
              <a:effectLst/>
              <a:latin typeface="Whitney A"/>
            </a:endParaRPr>
          </a:p>
          <a:p>
            <a:pPr lvl="0"/>
            <a:r>
              <a:rPr lang="en-US" b="0" i="0" dirty="0">
                <a:solidFill>
                  <a:srgbClr val="111111"/>
                </a:solidFill>
                <a:effectLst/>
                <a:latin typeface="Whitney A"/>
              </a:rPr>
              <a:t>The site utilizes data from the Centers for Disease Control and Prevention (CDC), local health departments, and other high-quality sources to allow users to explore the HIV epidemic at the state-, county-, and ZIP Code-levels. The map visualizes HIV-related data by race/ethnicity, sex, age, and transmission category, and shows how HIV is related to various social determinants of health, such as high school education, poverty, and housing.</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1322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111111"/>
                </a:solidFill>
                <a:effectLst/>
                <a:latin typeface="Whitney A"/>
              </a:rPr>
              <a:t>HepVu</a:t>
            </a:r>
            <a:r>
              <a:rPr lang="en-US" b="0" i="0" dirty="0">
                <a:solidFill>
                  <a:srgbClr val="111111"/>
                </a:solidFill>
                <a:effectLst/>
                <a:latin typeface="Whitney A"/>
              </a:rPr>
              <a:t> is an online platform that visualizes data and disseminates insights on the viral hepatitis epidemic across the U.S. </a:t>
            </a:r>
            <a:r>
              <a:rPr lang="en-US" b="0" i="0" dirty="0" err="1">
                <a:solidFill>
                  <a:srgbClr val="111111"/>
                </a:solidFill>
                <a:effectLst/>
                <a:latin typeface="Whitney A"/>
              </a:rPr>
              <a:t>HepVu’s</a:t>
            </a:r>
            <a:r>
              <a:rPr lang="en-US" b="0" i="0" dirty="0">
                <a:solidFill>
                  <a:srgbClr val="111111"/>
                </a:solidFill>
                <a:effectLst/>
                <a:latin typeface="Whitney A"/>
              </a:rPr>
              <a:t> mission is to make data widely available, easily accessible, and locally relevant to inform public health decision-making. </a:t>
            </a:r>
          </a:p>
          <a:p>
            <a:endParaRPr lang="en-US" b="0" i="0" dirty="0">
              <a:solidFill>
                <a:srgbClr val="111111"/>
              </a:solidFill>
              <a:effectLst/>
              <a:latin typeface="Whitney A"/>
            </a:endParaRPr>
          </a:p>
          <a:p>
            <a:r>
              <a:rPr lang="en-US" b="0" i="0" dirty="0" err="1">
                <a:solidFill>
                  <a:srgbClr val="111111"/>
                </a:solidFill>
                <a:effectLst/>
                <a:latin typeface="Whitney A"/>
              </a:rPr>
              <a:t>HepVu</a:t>
            </a:r>
            <a:r>
              <a:rPr lang="en-US" b="0" i="0" dirty="0">
                <a:solidFill>
                  <a:srgbClr val="111111"/>
                </a:solidFill>
                <a:effectLst/>
                <a:latin typeface="Whitney A"/>
              </a:rPr>
              <a:t> is a </a:t>
            </a:r>
            <a:r>
              <a:rPr lang="en-US" b="0" i="1" dirty="0">
                <a:solidFill>
                  <a:srgbClr val="111111"/>
                </a:solidFill>
                <a:effectLst/>
                <a:latin typeface="Whitney A"/>
              </a:rPr>
              <a:t>Powered By </a:t>
            </a:r>
            <a:r>
              <a:rPr lang="en-US" b="0" i="1" u="sng" dirty="0" err="1">
                <a:solidFill>
                  <a:srgbClr val="0096A5"/>
                </a:solidFill>
                <a:effectLst/>
                <a:latin typeface="Whitney A"/>
                <a:hlinkClick r:id="rId3"/>
              </a:rPr>
              <a:t>AIDSVu</a:t>
            </a:r>
            <a:r>
              <a:rPr lang="en-US" b="0" i="0" dirty="0">
                <a:solidFill>
                  <a:srgbClr val="111111"/>
                </a:solidFill>
                <a:effectLst/>
                <a:latin typeface="Whitney A"/>
              </a:rPr>
              <a:t> project presented by the Rollins School of Public Health at Emory University in partnership with Gilead Sciences, Inc.</a:t>
            </a:r>
          </a:p>
          <a:p>
            <a:endParaRPr lang="en-US" b="0" i="0" dirty="0">
              <a:solidFill>
                <a:srgbClr val="111111"/>
              </a:solidFill>
              <a:effectLst/>
              <a:latin typeface="Whitney A"/>
            </a:endParaRPr>
          </a:p>
          <a:p>
            <a:r>
              <a:rPr lang="en-US" b="0" i="0" dirty="0">
                <a:solidFill>
                  <a:srgbClr val="111111"/>
                </a:solidFill>
                <a:effectLst/>
                <a:latin typeface="Whitney A"/>
              </a:rPr>
              <a:t>Limited data is one of the most critical gaps in our national response to viral hepatitis. Though deaths associated with Hepatitis C continue to surpass the total combined number of deaths from 60 other reportable infectious diseases – including HIV, pneumococcal disease, and tuberculosis – the public health surveillance system for Hepatitis C is not as robust or extensive as it is for other infectious diseases like HIV. This makes it challenging to understand the scope of the Hepatitis C epidemic in the U.S. and develop tailored strategies to improve access to screening, treatment, and prevention services.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1233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629C"/>
                </a:solidFill>
                <a:effectLst/>
                <a:latin typeface="Calibri" panose="020F0502020204030204" pitchFamily="34" charset="0"/>
                <a:cs typeface="Calibri" panose="020F0502020204030204" pitchFamily="34" charset="0"/>
                <a:hlinkClick r:id="rId3"/>
              </a:rPr>
              <a:t>amfAR</a:t>
            </a:r>
            <a:r>
              <a:rPr lang="en-US" b="0" i="0" dirty="0">
                <a:solidFill>
                  <a:srgbClr val="333333"/>
                </a:solidFill>
                <a:effectLst/>
                <a:latin typeface="Calibri" panose="020F0502020204030204" pitchFamily="34" charset="0"/>
                <a:cs typeface="Calibri" panose="020F0502020204030204" pitchFamily="34" charset="0"/>
              </a:rPr>
              <a:t>'s Opioid &amp; Health Indicators database is a free web platform designed to support communities, lawmakers, and advocates in making informed decisions about the opioid epidemic and its impact on HIV and hepatitis C. The site is a window into the opioid epidemic unfolding in every American's backyard—it provides local to national statistics using reliable data sources on new HIV and hepatitis C infections, opioid use and overdose death rates, and the availability of services like drug treatment programs and syringe exchange services. In addition, users can examine data at the state or the county levels to see the differential impact of the opioid epidemic by state or within states.</a:t>
            </a:r>
          </a:p>
          <a:p>
            <a:pPr algn="l"/>
            <a:endParaRPr lang="en-US" b="0" i="0" dirty="0">
              <a:solidFill>
                <a:srgbClr val="333333"/>
              </a:solidFill>
              <a:effectLst/>
              <a:latin typeface="Calibri" panose="020F0502020204030204" pitchFamily="34" charset="0"/>
              <a:cs typeface="Calibri" panose="020F0502020204030204" pitchFamily="34" charset="0"/>
            </a:endParaRPr>
          </a:p>
          <a:p>
            <a:pPr algn="l"/>
            <a:r>
              <a:rPr lang="en-US" b="0" i="0" dirty="0">
                <a:solidFill>
                  <a:srgbClr val="333333"/>
                </a:solidFill>
                <a:effectLst/>
                <a:latin typeface="Calibri" panose="020F0502020204030204" pitchFamily="34" charset="0"/>
                <a:cs typeface="Calibri" panose="020F0502020204030204" pitchFamily="34" charset="0"/>
              </a:rPr>
              <a:t>All data and reports are from publicly available sources and are free to be used by users for any purpose. More information on data methodology can be found in the </a:t>
            </a:r>
            <a:r>
              <a:rPr lang="en-US" b="0" i="0" dirty="0">
                <a:solidFill>
                  <a:srgbClr val="00629C"/>
                </a:solidFill>
                <a:effectLst/>
                <a:latin typeface="Calibri" panose="020F0502020204030204" pitchFamily="34" charset="0"/>
                <a:cs typeface="Calibri" panose="020F0502020204030204" pitchFamily="34" charset="0"/>
                <a:hlinkClick r:id="rId4"/>
              </a:rPr>
              <a:t>Data Sources</a:t>
            </a:r>
            <a:r>
              <a:rPr lang="en-US" b="0" i="0" dirty="0">
                <a:solidFill>
                  <a:srgbClr val="333333"/>
                </a:solidFill>
                <a:effectLst/>
                <a:latin typeface="Calibri" panose="020F0502020204030204" pitchFamily="34" charset="0"/>
                <a:cs typeface="Calibri" panose="020F0502020204030204" pitchFamily="34" charset="0"/>
              </a:rPr>
              <a:t> section.</a:t>
            </a:r>
          </a:p>
          <a:p>
            <a:pPr algn="l"/>
            <a:endParaRPr lang="en-US" b="0" i="0" dirty="0">
              <a:solidFill>
                <a:srgbClr val="333333"/>
              </a:solidFill>
              <a:effectLst/>
              <a:latin typeface="Calibri" panose="020F0502020204030204" pitchFamily="34" charset="0"/>
              <a:cs typeface="Calibri" panose="020F0502020204030204" pitchFamily="34" charset="0"/>
            </a:endParaRPr>
          </a:p>
          <a:p>
            <a:pPr algn="l"/>
            <a:r>
              <a:rPr lang="en-US" b="0" i="0" dirty="0">
                <a:solidFill>
                  <a:srgbClr val="333333"/>
                </a:solidFill>
                <a:effectLst/>
                <a:latin typeface="Calibri" panose="020F0502020204030204" pitchFamily="34" charset="0"/>
                <a:cs typeface="Calibri" panose="020F0502020204030204" pitchFamily="34" charset="0"/>
              </a:rPr>
              <a:t>This tool was funded and internally developed by amfAR.</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909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 name="Google Shape;13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25252"/>
                </a:solidFill>
                <a:effectLst/>
                <a:latin typeface="Calibri" panose="020F0502020204030204" pitchFamily="34" charset="0"/>
                <a:cs typeface="Calibri" panose="020F0502020204030204" pitchFamily="34" charset="0"/>
              </a:rPr>
              <a:t>amfAR, The Foundation for AIDS Research, is one of the world’s leading nonprofit organizations dedicated to the support of AIDS research, HIV prevention, treatment education, and advocacy. Since 1985, amfAR has invested nearly $600 million in its programs and has awarded more than 3,500 grants to research teams worldwide.</a:t>
            </a:r>
          </a:p>
          <a:p>
            <a:endParaRPr lang="en-US" b="0" i="0" dirty="0">
              <a:solidFill>
                <a:srgbClr val="525252"/>
              </a:solidFill>
              <a:effectLst/>
              <a:latin typeface="Calibri" panose="020F0502020204030204" pitchFamily="34" charset="0"/>
              <a:cs typeface="Calibri" panose="020F0502020204030204" pitchFamily="34" charset="0"/>
            </a:endParaRPr>
          </a:p>
          <a:p>
            <a:r>
              <a:rPr lang="en-US" b="0" i="0" dirty="0">
                <a:solidFill>
                  <a:srgbClr val="525252"/>
                </a:solidFill>
                <a:effectLst/>
                <a:latin typeface="Calibri" panose="020F0502020204030204" pitchFamily="34" charset="0"/>
                <a:cs typeface="Calibri" panose="020F0502020204030204" pitchFamily="34" charset="0"/>
              </a:rPr>
              <a:t>amfAR uses data from the US Centers for Disease Control and Prevention and the US Census Bureau. </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515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585858"/>
                </a:solidFill>
                <a:effectLst/>
                <a:latin typeface="Lato" panose="020F0502020204030203" pitchFamily="34" charset="0"/>
              </a:rPr>
              <a:t>The Centers for Disease Control and Prevention (CDC) and U.S. Department of Health and Human Services (HHS) Office of Minority Health developed the Minority Health Social Vulnerability Index (SVI) to enhance existing resources to support the identification of racial and ethnic minority communities at greatest risk for disproportionate impact and adverse outcomes due to the COVID-19 pandemic. Given evidence on common factors contributing to social vulnerability, the MH SVI could potentially be applied to other public health emergencies.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solidFill>
                <a:srgbClr val="585858"/>
              </a:solidFill>
              <a:effectLst/>
              <a:latin typeface="Lato" panose="020F0502020204030203"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585858"/>
                </a:solidFill>
                <a:effectLst/>
                <a:latin typeface="Lato" panose="020F0502020204030203" pitchFamily="34" charset="0"/>
              </a:rPr>
              <a:t>Click on the following link to access the </a:t>
            </a:r>
            <a:r>
              <a:rPr lang="en-US" b="0" i="0" u="none" strike="noStrike" dirty="0">
                <a:solidFill>
                  <a:srgbClr val="A454A3"/>
                </a:solidFill>
                <a:effectLst/>
                <a:latin typeface="Lato" panose="020F0502020204030203" pitchFamily="34" charset="0"/>
                <a:hlinkClick r:id="rId3"/>
              </a:rPr>
              <a:t>Minority Health SVI</a:t>
            </a:r>
            <a:r>
              <a:rPr lang="en-US" b="0" i="0" dirty="0">
                <a:solidFill>
                  <a:srgbClr val="585858"/>
                </a:solidFill>
                <a:effectLst/>
                <a:latin typeface="Lato" panose="020F0502020204030203" pitchFamily="34" charset="0"/>
              </a:rPr>
              <a:t> through the CDC's website.</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8806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Carolina Opioid Action Plan Data Dashboard: https://www.ncdhhs.gov/about/department-initiatives/opioid-epidemic/opioid-action-plan-data-dashboard</a:t>
            </a:r>
          </a:p>
          <a:p>
            <a:endParaRPr lang="en-US" dirty="0"/>
          </a:p>
          <a:p>
            <a:r>
              <a:rPr lang="en-US" dirty="0"/>
              <a:t>NCD3: North Carolina Disease Data Dashboard: https://public.tableau.com/views/NCD3NorthCarolinaDiseaseDataDashboard/DiseaseMapsandTrends?%3Aembed=y&amp;%3AshowVizHome=no&amp;%3Adisplay_count=y&amp;%3Adisplay_static_image=y&amp;%3AbootstrapWhenNotified=true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5815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dirty="0"/>
          </a:p>
        </p:txBody>
      </p:sp>
      <p:sp>
        <p:nvSpPr>
          <p:cNvPr id="342" name="Google Shape;34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23850" lvl="0" indent="-171450" algn="l" rtl="0">
              <a:lnSpc>
                <a:spcPct val="100000"/>
              </a:lnSpc>
              <a:spcBef>
                <a:spcPts val="0"/>
              </a:spcBef>
              <a:spcAft>
                <a:spcPts val="0"/>
              </a:spcAft>
              <a:buClr>
                <a:schemeClr val="dk1"/>
              </a:buClr>
              <a:buSzPts val="1200"/>
              <a:buFontTx/>
              <a:buChar char="-"/>
            </a:pPr>
            <a:r>
              <a:rPr lang="en-US" b="1" i="0" dirty="0"/>
              <a:t>Health and Dignity</a:t>
            </a:r>
            <a:r>
              <a:rPr lang="en-US" b="0" i="0" dirty="0"/>
              <a:t>:</a:t>
            </a:r>
            <a:r>
              <a:rPr lang="en-US" b="1" i="0" dirty="0"/>
              <a:t> </a:t>
            </a:r>
            <a:r>
              <a:rPr lang="en-US" i="0" dirty="0"/>
              <a:t>People deserve access to low-barrier, affordable, nonjudgmental healthcare services regardless of whether they are using drugs, involved in sex work, involved in the criminal-legal system, or experiencing homelessness. Quality of life, well-being, and participant-identified goals are how we gauge whether interventions are successful—not abstinence from drugs or cessation of sex work. </a:t>
            </a:r>
          </a:p>
          <a:p>
            <a:pPr marL="323850" lvl="0" indent="-171450" algn="l" rtl="0">
              <a:lnSpc>
                <a:spcPct val="100000"/>
              </a:lnSpc>
              <a:spcBef>
                <a:spcPts val="0"/>
              </a:spcBef>
              <a:spcAft>
                <a:spcPts val="0"/>
              </a:spcAft>
              <a:buClr>
                <a:schemeClr val="dk1"/>
              </a:buClr>
              <a:buSzPts val="1200"/>
              <a:buFontTx/>
              <a:buChar char="-"/>
            </a:pPr>
            <a:r>
              <a:rPr lang="en-US" b="1" i="0" dirty="0"/>
              <a:t>Participant-Centered</a:t>
            </a:r>
            <a:r>
              <a:rPr lang="en-US" i="0" dirty="0"/>
              <a:t>: Services are nonjudgmental and non-coercive. It is not assumed that “one size fits all”; there is space for participants to identify their own goals and expectations. </a:t>
            </a:r>
          </a:p>
          <a:p>
            <a:pPr marL="323850" lvl="0" indent="-171450" algn="l" rtl="0">
              <a:lnSpc>
                <a:spcPct val="100000"/>
              </a:lnSpc>
              <a:spcBef>
                <a:spcPts val="0"/>
              </a:spcBef>
              <a:spcAft>
                <a:spcPts val="0"/>
              </a:spcAft>
              <a:buClr>
                <a:schemeClr val="dk1"/>
              </a:buClr>
              <a:buSzPts val="1200"/>
              <a:buFontTx/>
              <a:buChar char="-"/>
            </a:pPr>
            <a:r>
              <a:rPr lang="en-US" b="1" i="0" dirty="0"/>
              <a:t>Participant Leadership</a:t>
            </a:r>
            <a:r>
              <a:rPr lang="en-US" i="0" dirty="0"/>
              <a:t>: People who use drugs, people doing sex work, people involve in the criminal-legal systems, and people experiencing homelessness are actively involved in creating the programs and policies intended to serve them. They are hired, sit on boards, and are paid for their expertise. </a:t>
            </a:r>
          </a:p>
          <a:p>
            <a:pPr marL="323850" lvl="0" indent="-171450" algn="l" rtl="0">
              <a:lnSpc>
                <a:spcPct val="100000"/>
              </a:lnSpc>
              <a:spcBef>
                <a:spcPts val="0"/>
              </a:spcBef>
              <a:spcAft>
                <a:spcPts val="0"/>
              </a:spcAft>
              <a:buClr>
                <a:schemeClr val="dk1"/>
              </a:buClr>
              <a:buSzPts val="1200"/>
              <a:buFontTx/>
              <a:buChar char="-"/>
            </a:pPr>
            <a:r>
              <a:rPr lang="en-US" b="1" i="0" dirty="0"/>
              <a:t>Participant Autonomy</a:t>
            </a:r>
            <a:r>
              <a:rPr lang="en-US" i="0" dirty="0"/>
              <a:t>: People who use drugs, people doing sex work, people involve in the criminal-legal systems, and people experiencing homelessness make their own decisions. People change when they are ready for change, not on a provider’s timeline. </a:t>
            </a:r>
          </a:p>
          <a:p>
            <a:pPr marL="323850" lvl="0" indent="-171450" algn="l" rtl="0">
              <a:lnSpc>
                <a:spcPct val="100000"/>
              </a:lnSpc>
              <a:spcBef>
                <a:spcPts val="0"/>
              </a:spcBef>
              <a:spcAft>
                <a:spcPts val="0"/>
              </a:spcAft>
              <a:buClr>
                <a:schemeClr val="dk1"/>
              </a:buClr>
              <a:buSzPts val="1200"/>
              <a:buFontTx/>
              <a:buChar char="-"/>
            </a:pPr>
            <a:r>
              <a:rPr lang="en-US" b="1" i="0" dirty="0"/>
              <a:t>Pragmatism and Realism</a:t>
            </a:r>
            <a:r>
              <a:rPr lang="en-US" i="0" dirty="0"/>
              <a:t>: Harm reduction does not ignore the potential risks and harms associated with drug use or sex work. Instead, harm reduction understands these risks in the context someone’s life, experiences, and priorities. </a:t>
            </a:r>
          </a:p>
          <a:p>
            <a:pPr marL="323850" lvl="0" indent="-171450" algn="l" rtl="0">
              <a:lnSpc>
                <a:spcPct val="100000"/>
              </a:lnSpc>
              <a:spcBef>
                <a:spcPts val="0"/>
              </a:spcBef>
              <a:spcAft>
                <a:spcPts val="0"/>
              </a:spcAft>
              <a:buClr>
                <a:schemeClr val="dk1"/>
              </a:buClr>
              <a:buSzPts val="1200"/>
              <a:buFontTx/>
              <a:buChar char="-"/>
            </a:pPr>
            <a:r>
              <a:rPr lang="en-US" b="1" i="0" dirty="0"/>
              <a:t>Sociocultural Complexity</a:t>
            </a:r>
            <a:r>
              <a:rPr lang="en-US" i="0" dirty="0"/>
              <a:t>: Racism, sexism, homophobia, classism, ableism, discrimination, and experiences of trauma affect people’s vulnerability to and resilience against drug-related harms. </a:t>
            </a:r>
          </a:p>
          <a:p>
            <a:pPr marL="152400" lvl="0" indent="0" algn="l" rtl="0">
              <a:lnSpc>
                <a:spcPct val="100000"/>
              </a:lnSpc>
              <a:spcBef>
                <a:spcPts val="0"/>
              </a:spcBef>
              <a:spcAft>
                <a:spcPts val="0"/>
              </a:spcAft>
              <a:buClr>
                <a:schemeClr val="dk1"/>
              </a:buClr>
              <a:buSzPts val="1200"/>
              <a:buFontTx/>
              <a:buNone/>
            </a:pPr>
            <a:endParaRPr lang="en-US" i="0" dirty="0"/>
          </a:p>
          <a:p>
            <a:pPr marL="152400" lvl="0" indent="0" algn="l" rtl="0">
              <a:lnSpc>
                <a:spcPct val="100000"/>
              </a:lnSpc>
              <a:spcBef>
                <a:spcPts val="0"/>
              </a:spcBef>
              <a:spcAft>
                <a:spcPts val="0"/>
              </a:spcAft>
              <a:buClr>
                <a:schemeClr val="dk1"/>
              </a:buClr>
              <a:buSzPts val="1200"/>
              <a:buFont typeface="Calibri"/>
              <a:buNone/>
            </a:pPr>
            <a:r>
              <a:rPr lang="en-US" i="0" dirty="0"/>
              <a:t>Programs based in harm reduction are characterized by low-barrier, low-threshold, mutually respectful services designed to “meet people where they’re at.” Harm reduction programs are a common entry point to services and care for highly stigmatized people or those who are distrustful of the medical system. They provide an alternative to abstinence-based programs by accepting that people who use drugs or people doing sex work are deserving and capable of caring for themselves and their loved ones. This allows someone the opportunity to take steps to actively protect their own health and the health of their communities while maintaining personal control and agency over their behaviors (including sex work or drug use).</a:t>
            </a:r>
            <a:endParaRPr i="1" dirty="0"/>
          </a:p>
        </p:txBody>
      </p:sp>
      <p:sp>
        <p:nvSpPr>
          <p:cNvPr id="352" name="Google Shape;35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https://harmreduction.org/about-us/principles-of-harm-reduction/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7230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2485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4C61"/>
              </a:buClr>
              <a:buSzPts val="1200"/>
              <a:buFont typeface="Calibri"/>
              <a:buNone/>
            </a:pPr>
            <a:r>
              <a:rPr lang="en-US" sz="1200" b="0" i="0" dirty="0">
                <a:solidFill>
                  <a:srgbClr val="454C61"/>
                </a:solidFill>
              </a:rPr>
              <a:t>The politicization of drug user health, through racist and classist policies and enforcement practices, led to the formation of harm reduction as a social justice movement in addition to a public health framework. Involvement and leadership of people with lived experience is integral for both social change and improved public health. </a:t>
            </a:r>
          </a:p>
          <a:p>
            <a:pPr marL="0" lvl="0" indent="0" algn="l" rtl="0">
              <a:spcBef>
                <a:spcPts val="0"/>
              </a:spcBef>
              <a:spcAft>
                <a:spcPts val="0"/>
              </a:spcAft>
              <a:buClr>
                <a:srgbClr val="454C61"/>
              </a:buClr>
              <a:buSzPts val="1200"/>
              <a:buFont typeface="Calibri"/>
              <a:buNone/>
            </a:pPr>
            <a:endParaRPr lang="en-US" sz="1200" b="0" i="0" dirty="0">
              <a:solidFill>
                <a:srgbClr val="454C61"/>
              </a:solidFill>
            </a:endParaRPr>
          </a:p>
          <a:p>
            <a:pPr marL="0" lvl="0" indent="0" algn="l" rtl="0">
              <a:spcBef>
                <a:spcPts val="0"/>
              </a:spcBef>
              <a:spcAft>
                <a:spcPts val="0"/>
              </a:spcAft>
              <a:buClr>
                <a:srgbClr val="454C61"/>
              </a:buClr>
              <a:buSzPts val="1200"/>
              <a:buFont typeface="Calibri"/>
              <a:buNone/>
            </a:pPr>
            <a:endParaRPr lang="en-US" sz="1200" b="0" i="0" dirty="0">
              <a:solidFill>
                <a:srgbClr val="454C61"/>
              </a:solidFill>
            </a:endParaRPr>
          </a:p>
          <a:p>
            <a:pPr marL="228600" lvl="0" indent="-228600" algn="l" rtl="0">
              <a:spcBef>
                <a:spcPts val="0"/>
              </a:spcBef>
              <a:spcAft>
                <a:spcPts val="0"/>
              </a:spcAft>
              <a:buClr>
                <a:srgbClr val="454C61"/>
              </a:buClr>
              <a:buSzPts val="1200"/>
              <a:buFont typeface="Calibri"/>
              <a:buAutoNum type="arabicPeriod"/>
            </a:pPr>
            <a:r>
              <a:rPr lang="en-US" sz="1200" b="0" i="0" dirty="0">
                <a:solidFill>
                  <a:srgbClr val="454C61"/>
                </a:solidFill>
              </a:rPr>
              <a:t>”Harm Reduction Movement History,” National Harm Reduction Coalition, </a:t>
            </a:r>
            <a:r>
              <a:rPr lang="en-US" sz="1200" b="0" i="0" u="sng" dirty="0">
                <a:solidFill>
                  <a:schemeClr val="hlink"/>
                </a:solidFill>
                <a:hlinkClick r:id="rId3"/>
              </a:rPr>
              <a:t>https://harmreduction.org/movement/</a:t>
            </a:r>
            <a:endParaRPr sz="1200" b="0" i="0" dirty="0">
              <a:solidFill>
                <a:srgbClr val="454C61"/>
              </a:solidFill>
            </a:endParaRPr>
          </a:p>
          <a:p>
            <a:pPr marL="228600" lvl="0" indent="-228600" algn="l" rtl="0">
              <a:spcBef>
                <a:spcPts val="0"/>
              </a:spcBef>
              <a:spcAft>
                <a:spcPts val="0"/>
              </a:spcAft>
              <a:buClr>
                <a:schemeClr val="dk1"/>
              </a:buClr>
              <a:buSzPts val="1200"/>
              <a:buFont typeface="Calibri"/>
              <a:buAutoNum type="arabicPeriod"/>
            </a:pPr>
            <a:r>
              <a:rPr lang="en-US" sz="1200" b="0" i="0" dirty="0"/>
              <a:t>van Santen, D.K., Coutinho, R.A., van den Hoek, A. et al. Lessons learned from the Amsterdam Cohort Studies among people who use drugs: a historical perspective. Harm </a:t>
            </a:r>
            <a:r>
              <a:rPr lang="en-US" sz="1200" b="0" i="0" dirty="0" err="1"/>
              <a:t>Reduct</a:t>
            </a:r>
            <a:r>
              <a:rPr lang="en-US" sz="1200" b="0" i="0" dirty="0"/>
              <a:t> J 18, 2 (2021). </a:t>
            </a:r>
            <a:r>
              <a:rPr lang="en-US" sz="1200" b="0" i="0" u="sng" dirty="0">
                <a:solidFill>
                  <a:schemeClr val="hlink"/>
                </a:solidFill>
                <a:hlinkClick r:id="rId4"/>
              </a:rPr>
              <a:t>https://doi.org/10.1186/s12954-020-00444-6</a:t>
            </a:r>
            <a:endParaRPr sz="1200" b="0" i="0" dirty="0"/>
          </a:p>
          <a:p>
            <a:pPr marL="228600" lvl="0" indent="-228600" algn="l" rtl="0">
              <a:spcBef>
                <a:spcPts val="0"/>
              </a:spcBef>
              <a:spcAft>
                <a:spcPts val="0"/>
              </a:spcAft>
              <a:buClr>
                <a:schemeClr val="dk1"/>
              </a:buClr>
              <a:buSzPts val="1200"/>
              <a:buFont typeface="Calibri"/>
              <a:buAutoNum type="arabicPeriod"/>
            </a:pPr>
            <a:r>
              <a:rPr lang="en-US" sz="1200" b="0" i="0" dirty="0"/>
              <a:t>Des </a:t>
            </a:r>
            <a:r>
              <a:rPr lang="en-US" sz="1200" b="0" i="0" dirty="0" err="1"/>
              <a:t>Jarlais</a:t>
            </a:r>
            <a:r>
              <a:rPr lang="en-US" sz="1200" b="0" i="0" dirty="0"/>
              <a:t> DC. Harm reduction in the USA: the research perspective and an archive to David Purchase. Harm </a:t>
            </a:r>
            <a:r>
              <a:rPr lang="en-US" sz="1200" b="0" i="0" dirty="0" err="1"/>
              <a:t>Reduct</a:t>
            </a:r>
            <a:r>
              <a:rPr lang="en-US" sz="1200" b="0" i="0" dirty="0"/>
              <a:t> J. 2017;14(1):51. Published 2017 Jul 26. doi:10.1186/s12954-017-0178-6</a:t>
            </a:r>
            <a:endParaRPr sz="1200" b="0" i="0" dirty="0"/>
          </a:p>
          <a:p>
            <a:pPr marL="228600" lvl="0" indent="-228600" algn="l" rtl="0">
              <a:spcBef>
                <a:spcPts val="0"/>
              </a:spcBef>
              <a:spcAft>
                <a:spcPts val="0"/>
              </a:spcAft>
              <a:buClr>
                <a:srgbClr val="454C61"/>
              </a:buClr>
              <a:buSzPts val="1200"/>
              <a:buFont typeface="Calibri"/>
              <a:buAutoNum type="arabicPeriod"/>
            </a:pPr>
            <a:r>
              <a:rPr lang="en-US" sz="1200" b="0" i="0" u="sng" dirty="0">
                <a:solidFill>
                  <a:schemeClr val="hlink"/>
                </a:solidFill>
                <a:hlinkClick r:id="rId5"/>
              </a:rPr>
              <a:t>https://www.cdc.gov/ssp/ssp-funding.html</a:t>
            </a:r>
            <a:endParaRPr sz="1200" b="0" i="0" dirty="0">
              <a:solidFill>
                <a:srgbClr val="454C61"/>
              </a:solidFill>
            </a:endParaRPr>
          </a:p>
          <a:p>
            <a:pPr marL="228600" lvl="0" indent="-228600" algn="l" rtl="0">
              <a:spcBef>
                <a:spcPts val="0"/>
              </a:spcBef>
              <a:spcAft>
                <a:spcPts val="0"/>
              </a:spcAft>
              <a:buClr>
                <a:srgbClr val="454C61"/>
              </a:buClr>
              <a:buSzPts val="1200"/>
              <a:buFont typeface="Calibri"/>
              <a:buAutoNum type="arabicPeriod"/>
            </a:pPr>
            <a:r>
              <a:rPr lang="en-US" sz="1200" b="0" i="0" dirty="0">
                <a:solidFill>
                  <a:srgbClr val="454C61"/>
                </a:solidFill>
              </a:rPr>
              <a:t>“Drug Policy and the First 100 Days of the Biden-Harris Administration: Important Steps Forward and What’s Needed Next.” https://www.lac.org/news/drug-policy-and-the-first-100-days-of-the-biden-harris-administration-important-steps-forward-and-whats-needed-next.</a:t>
            </a:r>
            <a:endParaRPr sz="1200" b="0" i="0" dirty="0"/>
          </a:p>
          <a:p>
            <a:pPr marL="0" lvl="0" indent="0" algn="l" rtl="0">
              <a:spcBef>
                <a:spcPts val="0"/>
              </a:spcBef>
              <a:spcAft>
                <a:spcPts val="0"/>
              </a:spcAft>
              <a:buNone/>
            </a:pPr>
            <a:endParaRPr sz="1200" b="0" i="0" dirty="0"/>
          </a:p>
        </p:txBody>
      </p:sp>
      <p:sp>
        <p:nvSpPr>
          <p:cNvPr id="234" name="Google Shape;2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Social determinants of health are often grouped into five categories:</a:t>
            </a:r>
          </a:p>
          <a:p>
            <a:pPr marL="171450" lvl="0" indent="-171450" algn="l" rtl="0">
              <a:spcBef>
                <a:spcPts val="0"/>
              </a:spcBef>
              <a:spcAft>
                <a:spcPts val="0"/>
              </a:spcAft>
              <a:buFontTx/>
              <a:buChar char="-"/>
            </a:pPr>
            <a:r>
              <a:rPr lang="en-US" dirty="0"/>
              <a:t>Economic stability</a:t>
            </a:r>
          </a:p>
          <a:p>
            <a:pPr marL="171450" lvl="0" indent="-171450" algn="l" rtl="0">
              <a:spcBef>
                <a:spcPts val="0"/>
              </a:spcBef>
              <a:spcAft>
                <a:spcPts val="0"/>
              </a:spcAft>
              <a:buFontTx/>
              <a:buChar char="-"/>
            </a:pPr>
            <a:r>
              <a:rPr lang="en-US" dirty="0"/>
              <a:t>Education access and quality</a:t>
            </a:r>
          </a:p>
          <a:p>
            <a:pPr marL="171450" lvl="0" indent="-171450" algn="l" rtl="0">
              <a:spcBef>
                <a:spcPts val="0"/>
              </a:spcBef>
              <a:spcAft>
                <a:spcPts val="0"/>
              </a:spcAft>
              <a:buFontTx/>
              <a:buChar char="-"/>
            </a:pPr>
            <a:r>
              <a:rPr lang="en-US" dirty="0"/>
              <a:t>Healthcare access and quality</a:t>
            </a:r>
          </a:p>
          <a:p>
            <a:pPr marL="171450" lvl="0" indent="-171450" algn="l" rtl="0">
              <a:spcBef>
                <a:spcPts val="0"/>
              </a:spcBef>
              <a:spcAft>
                <a:spcPts val="0"/>
              </a:spcAft>
              <a:buFontTx/>
              <a:buChar char="-"/>
            </a:pPr>
            <a:r>
              <a:rPr lang="en-US" dirty="0"/>
              <a:t>Neighborhood/location and built environment </a:t>
            </a:r>
          </a:p>
          <a:p>
            <a:pPr marL="171450" lvl="0" indent="-171450" algn="l" rtl="0">
              <a:spcBef>
                <a:spcPts val="0"/>
              </a:spcBef>
              <a:spcAft>
                <a:spcPts val="0"/>
              </a:spcAft>
              <a:buFontTx/>
              <a:buChar char="-"/>
            </a:pPr>
            <a:r>
              <a:rPr lang="en-US" dirty="0"/>
              <a:t>Social and community context</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Awareness of individual- and community-level social determinants of health is important for providing comprehensive care. Understanding people as whole human beings is the first step to providing comprehensive, holistic care.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https://health.gov/healthypeople/objectives-and-data/social-determinants-health</a:t>
            </a:r>
            <a:endParaRPr dirty="0"/>
          </a:p>
        </p:txBody>
      </p:sp>
      <p:sp>
        <p:nvSpPr>
          <p:cNvPr id="372" name="Google Shape;37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Please visit www.NASTAD.org for additional trainings and resources for drug user health and harm reduction programming. Contact DrugUserHealthTA@NASTAD.org with any questions. </a:t>
            </a:r>
            <a:endParaRPr dirty="0"/>
          </a:p>
          <a:p>
            <a:pPr marL="0" lvl="0" indent="0" algn="l" rtl="0">
              <a:spcBef>
                <a:spcPts val="0"/>
              </a:spcBef>
              <a:spcAft>
                <a:spcPts val="0"/>
              </a:spcAft>
              <a:buNone/>
            </a:pPr>
            <a:endParaRPr dirty="0"/>
          </a:p>
        </p:txBody>
      </p:sp>
      <p:sp>
        <p:nvSpPr>
          <p:cNvPr id="143" name="Google Shape;14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dirty="0"/>
              <a:t>Harm reduction strategies are accessible for people with all kinds of drug use practices—everything from chaotic use to abstinence. Whether it’s learning to identify opioid overdose and administer naloxone as a bystander or making goals to reduce supply reuse and sharing, there are many practical ways for people and communities to address and reduce risks related to substance use disorder and unregulated drug supply. A harm reduction approach also ensures that relationships between participants and programs can evolve as someone’s use changes, while maintaining the connection. </a:t>
            </a:r>
          </a:p>
          <a:p>
            <a:pPr marL="0" lvl="0" indent="0" algn="l" rtl="0">
              <a:spcBef>
                <a:spcPts val="0"/>
              </a:spcBef>
              <a:spcAft>
                <a:spcPts val="0"/>
              </a:spcAft>
              <a:buNone/>
            </a:pPr>
            <a:endParaRPr dirty="0"/>
          </a:p>
        </p:txBody>
      </p:sp>
      <p:sp>
        <p:nvSpPr>
          <p:cNvPr id="364" name="Google Shape;36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i="0" dirty="0"/>
              <a:t>If facilitating a group training:</a:t>
            </a:r>
          </a:p>
          <a:p>
            <a:pPr marL="0" lvl="0" indent="0" algn="l" rtl="0">
              <a:spcBef>
                <a:spcPts val="0"/>
              </a:spcBef>
              <a:spcAft>
                <a:spcPts val="0"/>
              </a:spcAft>
              <a:buNone/>
            </a:pPr>
            <a:endParaRPr lang="en-US" i="0" dirty="0"/>
          </a:p>
          <a:p>
            <a:pPr marL="0" lvl="0" indent="0" algn="l" rtl="0">
              <a:spcBef>
                <a:spcPts val="0"/>
              </a:spcBef>
              <a:spcAft>
                <a:spcPts val="0"/>
              </a:spcAft>
              <a:buNone/>
            </a:pPr>
            <a:r>
              <a:rPr lang="en-US" i="0" dirty="0"/>
              <a:t>Use this slide to prompt responses from participants.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4268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Because there is no one reason why people use drugs, programs and providers need to be able to provide and adapt services for a wide variety of experiences and expectations. A harm reduction approach allows people to engage and remain connected to services if their drug use changes. Even someone using chaotically or experiencing substance use disorder can make rational decisions about drug use and health. Understanding someone’s motivations around and attachment to their drug use is necessary for providing nonjudgmental, strengths-based care—a foundation of harm reduction work.  </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55782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Traditionally, our understanding of drug use has been based on absolutes: either someone is “clean,” or they aren’t; either someone is “addicted,” or they aren’t. However, the vast majority of people who engage in drug use do not develop substance use disorder. We see proof of this all around us—for example, going out for an occasional drink after work doesn’t mean someone needs residential treatment for alcohol use disorder. Rather than moving in a straight and ever-worsening line (image on the left, the idea that someone is “hooked for life” after using a drug once), drug use is changeable and situational (image on the right). Someone might smoke more cigarettes when they’re stressed at work, or use more opioids when pain flares up, or drink more when celebrating with friends. To save money, or to manage tolerance and dependence, or to avoid legal or health repercussions, a person might reduce their drug use. Protective factors, like access to healthcare and harm reduction services and close, supportive social relationships, help people through those transitions safely.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8860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harm reduction framework understands drug use on a continuum from abstinence (no drug use at all) to chaotic or problematic use (use that is compulsive and negatively affecting one’s life). There are many ways to interact with a drug within that continuum:</a:t>
            </a:r>
          </a:p>
          <a:p>
            <a:pPr marL="0" lvl="0" indent="0" algn="l" rtl="0">
              <a:spcBef>
                <a:spcPts val="0"/>
              </a:spcBef>
              <a:spcAft>
                <a:spcPts val="0"/>
              </a:spcAft>
              <a:buNone/>
            </a:pPr>
            <a:endParaRPr lang="en-US" dirty="0"/>
          </a:p>
          <a:p>
            <a:pPr marL="171450" lvl="0" indent="-171450" algn="l" rtl="0">
              <a:spcBef>
                <a:spcPts val="0"/>
              </a:spcBef>
              <a:spcAft>
                <a:spcPts val="0"/>
              </a:spcAft>
              <a:buFontTx/>
              <a:buChar char="-"/>
            </a:pPr>
            <a:r>
              <a:rPr lang="en-US" dirty="0"/>
              <a:t>Experimental: trying a drug, seeing how it feels</a:t>
            </a:r>
          </a:p>
          <a:p>
            <a:pPr marL="171450" lvl="0" indent="-171450" algn="l" rtl="0">
              <a:spcBef>
                <a:spcPts val="0"/>
              </a:spcBef>
              <a:spcAft>
                <a:spcPts val="0"/>
              </a:spcAft>
              <a:buFontTx/>
              <a:buChar char="-"/>
            </a:pPr>
            <a:r>
              <a:rPr lang="en-US" dirty="0"/>
              <a:t>Social/ritual: using drug(s) in social settings, like going to a bar with friends or using cocaine at parties</a:t>
            </a:r>
          </a:p>
          <a:p>
            <a:pPr marL="171450" lvl="0" indent="-171450" algn="l" rtl="0">
              <a:spcBef>
                <a:spcPts val="0"/>
              </a:spcBef>
              <a:spcAft>
                <a:spcPts val="0"/>
              </a:spcAft>
              <a:buFontTx/>
              <a:buChar char="-"/>
            </a:pPr>
            <a:r>
              <a:rPr lang="en-US" dirty="0"/>
              <a:t>Situational: using drugs in specific situations, like champagne at weddings, smoking a cigarette while mourning a loved one, or using methamphetamine to enhance sex</a:t>
            </a:r>
          </a:p>
          <a:p>
            <a:pPr marL="171450" lvl="0" indent="-171450" algn="l" rtl="0">
              <a:spcBef>
                <a:spcPts val="0"/>
              </a:spcBef>
              <a:spcAft>
                <a:spcPts val="0"/>
              </a:spcAft>
              <a:buFontTx/>
              <a:buChar char="-"/>
            </a:pPr>
            <a:r>
              <a:rPr lang="en-US" dirty="0"/>
              <a:t>Binge use: using a large amount of drug(s) at one time, like “going all out” for a weekend celebration or having several more drinks than usual in one night</a:t>
            </a:r>
          </a:p>
          <a:p>
            <a:pPr marL="171450" lvl="0" indent="-171450" algn="l" rtl="0">
              <a:spcBef>
                <a:spcPts val="0"/>
              </a:spcBef>
              <a:spcAft>
                <a:spcPts val="0"/>
              </a:spcAft>
              <a:buFontTx/>
              <a:buChar char="-"/>
            </a:pPr>
            <a:r>
              <a:rPr lang="en-US" dirty="0"/>
              <a:t>Dependence: habitually using drug(s) because of physical or mental reliance, “not feeling right” without it, may experience withdrawal symptoms</a:t>
            </a:r>
          </a:p>
          <a:p>
            <a:pPr marL="171450" lvl="0" indent="-171450" algn="l" rtl="0">
              <a:spcBef>
                <a:spcPts val="0"/>
              </a:spcBef>
              <a:spcAft>
                <a:spcPts val="0"/>
              </a:spcAft>
              <a:buFontTx/>
              <a:buChar char="-"/>
            </a:pPr>
            <a:r>
              <a:rPr lang="en-US" dirty="0"/>
              <a:t>Chaotic or problematic use: drug(s) use that feels unmanageable or uncontrollable and is having a negative impact on one’s life</a:t>
            </a:r>
          </a:p>
          <a:p>
            <a:pPr marL="171450" lvl="0" indent="-9525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endParaRPr dirty="0"/>
          </a:p>
        </p:txBody>
      </p:sp>
      <p:sp>
        <p:nvSpPr>
          <p:cNvPr id="397" name="Google Shape;39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400"/>
              <a:buFont typeface="Calibri"/>
              <a:buNone/>
            </a:pPr>
            <a:r>
              <a:rPr lang="en-US" dirty="0" err="1"/>
              <a:t>Zinberg’s</a:t>
            </a:r>
            <a:r>
              <a:rPr lang="en-US" dirty="0"/>
              <a:t> work highlighted the importance of holistic, person-centered approaches to drug use and substance use disorder. He studied social use patterns of drugs and how drug use evolved over time—and discovered that among people who used drugs socially, few would go on to use long-term or develop problematic use. Most people aged out of their drug use, got bored with the same routines, and developed other priorities. </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dirty="0"/>
              <a:t>He identified three major factors that influenced someone’s relationship to their drug use and how their use would develop over time—basically, where they would tend to fall on the “abstinence-to-chaotic use” spectrum. </a:t>
            </a:r>
          </a:p>
          <a:p>
            <a:pPr marL="171450" lvl="0" indent="-171450" algn="l" rtl="0">
              <a:lnSpc>
                <a:spcPct val="100000"/>
              </a:lnSpc>
              <a:spcBef>
                <a:spcPts val="0"/>
              </a:spcBef>
              <a:spcAft>
                <a:spcPts val="0"/>
              </a:spcAft>
              <a:buClr>
                <a:schemeClr val="dk1"/>
              </a:buClr>
              <a:buSzPts val="1400"/>
              <a:buFontTx/>
              <a:buChar char="-"/>
            </a:pPr>
            <a:r>
              <a:rPr lang="en-US" dirty="0"/>
              <a:t>“The drug” refers to the type of drug, the amounts used, the route(s) of administration, how often someone uses, and other preferences or practices. </a:t>
            </a:r>
          </a:p>
          <a:p>
            <a:pPr marL="171450" lvl="0" indent="-171450" algn="l" rtl="0">
              <a:lnSpc>
                <a:spcPct val="100000"/>
              </a:lnSpc>
              <a:spcBef>
                <a:spcPts val="0"/>
              </a:spcBef>
              <a:spcAft>
                <a:spcPts val="0"/>
              </a:spcAft>
              <a:buClr>
                <a:schemeClr val="dk1"/>
              </a:buClr>
              <a:buSzPts val="1400"/>
              <a:buFontTx/>
              <a:buChar char="-"/>
            </a:pPr>
            <a:r>
              <a:rPr lang="en-US" dirty="0"/>
              <a:t>“The set” is the mindset or attitude with which someone approaches their drug use—these are the “whys” from the beginning of this training section. </a:t>
            </a:r>
          </a:p>
          <a:p>
            <a:pPr marL="171450" lvl="0" indent="-171450" algn="l" rtl="0">
              <a:lnSpc>
                <a:spcPct val="100000"/>
              </a:lnSpc>
              <a:spcBef>
                <a:spcPts val="0"/>
              </a:spcBef>
              <a:spcAft>
                <a:spcPts val="0"/>
              </a:spcAft>
              <a:buClr>
                <a:schemeClr val="dk1"/>
              </a:buClr>
              <a:buSzPts val="1400"/>
              <a:buFontTx/>
              <a:buChar char="-"/>
            </a:pPr>
            <a:r>
              <a:rPr lang="en-US" dirty="0"/>
              <a:t>“The setting” refers to the context or factors surrounding use—using alone or in a group, before work or on the weekends, with a romantic partner?</a:t>
            </a:r>
          </a:p>
          <a:p>
            <a:pPr marL="0" lvl="0" indent="0" algn="l" rtl="0">
              <a:lnSpc>
                <a:spcPct val="100000"/>
              </a:lnSpc>
              <a:spcBef>
                <a:spcPts val="0"/>
              </a:spcBef>
              <a:spcAft>
                <a:spcPts val="0"/>
              </a:spcAft>
              <a:buClr>
                <a:schemeClr val="dk1"/>
              </a:buClr>
              <a:buSzPts val="1400"/>
              <a:buFont typeface="Calibri"/>
              <a:buNone/>
            </a:pPr>
            <a:r>
              <a:rPr lang="en-US" dirty="0"/>
              <a:t> </a:t>
            </a:r>
          </a:p>
          <a:p>
            <a:pPr marL="0" lvl="0" indent="0" algn="l" rtl="0">
              <a:lnSpc>
                <a:spcPct val="100000"/>
              </a:lnSpc>
              <a:spcBef>
                <a:spcPts val="0"/>
              </a:spcBef>
              <a:spcAft>
                <a:spcPts val="0"/>
              </a:spcAft>
              <a:buClr>
                <a:schemeClr val="dk1"/>
              </a:buClr>
              <a:buSzPts val="1400"/>
              <a:buFont typeface="Calibri"/>
              <a:buNone/>
            </a:pPr>
            <a:r>
              <a:rPr lang="en-US" dirty="0" err="1"/>
              <a:t>Zinberg</a:t>
            </a:r>
            <a:r>
              <a:rPr lang="en-US" dirty="0"/>
              <a:t> found that the combination of these factors would dictate and could maybe predict the potential for and severity of continued use. Understanding the complexity around someone’s drug use practices—their drug, set, and setting—is key to developing relationships and providing relevant, helpful support. </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172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t>If facilitating a group training:</a:t>
            </a:r>
            <a:endParaRPr lang="en-US" b="0" i="0" dirty="0">
              <a:solidFill>
                <a:srgbClr val="212121"/>
              </a:solidFill>
              <a:effectLst/>
              <a:latin typeface="BlinkMacSystemFon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solidFill>
                <a:srgbClr val="212121"/>
              </a:solidFill>
              <a:effectLst/>
              <a:latin typeface="BlinkMacSystemFon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12121"/>
                </a:solidFill>
                <a:effectLst/>
                <a:latin typeface="BlinkMacSystemFont"/>
              </a:rPr>
              <a:t>What other circumstances might encourage situational drug use?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solidFill>
                <a:srgbClr val="212121"/>
              </a:solidFill>
              <a:effectLst/>
              <a:latin typeface="BlinkMacSystemFon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2178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https://www.cdc.gov/violenceprevention/aces/resources.html?CDC_AA_refVal=https%3A%2F%2Fwww.cdc.gov%2Fviolenceprevention%2Facestudy%2Fresources.html</a:t>
            </a:r>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Dube SR, </a:t>
            </a:r>
            <a:r>
              <a:rPr lang="en-US" sz="1200" b="0" i="0" dirty="0" err="1">
                <a:solidFill>
                  <a:schemeClr val="dk1"/>
                </a:solidFill>
                <a:latin typeface="Calibri"/>
                <a:ea typeface="Calibri"/>
                <a:cs typeface="Calibri"/>
                <a:sym typeface="Calibri"/>
              </a:rPr>
              <a:t>Felitti</a:t>
            </a:r>
            <a:r>
              <a:rPr lang="en-US" sz="1200" b="0" i="0" dirty="0">
                <a:solidFill>
                  <a:schemeClr val="dk1"/>
                </a:solidFill>
                <a:latin typeface="Calibri"/>
                <a:ea typeface="Calibri"/>
                <a:cs typeface="Calibri"/>
                <a:sym typeface="Calibri"/>
              </a:rPr>
              <a:t> VJ, Dong M, Chapman DP, Giles WH, Anda RF. Childhood abuse, neglect, and household dysfunction and the risk of illicit drug use: the adverse childhood experiences study. Pediatrics. 2003 Mar;111(3):564-72. </a:t>
            </a:r>
            <a:r>
              <a:rPr lang="en-US" sz="1200" b="0" i="0" dirty="0" err="1">
                <a:solidFill>
                  <a:schemeClr val="dk1"/>
                </a:solidFill>
                <a:latin typeface="Calibri"/>
                <a:ea typeface="Calibri"/>
                <a:cs typeface="Calibri"/>
                <a:sym typeface="Calibri"/>
              </a:rPr>
              <a:t>doi</a:t>
            </a:r>
            <a:r>
              <a:rPr lang="en-US" sz="1200" b="0" i="0" dirty="0">
                <a:solidFill>
                  <a:schemeClr val="dk1"/>
                </a:solidFill>
                <a:latin typeface="Calibri"/>
                <a:ea typeface="Calibri"/>
                <a:cs typeface="Calibri"/>
                <a:sym typeface="Calibri"/>
              </a:rPr>
              <a:t>: 10.1542/peds.111.3.564. PMID: 12612237.</a:t>
            </a:r>
            <a:endParaRPr lang="en-US" dirty="0"/>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Anda RF, Brown DW, </a:t>
            </a:r>
            <a:r>
              <a:rPr lang="en-US" sz="1200" b="0" i="0" dirty="0" err="1">
                <a:solidFill>
                  <a:schemeClr val="dk1"/>
                </a:solidFill>
                <a:latin typeface="Calibri"/>
                <a:ea typeface="Calibri"/>
                <a:cs typeface="Calibri"/>
                <a:sym typeface="Calibri"/>
              </a:rPr>
              <a:t>Felitti</a:t>
            </a:r>
            <a:r>
              <a:rPr lang="en-US" sz="1200" b="0" i="0" dirty="0">
                <a:solidFill>
                  <a:schemeClr val="dk1"/>
                </a:solidFill>
                <a:latin typeface="Calibri"/>
                <a:ea typeface="Calibri"/>
                <a:cs typeface="Calibri"/>
                <a:sym typeface="Calibri"/>
              </a:rPr>
              <a:t> VJ, Dube SR, Giles WH. Adverse childhood experiences and prescription drug use in a cohort study of adult HMO patients. BMC Public Health. 2008 Jun 4;8:198. </a:t>
            </a:r>
            <a:r>
              <a:rPr lang="en-US" sz="1200" b="0" i="0" dirty="0" err="1">
                <a:solidFill>
                  <a:schemeClr val="dk1"/>
                </a:solidFill>
                <a:latin typeface="Calibri"/>
                <a:ea typeface="Calibri"/>
                <a:cs typeface="Calibri"/>
                <a:sym typeface="Calibri"/>
              </a:rPr>
              <a:t>doi</a:t>
            </a:r>
            <a:r>
              <a:rPr lang="en-US" sz="1200" b="0" i="0" dirty="0">
                <a:solidFill>
                  <a:schemeClr val="dk1"/>
                </a:solidFill>
                <a:latin typeface="Calibri"/>
                <a:ea typeface="Calibri"/>
                <a:cs typeface="Calibri"/>
                <a:sym typeface="Calibri"/>
              </a:rPr>
              <a:t>: 10.1186/1471-2458-8-198. PMID: 18533034; PMCID: PMC2440750.</a:t>
            </a:r>
            <a:endParaRPr lang="en-US" dirty="0"/>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Dube SR, Miller JW, Brown DW, Giles WH, </a:t>
            </a:r>
            <a:r>
              <a:rPr lang="en-US" sz="1200" b="0" i="0" dirty="0" err="1">
                <a:solidFill>
                  <a:schemeClr val="dk1"/>
                </a:solidFill>
                <a:latin typeface="Calibri"/>
                <a:ea typeface="Calibri"/>
                <a:cs typeface="Calibri"/>
                <a:sym typeface="Calibri"/>
              </a:rPr>
              <a:t>Felitti</a:t>
            </a:r>
            <a:r>
              <a:rPr lang="en-US" sz="1200" b="0" i="0" dirty="0">
                <a:solidFill>
                  <a:schemeClr val="dk1"/>
                </a:solidFill>
                <a:latin typeface="Calibri"/>
                <a:ea typeface="Calibri"/>
                <a:cs typeface="Calibri"/>
                <a:sym typeface="Calibri"/>
              </a:rPr>
              <a:t> VJ, Dong M, Anda RF. Adverse childhood experiences and the association with ever using alcohol and initiating alcohol use during adolescence. J </a:t>
            </a:r>
            <a:r>
              <a:rPr lang="en-US" sz="1200" b="0" i="0" dirty="0" err="1">
                <a:solidFill>
                  <a:schemeClr val="dk1"/>
                </a:solidFill>
                <a:latin typeface="Calibri"/>
                <a:ea typeface="Calibri"/>
                <a:cs typeface="Calibri"/>
                <a:sym typeface="Calibri"/>
              </a:rPr>
              <a:t>Adolesc</a:t>
            </a:r>
            <a:r>
              <a:rPr lang="en-US" sz="1200" b="0" i="0" dirty="0">
                <a:solidFill>
                  <a:schemeClr val="dk1"/>
                </a:solidFill>
                <a:latin typeface="Calibri"/>
                <a:ea typeface="Calibri"/>
                <a:cs typeface="Calibri"/>
                <a:sym typeface="Calibri"/>
              </a:rPr>
              <a:t> Health. 2006 Apr;38(4):444.e1-10. </a:t>
            </a:r>
            <a:r>
              <a:rPr lang="en-US" sz="1200" b="0" i="0" dirty="0" err="1">
                <a:solidFill>
                  <a:schemeClr val="dk1"/>
                </a:solidFill>
                <a:latin typeface="Calibri"/>
                <a:ea typeface="Calibri"/>
                <a:cs typeface="Calibri"/>
                <a:sym typeface="Calibri"/>
              </a:rPr>
              <a:t>doi</a:t>
            </a:r>
            <a:r>
              <a:rPr lang="en-US" sz="1200" b="0" i="0" dirty="0">
                <a:solidFill>
                  <a:schemeClr val="dk1"/>
                </a:solidFill>
                <a:latin typeface="Calibri"/>
                <a:ea typeface="Calibri"/>
                <a:cs typeface="Calibri"/>
                <a:sym typeface="Calibri"/>
              </a:rPr>
              <a:t>: 10.1016/j.jadohealth.2005.06.006. PMID: 16549308.</a:t>
            </a:r>
            <a:endParaRPr lang="en-US" dirty="0"/>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Dube SR, Anda RF, </a:t>
            </a:r>
            <a:r>
              <a:rPr lang="en-US" sz="1200" b="0" i="0" dirty="0" err="1">
                <a:solidFill>
                  <a:schemeClr val="dk1"/>
                </a:solidFill>
                <a:latin typeface="Calibri"/>
                <a:ea typeface="Calibri"/>
                <a:cs typeface="Calibri"/>
                <a:sym typeface="Calibri"/>
              </a:rPr>
              <a:t>Felitti</a:t>
            </a:r>
            <a:r>
              <a:rPr lang="en-US" sz="1200" b="0" i="0" dirty="0">
                <a:solidFill>
                  <a:schemeClr val="dk1"/>
                </a:solidFill>
                <a:latin typeface="Calibri"/>
                <a:ea typeface="Calibri"/>
                <a:cs typeface="Calibri"/>
                <a:sym typeface="Calibri"/>
              </a:rPr>
              <a:t> VJ, Edwards VJ, Croft JB. Adverse childhood experiences and personal alcohol abuse as an adult. Addict </a:t>
            </a:r>
            <a:r>
              <a:rPr lang="en-US" sz="1200" b="0" i="0" dirty="0" err="1">
                <a:solidFill>
                  <a:schemeClr val="dk1"/>
                </a:solidFill>
                <a:latin typeface="Calibri"/>
                <a:ea typeface="Calibri"/>
                <a:cs typeface="Calibri"/>
                <a:sym typeface="Calibri"/>
              </a:rPr>
              <a:t>Behav</a:t>
            </a:r>
            <a:r>
              <a:rPr lang="en-US" sz="1200" b="0" i="0" dirty="0">
                <a:solidFill>
                  <a:schemeClr val="dk1"/>
                </a:solidFill>
                <a:latin typeface="Calibri"/>
                <a:ea typeface="Calibri"/>
                <a:cs typeface="Calibri"/>
                <a:sym typeface="Calibri"/>
              </a:rPr>
              <a:t>. 2002 Sep-Oct;27(5):713-25. </a:t>
            </a:r>
            <a:r>
              <a:rPr lang="en-US" sz="1200" b="0" i="0" dirty="0" err="1">
                <a:solidFill>
                  <a:schemeClr val="dk1"/>
                </a:solidFill>
                <a:latin typeface="Calibri"/>
                <a:ea typeface="Calibri"/>
                <a:cs typeface="Calibri"/>
                <a:sym typeface="Calibri"/>
              </a:rPr>
              <a:t>doi</a:t>
            </a:r>
            <a:r>
              <a:rPr lang="en-US" sz="1200" b="0" i="0" dirty="0">
                <a:solidFill>
                  <a:schemeClr val="dk1"/>
                </a:solidFill>
                <a:latin typeface="Calibri"/>
                <a:ea typeface="Calibri"/>
                <a:cs typeface="Calibri"/>
                <a:sym typeface="Calibri"/>
              </a:rPr>
              <a:t>: 10.1016/s0306-4603(01)00204-0. PMID: 12201379.</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27462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chemeClr val="dk1"/>
                </a:solidFill>
                <a:latin typeface="Calibri"/>
                <a:ea typeface="Calibri"/>
                <a:cs typeface="Calibri"/>
                <a:sym typeface="Calibri"/>
              </a:rPr>
              <a:t>Dube SR, </a:t>
            </a:r>
            <a:r>
              <a:rPr lang="en-US" sz="1200" b="0" i="0" dirty="0" err="1">
                <a:solidFill>
                  <a:schemeClr val="dk1"/>
                </a:solidFill>
                <a:latin typeface="Calibri"/>
                <a:ea typeface="Calibri"/>
                <a:cs typeface="Calibri"/>
                <a:sym typeface="Calibri"/>
              </a:rPr>
              <a:t>Felitti</a:t>
            </a:r>
            <a:r>
              <a:rPr lang="en-US" sz="1200" b="0" i="0" dirty="0">
                <a:solidFill>
                  <a:schemeClr val="dk1"/>
                </a:solidFill>
                <a:latin typeface="Calibri"/>
                <a:ea typeface="Calibri"/>
                <a:cs typeface="Calibri"/>
                <a:sym typeface="Calibri"/>
              </a:rPr>
              <a:t> VJ, Dong M, Chapman DP, Giles WH, Anda RF. Childhood abuse, neglect, and household dysfunction and the risk of illicit drug use: the adverse childhood experiences study. Pediatrics. 2003 Mar;111(3):564-72. </a:t>
            </a:r>
            <a:r>
              <a:rPr lang="en-US" sz="1200" b="0" i="0" dirty="0" err="1">
                <a:solidFill>
                  <a:schemeClr val="dk1"/>
                </a:solidFill>
                <a:latin typeface="Calibri"/>
                <a:ea typeface="Calibri"/>
                <a:cs typeface="Calibri"/>
                <a:sym typeface="Calibri"/>
              </a:rPr>
              <a:t>doi</a:t>
            </a:r>
            <a:r>
              <a:rPr lang="en-US" sz="1200" b="0" i="0" dirty="0">
                <a:solidFill>
                  <a:schemeClr val="dk1"/>
                </a:solidFill>
                <a:latin typeface="Calibri"/>
                <a:ea typeface="Calibri"/>
                <a:cs typeface="Calibri"/>
                <a:sym typeface="Calibri"/>
              </a:rPr>
              <a:t>: 10.1542/peds.111.3.564. PMID: 12612237.</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772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dirty="0"/>
              <a:t>“Syringe Access” vs. “Needle Exchange”</a:t>
            </a:r>
          </a:p>
          <a:p>
            <a:pPr marL="0" lvl="0" indent="0" algn="l" rtl="0">
              <a:spcBef>
                <a:spcPts val="0"/>
              </a:spcBef>
              <a:spcAft>
                <a:spcPts val="0"/>
              </a:spcAft>
              <a:buClr>
                <a:schemeClr val="dk1"/>
              </a:buClr>
              <a:buSzPts val="1200"/>
              <a:buFont typeface="Arial"/>
              <a:buNone/>
            </a:pPr>
            <a:r>
              <a:rPr lang="en-US" b="0" i="0" dirty="0"/>
              <a:t>“Syringe access” includes but is not limited to syringe services programs, and might include syringe access through other sources, like pharmacies or community health clinics. “Needle exchange” is an early term for SSP, focusing on program functions of collecting used syringes and distributing sterile injection supplies. </a:t>
            </a:r>
          </a:p>
          <a:p>
            <a:pPr marL="0" lvl="0" indent="0" algn="l" rtl="0">
              <a:spcBef>
                <a:spcPts val="0"/>
              </a:spcBef>
              <a:spcAft>
                <a:spcPts val="0"/>
              </a:spcAft>
              <a:buClr>
                <a:schemeClr val="dk1"/>
              </a:buClr>
              <a:buSzPts val="1200"/>
              <a:buFont typeface="Arial"/>
              <a:buNone/>
            </a:pPr>
            <a:endParaRPr lang="en-US" b="0" i="0" dirty="0"/>
          </a:p>
          <a:p>
            <a:pPr marL="0" lvl="0" indent="0" algn="l" rtl="0">
              <a:spcBef>
                <a:spcPts val="0"/>
              </a:spcBef>
              <a:spcAft>
                <a:spcPts val="0"/>
              </a:spcAft>
              <a:buClr>
                <a:schemeClr val="dk1"/>
              </a:buClr>
              <a:buSzPts val="1200"/>
              <a:buFont typeface="Arial"/>
              <a:buNone/>
            </a:pPr>
            <a:endParaRPr lang="en-US" b="1" i="0" dirty="0"/>
          </a:p>
          <a:p>
            <a:pPr marL="0" lvl="0" indent="0" algn="l" rtl="0">
              <a:spcBef>
                <a:spcPts val="0"/>
              </a:spcBef>
              <a:spcAft>
                <a:spcPts val="0"/>
              </a:spcAft>
              <a:buNone/>
            </a:pPr>
            <a:r>
              <a:rPr lang="en-US" b="1" i="0" dirty="0"/>
              <a:t>If facilitating a group training:</a:t>
            </a:r>
          </a:p>
          <a:p>
            <a:pPr marL="0" lvl="0" indent="0" algn="l" rtl="0">
              <a:spcBef>
                <a:spcPts val="0"/>
              </a:spcBef>
              <a:spcAft>
                <a:spcPts val="0"/>
              </a:spcAft>
              <a:buNone/>
            </a:pPr>
            <a:endParaRPr lang="en-US" b="0" i="0" dirty="0"/>
          </a:p>
          <a:p>
            <a:pPr marL="0" lvl="0" indent="0" algn="l" rtl="0">
              <a:spcBef>
                <a:spcPts val="0"/>
              </a:spcBef>
              <a:spcAft>
                <a:spcPts val="0"/>
              </a:spcAft>
              <a:buNone/>
            </a:pPr>
            <a:r>
              <a:rPr lang="en-US" b="0" i="0" dirty="0"/>
              <a:t>Take time to briefly review the acronyms. Ask for feedback on whether these terms are familiar, or which may have changed over the years. Are there other terms you should add to the list?</a:t>
            </a:r>
          </a:p>
          <a:p>
            <a:pPr marL="0" lvl="0" indent="0" algn="l" rtl="0">
              <a:spcBef>
                <a:spcPts val="0"/>
              </a:spcBef>
              <a:spcAft>
                <a:spcPts val="0"/>
              </a:spcAft>
              <a:buNone/>
            </a:pPr>
            <a:endParaRPr lang="en-US" b="0" i="0" dirty="0"/>
          </a:p>
          <a:p>
            <a:pPr marL="0" lvl="0" indent="0" algn="l" rtl="0">
              <a:spcBef>
                <a:spcPts val="0"/>
              </a:spcBef>
              <a:spcAft>
                <a:spcPts val="0"/>
              </a:spcAft>
              <a:buNone/>
            </a:pPr>
            <a:r>
              <a:rPr lang="en-US" b="0" i="0" dirty="0"/>
              <a:t>Note that language is fluid and always changing—staying in contact with people in active use and being open to feedback on terminology is a great way to make sure you’re using current and appropriate language. </a:t>
            </a:r>
            <a:endParaRPr i="1" dirty="0"/>
          </a:p>
          <a:p>
            <a:pPr marL="0" lvl="0" indent="0" algn="l" rtl="0">
              <a:spcBef>
                <a:spcPts val="0"/>
              </a:spcBef>
              <a:spcAft>
                <a:spcPts val="0"/>
              </a:spcAft>
              <a:buNone/>
            </a:pPr>
            <a:endParaRPr dirty="0"/>
          </a:p>
        </p:txBody>
      </p:sp>
      <p:sp>
        <p:nvSpPr>
          <p:cNvPr id="151" name="Google Shape;15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It is important to note that physical and/or mental dependence can be a symptom or criterion of substance use disorder (including alcohol use disorder and opioid use disorder), but that dependence does not equal SUD or addiction in all situations. Someone who takes medications for mental healthcare, medications for opioid use disorder, or maintains a pain management regimen may be dependent on their medication, but may not have other symptoms of unmanageable or chaotic use that characterize SUD. </a:t>
            </a:r>
          </a:p>
          <a:p>
            <a:pPr marL="228600" lvl="0" indent="-228600" algn="l" rtl="0">
              <a:spcBef>
                <a:spcPts val="0"/>
              </a:spcBef>
              <a:spcAft>
                <a:spcPts val="0"/>
              </a:spcAft>
              <a:buClr>
                <a:schemeClr val="dk1"/>
              </a:buClr>
              <a:buSzPts val="1200"/>
              <a:buFont typeface="Calibri"/>
              <a:buAutoNum type="arabicPeriod"/>
            </a:pPr>
            <a:endParaRPr lang="en-US" dirty="0"/>
          </a:p>
          <a:p>
            <a:pPr marL="228600" lvl="0" indent="-228600" algn="l" rtl="0">
              <a:spcBef>
                <a:spcPts val="0"/>
              </a:spcBef>
              <a:spcAft>
                <a:spcPts val="0"/>
              </a:spcAft>
              <a:buClr>
                <a:schemeClr val="dk1"/>
              </a:buClr>
              <a:buSzPts val="1200"/>
              <a:buFont typeface="Calibri"/>
              <a:buAutoNum type="arabicPeriod"/>
            </a:pPr>
            <a:endParaRPr lang="en-US" dirty="0"/>
          </a:p>
          <a:p>
            <a:pPr marL="228600" lvl="0" indent="-228600" algn="l" rtl="0">
              <a:spcBef>
                <a:spcPts val="0"/>
              </a:spcBef>
              <a:spcAft>
                <a:spcPts val="0"/>
              </a:spcAft>
              <a:buClr>
                <a:schemeClr val="dk1"/>
              </a:buClr>
              <a:buSzPts val="1200"/>
              <a:buFont typeface="Calibri"/>
              <a:buAutoNum type="arabicPeriod"/>
            </a:pPr>
            <a:r>
              <a:rPr lang="en-US" dirty="0"/>
              <a:t>https://www.psychiatry.org/patients-families/addiction</a:t>
            </a:r>
            <a:endParaRPr dirty="0"/>
          </a:p>
          <a:p>
            <a:pPr marL="228600" lvl="0" indent="-228600" algn="l" rtl="0">
              <a:spcBef>
                <a:spcPts val="0"/>
              </a:spcBef>
              <a:spcAft>
                <a:spcPts val="0"/>
              </a:spcAft>
              <a:buClr>
                <a:schemeClr val="dk1"/>
              </a:buClr>
              <a:buSzPts val="1200"/>
              <a:buFont typeface="Calibri"/>
              <a:buAutoNum type="arabicPeriod"/>
            </a:pPr>
            <a:r>
              <a:rPr lang="en-US" dirty="0"/>
              <a:t>https://medlineplus.gov/ency/article/000949.htm</a:t>
            </a:r>
            <a:endParaRPr dirty="0"/>
          </a:p>
          <a:p>
            <a:pPr marL="228600" lvl="0" indent="-228600" algn="l" rtl="0">
              <a:spcBef>
                <a:spcPts val="0"/>
              </a:spcBef>
              <a:spcAft>
                <a:spcPts val="0"/>
              </a:spcAft>
              <a:buClr>
                <a:schemeClr val="dk1"/>
              </a:buClr>
              <a:buSzPts val="1200"/>
              <a:buFont typeface="Calibri"/>
              <a:buAutoNum type="arabicPeriod"/>
            </a:pPr>
            <a:r>
              <a:rPr lang="en-US" dirty="0"/>
              <a:t>https://www.healthline.com/health/alcoholism/withdrawal</a:t>
            </a:r>
          </a:p>
          <a:p>
            <a:pPr marL="0" lvl="0" indent="0" algn="l" rtl="0">
              <a:spcBef>
                <a:spcPts val="0"/>
              </a:spcBef>
              <a:spcAft>
                <a:spcPts val="0"/>
              </a:spcAft>
              <a:buClr>
                <a:schemeClr val="dk1"/>
              </a:buClr>
              <a:buSzPts val="1200"/>
              <a:buFont typeface="Calibri"/>
              <a:buNone/>
            </a:pPr>
            <a:endParaRPr lang="en-US" dirty="0"/>
          </a:p>
        </p:txBody>
      </p:sp>
      <p:sp>
        <p:nvSpPr>
          <p:cNvPr id="430" name="Google Shape;43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Access to and quality of illicit drugs vary around the world. Availability of certain types of drugs depends on geographic region, trade and transportation routes, climate and agriculture, regulation and criminalization, wealth and disposable income (how much money the average person is able to spend on drugs), and other social and political influences. The drug types listed here are common in the United States but many others may be found in markets around the country—for example, new research chemicals and “designer drugs” are identified all the time. </a:t>
            </a:r>
            <a:endParaRPr dirty="0"/>
          </a:p>
        </p:txBody>
      </p:sp>
      <p:sp>
        <p:nvSpPr>
          <p:cNvPr id="438" name="Google Shape;43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7" name="Google Shape;45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3429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9005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Illicit drug markets make quality control very difficult. Fentanyl and strong opioid analogues can be mixed with other substances—other opioids, as well as stimulants like meth and cocaine. People who don’t usually use opioids (“opioid-naïve”) have less tolerance and may be more vulnerable to opioid overdose from unintentional fentanyl exposure than opioid users. Assume that there might be fentanyl (and other potent opioid analogues) in any illicit drugs—don’t use alone, make naloxone available, go slowly, and use a test dose or shot.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1288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Everyone, even people experiencing substance use disorder, can make rational decisions about their drug use—including by taking safety precautions, or deciding not to use at all. Using intentionally—having a plan, knowing how much you will use, knowing who else will be there, being prepared to manage side effects and aftercare—can prevent harms and help establish/maintain healthy boundaries.</a:t>
            </a:r>
            <a:endParaRPr dirty="0"/>
          </a:p>
        </p:txBody>
      </p:sp>
      <p:sp>
        <p:nvSpPr>
          <p:cNvPr id="479" name="Google Shape;47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framework developed by Norman </a:t>
            </a:r>
            <a:r>
              <a:rPr lang="en-US" dirty="0" err="1"/>
              <a:t>Zinberg</a:t>
            </a:r>
            <a:r>
              <a:rPr lang="en-US" dirty="0"/>
              <a:t>—</a:t>
            </a:r>
          </a:p>
          <a:p>
            <a:endParaRPr lang="en-US" dirty="0"/>
          </a:p>
          <a:p>
            <a:pPr marL="0" lvl="0" indent="0" algn="l" rtl="0">
              <a:lnSpc>
                <a:spcPct val="100000"/>
              </a:lnSpc>
              <a:spcBef>
                <a:spcPts val="0"/>
              </a:spcBef>
              <a:spcAft>
                <a:spcPts val="0"/>
              </a:spcAft>
              <a:buClr>
                <a:schemeClr val="dk1"/>
              </a:buClr>
              <a:buSzPts val="1400"/>
              <a:buFont typeface="Calibri"/>
              <a:buNone/>
            </a:pPr>
            <a:r>
              <a:rPr lang="en-US" b="1" dirty="0"/>
              <a:t>Drug </a:t>
            </a:r>
          </a:p>
          <a:p>
            <a:pPr marL="0" lvl="0" indent="0" algn="l" rtl="0">
              <a:lnSpc>
                <a:spcPct val="100000"/>
              </a:lnSpc>
              <a:spcBef>
                <a:spcPts val="0"/>
              </a:spcBef>
              <a:spcAft>
                <a:spcPts val="0"/>
              </a:spcAft>
              <a:buClr>
                <a:schemeClr val="dk1"/>
              </a:buClr>
              <a:buSzPts val="1400"/>
              <a:buFont typeface="Calibri"/>
              <a:buNone/>
            </a:pPr>
            <a:r>
              <a:rPr lang="en-US" dirty="0">
                <a:solidFill>
                  <a:srgbClr val="000000"/>
                </a:solidFill>
              </a:rPr>
              <a:t>The drug(s) being used, potency and quality, how much is used, method of use, “cuts” or adulterants in the drug(s)</a:t>
            </a:r>
          </a:p>
          <a:p>
            <a:pPr marL="171450" lvl="0" indent="-171450" algn="l" rtl="0">
              <a:lnSpc>
                <a:spcPct val="100000"/>
              </a:lnSpc>
              <a:spcBef>
                <a:spcPts val="0"/>
              </a:spcBef>
              <a:spcAft>
                <a:spcPts val="0"/>
              </a:spcAft>
              <a:buClr>
                <a:schemeClr val="dk1"/>
              </a:buClr>
              <a:buSzPts val="1400"/>
              <a:buFontTx/>
              <a:buChar char="-"/>
            </a:pPr>
            <a:r>
              <a:rPr lang="en-US" dirty="0"/>
              <a:t>“Quality control” is difficult-to-impossible when the drug supply is unregulated</a:t>
            </a:r>
          </a:p>
          <a:p>
            <a:pPr marL="171450" lvl="0" indent="-171450" algn="l" rtl="0">
              <a:lnSpc>
                <a:spcPct val="100000"/>
              </a:lnSpc>
              <a:spcBef>
                <a:spcPts val="0"/>
              </a:spcBef>
              <a:spcAft>
                <a:spcPts val="0"/>
              </a:spcAft>
              <a:buClr>
                <a:schemeClr val="dk1"/>
              </a:buClr>
              <a:buSzPts val="1400"/>
              <a:buFontTx/>
              <a:buChar char="-"/>
            </a:pPr>
            <a:r>
              <a:rPr lang="en-US" dirty="0"/>
              <a:t>However, programs and providers can collect and share information about local/regional drug supply, including “bad bags”/strong batch information or areas that have reported a high number of fentanyl-related overdoses that might be associated with a specific drug supply</a:t>
            </a:r>
          </a:p>
          <a:p>
            <a:pPr marL="171450" lvl="0" indent="-171450" algn="l" rtl="0">
              <a:lnSpc>
                <a:spcPct val="100000"/>
              </a:lnSpc>
              <a:spcBef>
                <a:spcPts val="0"/>
              </a:spcBef>
              <a:spcAft>
                <a:spcPts val="0"/>
              </a:spcAft>
              <a:buClr>
                <a:schemeClr val="dk1"/>
              </a:buClr>
              <a:buSzPts val="1400"/>
              <a:buFontTx/>
              <a:buChar char="-"/>
            </a:pPr>
            <a:r>
              <a:rPr lang="en-US" dirty="0"/>
              <a:t>Prescription medications (MOUD/MAT regimens, medications not-used-as-prescribed) can make it easier to determine potency and prevent contamination</a:t>
            </a:r>
          </a:p>
          <a:p>
            <a:pPr marL="0" lvl="0" indent="0" algn="l" rtl="0">
              <a:lnSpc>
                <a:spcPct val="100000"/>
              </a:lnSpc>
              <a:spcBef>
                <a:spcPts val="0"/>
              </a:spcBef>
              <a:spcAft>
                <a:spcPts val="0"/>
              </a:spcAft>
              <a:buClr>
                <a:schemeClr val="dk1"/>
              </a:buClr>
              <a:buSzPts val="1400"/>
              <a:buFontTx/>
              <a:buNone/>
            </a:pPr>
            <a:endParaRPr lang="en-US" b="1" dirty="0"/>
          </a:p>
          <a:p>
            <a:pPr marL="0" lvl="0" indent="0" algn="l" rtl="0">
              <a:lnSpc>
                <a:spcPct val="100000"/>
              </a:lnSpc>
              <a:spcBef>
                <a:spcPts val="360"/>
              </a:spcBef>
              <a:spcAft>
                <a:spcPts val="0"/>
              </a:spcAft>
              <a:buClr>
                <a:schemeClr val="dk1"/>
              </a:buClr>
              <a:buSzPts val="1400"/>
              <a:buFont typeface="Calibri"/>
              <a:buNone/>
            </a:pPr>
            <a:r>
              <a:rPr lang="en-US" b="1" dirty="0"/>
              <a:t>Set</a:t>
            </a:r>
          </a:p>
          <a:p>
            <a:pPr marL="0" lvl="0" indent="0" algn="l" rtl="0">
              <a:lnSpc>
                <a:spcPct val="100000"/>
              </a:lnSpc>
              <a:spcBef>
                <a:spcPts val="360"/>
              </a:spcBef>
              <a:spcAft>
                <a:spcPts val="0"/>
              </a:spcAft>
              <a:buClr>
                <a:schemeClr val="dk1"/>
              </a:buClr>
              <a:buSzPts val="1400"/>
              <a:buFont typeface="Calibri"/>
              <a:buNone/>
            </a:pPr>
            <a:r>
              <a:rPr lang="en-US" dirty="0"/>
              <a:t>The mindset or attitude with which someone approaches their drug use</a:t>
            </a:r>
          </a:p>
          <a:p>
            <a:pPr marL="171450" lvl="0" indent="-171450" algn="l" rtl="0">
              <a:lnSpc>
                <a:spcPct val="100000"/>
              </a:lnSpc>
              <a:spcBef>
                <a:spcPts val="360"/>
              </a:spcBef>
              <a:spcAft>
                <a:spcPts val="0"/>
              </a:spcAft>
              <a:buClr>
                <a:schemeClr val="dk1"/>
              </a:buClr>
              <a:buSzPts val="1400"/>
              <a:buFontTx/>
              <a:buChar char="-"/>
            </a:pPr>
            <a:r>
              <a:rPr lang="en-US" dirty="0"/>
              <a:t>If someone is in withdrawal and trying to get well, or using in public and afraid of arrest or harassment, it may affect their process of preparing and administering (for example, reusing a syringe instead of waiting to be able to pick one up from an SSP)</a:t>
            </a:r>
          </a:p>
          <a:p>
            <a:pPr marL="171450" lvl="0" indent="-171450" algn="l" rtl="0">
              <a:lnSpc>
                <a:spcPct val="100000"/>
              </a:lnSpc>
              <a:spcBef>
                <a:spcPts val="360"/>
              </a:spcBef>
              <a:spcAft>
                <a:spcPts val="0"/>
              </a:spcAft>
              <a:buClr>
                <a:schemeClr val="dk1"/>
              </a:buClr>
              <a:buSzPts val="1400"/>
              <a:buFontTx/>
              <a:buChar char="-"/>
            </a:pPr>
            <a:r>
              <a:rPr lang="en-US" dirty="0"/>
              <a:t>People, even people experiencing substance use disorder, can make rational decisions about their drug use. Using intentionally—having a plan, knowing how much you will use, knowing who else will be there, being prepared to manage side effects and aftercare—can prevent harms and help establish/maintain healthy boundaries. </a:t>
            </a:r>
          </a:p>
          <a:p>
            <a:pPr marL="171450" lvl="0" indent="-171450" algn="l" rtl="0">
              <a:lnSpc>
                <a:spcPct val="100000"/>
              </a:lnSpc>
              <a:spcBef>
                <a:spcPts val="360"/>
              </a:spcBef>
              <a:spcAft>
                <a:spcPts val="0"/>
              </a:spcAft>
              <a:buClr>
                <a:schemeClr val="dk1"/>
              </a:buClr>
              <a:buSzPts val="1400"/>
              <a:buFontTx/>
              <a:buChar char="-"/>
            </a:pPr>
            <a:endParaRPr lang="en-US" dirty="0"/>
          </a:p>
          <a:p>
            <a:pPr marL="0" lvl="0" indent="0" algn="l" rtl="0">
              <a:lnSpc>
                <a:spcPct val="100000"/>
              </a:lnSpc>
              <a:spcBef>
                <a:spcPts val="0"/>
              </a:spcBef>
              <a:spcAft>
                <a:spcPts val="0"/>
              </a:spcAft>
              <a:buClr>
                <a:schemeClr val="dk1"/>
              </a:buClr>
              <a:buSzPts val="1200"/>
              <a:buFont typeface="Arial"/>
              <a:buNone/>
            </a:pPr>
            <a:r>
              <a:rPr lang="en-US" b="1" dirty="0"/>
              <a:t>Setting</a:t>
            </a:r>
          </a:p>
          <a:p>
            <a:pPr marL="0" lvl="0" indent="0" algn="l" rtl="0">
              <a:lnSpc>
                <a:spcPct val="100000"/>
              </a:lnSpc>
              <a:spcBef>
                <a:spcPts val="0"/>
              </a:spcBef>
              <a:spcAft>
                <a:spcPts val="0"/>
              </a:spcAft>
              <a:buClr>
                <a:schemeClr val="dk1"/>
              </a:buClr>
              <a:buSzPts val="1200"/>
              <a:buFont typeface="Arial"/>
              <a:buNone/>
            </a:pPr>
            <a:r>
              <a:rPr lang="en-US" dirty="0"/>
              <a:t>The context or factors surrounding use, including environmental or situational circumstances</a:t>
            </a:r>
          </a:p>
          <a:p>
            <a:pPr marL="171450" lvl="0" indent="-171450" algn="l" rtl="0">
              <a:lnSpc>
                <a:spcPct val="100000"/>
              </a:lnSpc>
              <a:spcBef>
                <a:spcPts val="0"/>
              </a:spcBef>
              <a:spcAft>
                <a:spcPts val="0"/>
              </a:spcAft>
              <a:buClr>
                <a:schemeClr val="dk1"/>
              </a:buClr>
              <a:buSzPts val="1200"/>
              <a:buFontTx/>
              <a:buChar char="-"/>
            </a:pPr>
            <a:r>
              <a:rPr lang="en-US" dirty="0"/>
              <a:t>Providers should consider the setting(s) of drug use when talking to someone about their use and ways to reduce risks</a:t>
            </a:r>
          </a:p>
          <a:p>
            <a:pPr marL="171450" lvl="0" indent="-171450" algn="l" rtl="0">
              <a:lnSpc>
                <a:spcPct val="100000"/>
              </a:lnSpc>
              <a:spcBef>
                <a:spcPts val="0"/>
              </a:spcBef>
              <a:spcAft>
                <a:spcPts val="0"/>
              </a:spcAft>
              <a:buClr>
                <a:schemeClr val="dk1"/>
              </a:buClr>
              <a:buSzPts val="1200"/>
              <a:buFontTx/>
              <a:buChar char="-"/>
            </a:pPr>
            <a:r>
              <a:rPr lang="en-US" dirty="0"/>
              <a:t>Not having a safe place to use, including a clean surface for preparation, can affect preparation and administration and create additional risks </a:t>
            </a:r>
          </a:p>
          <a:p>
            <a:pPr marL="171450" lvl="0" indent="-171450" algn="l" rtl="0">
              <a:lnSpc>
                <a:spcPct val="100000"/>
              </a:lnSpc>
              <a:spcBef>
                <a:spcPts val="0"/>
              </a:spcBef>
              <a:spcAft>
                <a:spcPts val="0"/>
              </a:spcAft>
              <a:buClr>
                <a:schemeClr val="dk1"/>
              </a:buClr>
              <a:buSzPts val="1200"/>
              <a:buFontTx/>
              <a:buChar char="-"/>
            </a:pPr>
            <a:r>
              <a:rPr lang="en-US" dirty="0"/>
              <a:t>Having a partner facilitate your use (including having a partner perform injections) can reduce control over individual use; however, using alone can create other risks</a:t>
            </a:r>
          </a:p>
          <a:p>
            <a:pPr marL="171450" lvl="0" indent="-171450" algn="l" rtl="0">
              <a:lnSpc>
                <a:spcPct val="100000"/>
              </a:lnSpc>
              <a:spcBef>
                <a:spcPts val="0"/>
              </a:spcBef>
              <a:spcAft>
                <a:spcPts val="0"/>
              </a:spcAft>
              <a:buClr>
                <a:schemeClr val="dk1"/>
              </a:buClr>
              <a:buSzPts val="1200"/>
              <a:buFontTx/>
              <a:buChar char="-"/>
            </a:pPr>
            <a:r>
              <a:rPr lang="en-US" dirty="0"/>
              <a:t>Create safer environments where people can use, identify policy changes that would reduce environment risks, address stigma towards/discrimination and stigma against drug users</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4259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The potential risks identified on the previous slide—and others—can change day to day and from one user to another. Supporting comprehensive, person-centered care requires different types of interventions and services within different parts of society. Prioritizing participant involvement and developing meaningful relationships with community members ensures that services can evolve and maintain relevance even as drug trends change. </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dirty="0"/>
              <a:t>Harm reduction programs will always look different from place to place, because they intentionally develop to respond to local needs, assets, and drug use practices. Some programs may veer more toward medical services—providing HIV, viral hepatitis, and STI screening and treatment, wound care, street medicine teams, reproductive health services, and more. Other programs may collaborate more with local social service agencies to facilitate food pantries, clothing closets, community service and outreach, and other mutual aid supports. Investing in one-on-one relationships with participants or maintaining a Community Advisory Board can help identify priority services for co-location or connections to care. </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dirty="0"/>
              <a:t>According to CDC, people who participate in SSPs are five times more likely to enter SUD treatment than people who do not participate in these programs. When people feel safe and supported in their actions—”met where they’re at”—they are more likely to maintain ties to health services and to seek out compassionate, nonjudgmental providers and advocates if or when they want treatment. </a:t>
            </a:r>
          </a:p>
          <a:p>
            <a:pPr marL="0" lvl="0" indent="0" algn="l" rtl="0">
              <a:lnSpc>
                <a:spcPct val="100000"/>
              </a:lnSpc>
              <a:spcBef>
                <a:spcPts val="0"/>
              </a:spcBef>
              <a:spcAft>
                <a:spcPts val="0"/>
              </a:spcAft>
              <a:buClr>
                <a:schemeClr val="dk1"/>
              </a:buClr>
              <a:buSzPts val="1400"/>
              <a:buFont typeface="Calibri"/>
              <a:buNone/>
            </a:pPr>
            <a:endParaRPr lang="en-US" dirty="0"/>
          </a:p>
        </p:txBody>
      </p:sp>
      <p:sp>
        <p:nvSpPr>
          <p:cNvPr id="496" name="Google Shape;49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overdoses occur in your community? Which of these strategies are currently available? What other strategies might be viable?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092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This activity can be used to identify our own values and attitudes toward drug use and people who use drugs, and how they inform health and safety.</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6341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experience, what do SSPs typically provide? What do they look like, or how are they structured? How are services delivered, what do interactions look like between participants and staff?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41933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e67164ffc4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e67164ffc4_0_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prompts from the Values Clarification activity. Knowing more about harm reduction and drug user health, have any of your thoughts or feelings changed? </a:t>
            </a:r>
            <a:endParaRPr dirty="0"/>
          </a:p>
        </p:txBody>
      </p:sp>
      <p:sp>
        <p:nvSpPr>
          <p:cNvPr id="527" name="Google Shape;527;ge67164ffc4_0_1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Do you have any final reflections? What do you wish had been included in this training? What else are you interested in learning about drug user health and harm reduction? What are your main take-aways? Do you have any ideas for next steps?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42920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e67164ffc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e67164ffc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Do you have any final reflections? What do you wish had been included in this training? What else are you interested in learning about drug user health and harm reduction? What are your main take-aways? Do you have any ideas for next steps?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540" name="Google Shape;540;ge67164ffc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If going through this training on your own, use these instructions to complete the Values Clarification activity. </a:t>
            </a:r>
            <a:endParaRPr dirty="0"/>
          </a:p>
          <a:p>
            <a:pPr marL="0" lvl="0" indent="0" algn="l" rtl="0">
              <a:spcBef>
                <a:spcPts val="0"/>
              </a:spcBef>
              <a:spcAft>
                <a:spcPts val="0"/>
              </a:spcAft>
              <a:buNone/>
            </a:pPr>
            <a:endParaRPr dirty="0"/>
          </a:p>
        </p:txBody>
      </p:sp>
      <p:sp>
        <p:nvSpPr>
          <p:cNvPr id="173" name="Google Shape;17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If facilitating a group training, use these instructions to complete the Values Clarification activity. </a:t>
            </a:r>
            <a:endParaRPr/>
          </a:p>
          <a:p>
            <a:pPr marL="0" lvl="0" indent="0" algn="l" rtl="0">
              <a:spcBef>
                <a:spcPts val="0"/>
              </a:spcBef>
              <a:spcAft>
                <a:spcPts val="0"/>
              </a:spcAft>
              <a:buNone/>
            </a:pPr>
            <a:endParaRPr/>
          </a:p>
        </p:txBody>
      </p:sp>
      <p:sp>
        <p:nvSpPr>
          <p:cNvPr id="181" name="Google Shape;18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dirty="0"/>
              <a:t>You can also download the </a:t>
            </a:r>
            <a:r>
              <a:rPr lang="en-US" sz="1200" b="1" dirty="0"/>
              <a:t>Values Clarification worksheet</a:t>
            </a:r>
            <a:r>
              <a:rPr lang="en-US" sz="1200" dirty="0"/>
              <a:t> here: https://www.nastad.org/sites/default/files/Uploads/drug_use_values_clarification_worksheet_for_dhmh.pdf</a:t>
            </a:r>
            <a:r>
              <a:rPr lang="en-US" sz="1200" b="0" dirty="0"/>
              <a:t>.</a:t>
            </a:r>
            <a:endParaRPr b="0"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None/>
            </a:pPr>
            <a:endParaRPr dirty="0"/>
          </a:p>
        </p:txBody>
      </p:sp>
      <p:sp>
        <p:nvSpPr>
          <p:cNvPr id="189" name="Google Shape;1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
          <p:cNvSpPr txBox="1">
            <a:spLocks noGrp="1"/>
          </p:cNvSpPr>
          <p:nvPr>
            <p:ph type="ctrTitle"/>
          </p:nvPr>
        </p:nvSpPr>
        <p:spPr>
          <a:xfrm>
            <a:off x="924127" y="2269872"/>
            <a:ext cx="10343745" cy="191420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6254E"/>
              </a:buClr>
              <a:buSzPts val="5500"/>
              <a:buFont typeface="Calibri"/>
              <a:buNone/>
              <a:defRPr sz="5500" b="0">
                <a:solidFill>
                  <a:srgbClr val="16254E"/>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2"/>
          <p:cNvPicPr preferRelativeResize="0"/>
          <p:nvPr/>
        </p:nvPicPr>
        <p:blipFill rotWithShape="1">
          <a:blip r:embed="rId3">
            <a:alphaModFix/>
          </a:blip>
          <a:srcRect/>
          <a:stretch/>
        </p:blipFill>
        <p:spPr>
          <a:xfrm>
            <a:off x="5211350" y="227557"/>
            <a:ext cx="1618940" cy="1545827"/>
          </a:xfrm>
          <a:prstGeom prst="rect">
            <a:avLst/>
          </a:prstGeom>
          <a:noFill/>
          <a:ln>
            <a:noFill/>
          </a:ln>
        </p:spPr>
      </p:pic>
      <p:cxnSp>
        <p:nvCxnSpPr>
          <p:cNvPr id="19" name="Google Shape;19;p2"/>
          <p:cNvCxnSpPr/>
          <p:nvPr/>
        </p:nvCxnSpPr>
        <p:spPr>
          <a:xfrm>
            <a:off x="619760" y="4673600"/>
            <a:ext cx="1798320" cy="0"/>
          </a:xfrm>
          <a:prstGeom prst="straightConnector1">
            <a:avLst/>
          </a:prstGeom>
          <a:noFill/>
          <a:ln w="50800" cap="flat" cmpd="sng">
            <a:solidFill>
              <a:srgbClr val="FBD48B"/>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1"/>
        <p:cNvGrpSpPr/>
        <p:nvPr/>
      </p:nvGrpSpPr>
      <p:grpSpPr>
        <a:xfrm>
          <a:off x="0" y="0"/>
          <a:ext cx="0" cy="0"/>
          <a:chOff x="0" y="0"/>
          <a:chExt cx="0" cy="0"/>
        </a:xfrm>
      </p:grpSpPr>
      <p:pic>
        <p:nvPicPr>
          <p:cNvPr id="82" name="Google Shape;82;p1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3" name="Google Shape;83;p11"/>
          <p:cNvSpPr txBox="1">
            <a:spLocks noGrp="1"/>
          </p:cNvSpPr>
          <p:nvPr>
            <p:ph type="ctrTitle"/>
          </p:nvPr>
        </p:nvSpPr>
        <p:spPr>
          <a:xfrm>
            <a:off x="5250873" y="2542308"/>
            <a:ext cx="6307945" cy="1773383"/>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16254E"/>
              </a:buClr>
              <a:buSzPts val="5500"/>
              <a:buFont typeface="Calibri"/>
              <a:buNone/>
              <a:defRPr sz="5500" b="0">
                <a:solidFill>
                  <a:srgbClr val="16254E"/>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4" name="Google Shape;84;p11"/>
          <p:cNvPicPr preferRelativeResize="0"/>
          <p:nvPr/>
        </p:nvPicPr>
        <p:blipFill rotWithShape="1">
          <a:blip r:embed="rId3">
            <a:alphaModFix/>
          </a:blip>
          <a:srcRect/>
          <a:stretch/>
        </p:blipFill>
        <p:spPr>
          <a:xfrm>
            <a:off x="9939878" y="359175"/>
            <a:ext cx="1618940" cy="154582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85"/>
        <p:cNvGrpSpPr/>
        <p:nvPr/>
      </p:nvGrpSpPr>
      <p:grpSpPr>
        <a:xfrm>
          <a:off x="0" y="0"/>
          <a:ext cx="0" cy="0"/>
          <a:chOff x="0" y="0"/>
          <a:chExt cx="0" cy="0"/>
        </a:xfrm>
      </p:grpSpPr>
      <p:pic>
        <p:nvPicPr>
          <p:cNvPr id="86" name="Google Shape;86;p1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7" name="Google Shape;87;p12"/>
          <p:cNvSpPr txBox="1"/>
          <p:nvPr/>
        </p:nvSpPr>
        <p:spPr>
          <a:xfrm>
            <a:off x="874297" y="6461842"/>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rgbClr val="888888"/>
              </a:solidFill>
              <a:latin typeface="Calibri"/>
              <a:ea typeface="Calibri"/>
              <a:cs typeface="Calibri"/>
              <a:sym typeface="Calibri"/>
            </a:endParaRPr>
          </a:p>
        </p:txBody>
      </p:sp>
      <p:pic>
        <p:nvPicPr>
          <p:cNvPr id="88" name="Google Shape;88;p12"/>
          <p:cNvPicPr preferRelativeResize="0"/>
          <p:nvPr/>
        </p:nvPicPr>
        <p:blipFill rotWithShape="1">
          <a:blip r:embed="rId3">
            <a:alphaModFix/>
          </a:blip>
          <a:srcRect/>
          <a:stretch/>
        </p:blipFill>
        <p:spPr>
          <a:xfrm>
            <a:off x="880664" y="5868989"/>
            <a:ext cx="1623460" cy="653894"/>
          </a:xfrm>
          <a:prstGeom prst="rect">
            <a:avLst/>
          </a:prstGeom>
          <a:noFill/>
          <a:ln>
            <a:noFill/>
          </a:ln>
        </p:spPr>
      </p:pic>
      <p:sp>
        <p:nvSpPr>
          <p:cNvPr id="89" name="Google Shape;89;p12"/>
          <p:cNvSpPr txBox="1">
            <a:spLocks noGrp="1"/>
          </p:cNvSpPr>
          <p:nvPr>
            <p:ph type="dt" idx="10"/>
          </p:nvPr>
        </p:nvSpPr>
        <p:spPr>
          <a:xfrm>
            <a:off x="10396962" y="6265423"/>
            <a:ext cx="9660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16254E"/>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1524390" y="6257192"/>
            <a:ext cx="50625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6254E"/>
                </a:solidFill>
                <a:latin typeface="Calibri"/>
                <a:ea typeface="Calibri"/>
                <a:cs typeface="Calibri"/>
                <a:sym typeface="Calibri"/>
              </a:defRPr>
            </a:lvl1pPr>
            <a:lvl2pPr marL="0" lvl="1" indent="0" algn="r">
              <a:spcBef>
                <a:spcPts val="0"/>
              </a:spcBef>
              <a:buNone/>
              <a:defRPr sz="1200">
                <a:solidFill>
                  <a:srgbClr val="16254E"/>
                </a:solidFill>
                <a:latin typeface="Calibri"/>
                <a:ea typeface="Calibri"/>
                <a:cs typeface="Calibri"/>
                <a:sym typeface="Calibri"/>
              </a:defRPr>
            </a:lvl2pPr>
            <a:lvl3pPr marL="0" lvl="2" indent="0" algn="r">
              <a:spcBef>
                <a:spcPts val="0"/>
              </a:spcBef>
              <a:buNone/>
              <a:defRPr sz="1200">
                <a:solidFill>
                  <a:srgbClr val="16254E"/>
                </a:solidFill>
                <a:latin typeface="Calibri"/>
                <a:ea typeface="Calibri"/>
                <a:cs typeface="Calibri"/>
                <a:sym typeface="Calibri"/>
              </a:defRPr>
            </a:lvl3pPr>
            <a:lvl4pPr marL="0" lvl="3" indent="0" algn="r">
              <a:spcBef>
                <a:spcPts val="0"/>
              </a:spcBef>
              <a:buNone/>
              <a:defRPr sz="1200">
                <a:solidFill>
                  <a:srgbClr val="16254E"/>
                </a:solidFill>
                <a:latin typeface="Calibri"/>
                <a:ea typeface="Calibri"/>
                <a:cs typeface="Calibri"/>
                <a:sym typeface="Calibri"/>
              </a:defRPr>
            </a:lvl4pPr>
            <a:lvl5pPr marL="0" lvl="4" indent="0" algn="r">
              <a:spcBef>
                <a:spcPts val="0"/>
              </a:spcBef>
              <a:buNone/>
              <a:defRPr sz="1200">
                <a:solidFill>
                  <a:srgbClr val="16254E"/>
                </a:solidFill>
                <a:latin typeface="Calibri"/>
                <a:ea typeface="Calibri"/>
                <a:cs typeface="Calibri"/>
                <a:sym typeface="Calibri"/>
              </a:defRPr>
            </a:lvl5pPr>
            <a:lvl6pPr marL="0" lvl="5" indent="0" algn="r">
              <a:spcBef>
                <a:spcPts val="0"/>
              </a:spcBef>
              <a:buNone/>
              <a:defRPr sz="1200">
                <a:solidFill>
                  <a:srgbClr val="16254E"/>
                </a:solidFill>
                <a:latin typeface="Calibri"/>
                <a:ea typeface="Calibri"/>
                <a:cs typeface="Calibri"/>
                <a:sym typeface="Calibri"/>
              </a:defRPr>
            </a:lvl6pPr>
            <a:lvl7pPr marL="0" lvl="6" indent="0" algn="r">
              <a:spcBef>
                <a:spcPts val="0"/>
              </a:spcBef>
              <a:buNone/>
              <a:defRPr sz="1200">
                <a:solidFill>
                  <a:srgbClr val="16254E"/>
                </a:solidFill>
                <a:latin typeface="Calibri"/>
                <a:ea typeface="Calibri"/>
                <a:cs typeface="Calibri"/>
                <a:sym typeface="Calibri"/>
              </a:defRPr>
            </a:lvl7pPr>
            <a:lvl8pPr marL="0" lvl="7" indent="0" algn="r">
              <a:spcBef>
                <a:spcPts val="0"/>
              </a:spcBef>
              <a:buNone/>
              <a:defRPr sz="1200">
                <a:solidFill>
                  <a:srgbClr val="16254E"/>
                </a:solidFill>
                <a:latin typeface="Calibri"/>
                <a:ea typeface="Calibri"/>
                <a:cs typeface="Calibri"/>
                <a:sym typeface="Calibri"/>
              </a:defRPr>
            </a:lvl8pPr>
            <a:lvl9pPr marL="0" lvl="8" indent="0" algn="r">
              <a:spcBef>
                <a:spcPts val="0"/>
              </a:spcBef>
              <a:buNone/>
              <a:defRPr sz="1200">
                <a:solidFill>
                  <a:srgbClr val="16254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2"/>
          <p:cNvSpPr txBox="1">
            <a:spLocks noGrp="1"/>
          </p:cNvSpPr>
          <p:nvPr>
            <p:ph type="body" idx="1"/>
          </p:nvPr>
        </p:nvSpPr>
        <p:spPr>
          <a:xfrm>
            <a:off x="880664" y="1593821"/>
            <a:ext cx="4662589" cy="407136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6254E"/>
              </a:buClr>
              <a:buSzPts val="2800"/>
              <a:buChar char="•"/>
              <a:defRPr>
                <a:solidFill>
                  <a:srgbClr val="16254E"/>
                </a:solidFill>
                <a:latin typeface="Calibri"/>
                <a:ea typeface="Calibri"/>
                <a:cs typeface="Calibri"/>
                <a:sym typeface="Calibri"/>
              </a:defRPr>
            </a:lvl1pPr>
            <a:lvl2pPr marL="914400" lvl="1" indent="-381000" algn="l">
              <a:lnSpc>
                <a:spcPct val="90000"/>
              </a:lnSpc>
              <a:spcBef>
                <a:spcPts val="500"/>
              </a:spcBef>
              <a:spcAft>
                <a:spcPts val="0"/>
              </a:spcAft>
              <a:buClr>
                <a:srgbClr val="16254E"/>
              </a:buClr>
              <a:buSzPts val="2400"/>
              <a:buChar char="•"/>
              <a:defRPr>
                <a:solidFill>
                  <a:srgbClr val="16254E"/>
                </a:solidFill>
                <a:latin typeface="Calibri"/>
                <a:ea typeface="Calibri"/>
                <a:cs typeface="Calibri"/>
                <a:sym typeface="Calibri"/>
              </a:defRPr>
            </a:lvl2pPr>
            <a:lvl3pPr marL="1371600" lvl="2" indent="-355600" algn="l">
              <a:lnSpc>
                <a:spcPct val="90000"/>
              </a:lnSpc>
              <a:spcBef>
                <a:spcPts val="500"/>
              </a:spcBef>
              <a:spcAft>
                <a:spcPts val="0"/>
              </a:spcAft>
              <a:buClr>
                <a:srgbClr val="16254E"/>
              </a:buClr>
              <a:buSzPts val="2000"/>
              <a:buChar char="•"/>
              <a:defRPr>
                <a:solidFill>
                  <a:srgbClr val="16254E"/>
                </a:solidFill>
                <a:latin typeface="Calibri"/>
                <a:ea typeface="Calibri"/>
                <a:cs typeface="Calibri"/>
                <a:sym typeface="Calibri"/>
              </a:defRPr>
            </a:lvl3pPr>
            <a:lvl4pPr marL="1828800" lvl="3"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4pPr>
            <a:lvl5pPr marL="2286000" lvl="4"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2"/>
          <p:cNvSpPr txBox="1">
            <a:spLocks noGrp="1"/>
          </p:cNvSpPr>
          <p:nvPr>
            <p:ph type="body" idx="2"/>
          </p:nvPr>
        </p:nvSpPr>
        <p:spPr>
          <a:xfrm>
            <a:off x="5875451" y="1593821"/>
            <a:ext cx="4662589" cy="407136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6254E"/>
              </a:buClr>
              <a:buSzPts val="2800"/>
              <a:buChar char="•"/>
              <a:defRPr>
                <a:solidFill>
                  <a:srgbClr val="16254E"/>
                </a:solidFill>
                <a:latin typeface="Calibri"/>
                <a:ea typeface="Calibri"/>
                <a:cs typeface="Calibri"/>
                <a:sym typeface="Calibri"/>
              </a:defRPr>
            </a:lvl1pPr>
            <a:lvl2pPr marL="914400" lvl="1" indent="-381000" algn="l">
              <a:lnSpc>
                <a:spcPct val="90000"/>
              </a:lnSpc>
              <a:spcBef>
                <a:spcPts val="500"/>
              </a:spcBef>
              <a:spcAft>
                <a:spcPts val="0"/>
              </a:spcAft>
              <a:buClr>
                <a:srgbClr val="16254E"/>
              </a:buClr>
              <a:buSzPts val="2400"/>
              <a:buChar char="•"/>
              <a:defRPr>
                <a:solidFill>
                  <a:srgbClr val="16254E"/>
                </a:solidFill>
                <a:latin typeface="Calibri"/>
                <a:ea typeface="Calibri"/>
                <a:cs typeface="Calibri"/>
                <a:sym typeface="Calibri"/>
              </a:defRPr>
            </a:lvl2pPr>
            <a:lvl3pPr marL="1371600" lvl="2" indent="-355600" algn="l">
              <a:lnSpc>
                <a:spcPct val="90000"/>
              </a:lnSpc>
              <a:spcBef>
                <a:spcPts val="500"/>
              </a:spcBef>
              <a:spcAft>
                <a:spcPts val="0"/>
              </a:spcAft>
              <a:buClr>
                <a:srgbClr val="16254E"/>
              </a:buClr>
              <a:buSzPts val="2000"/>
              <a:buChar char="•"/>
              <a:defRPr>
                <a:solidFill>
                  <a:srgbClr val="16254E"/>
                </a:solidFill>
                <a:latin typeface="Calibri"/>
                <a:ea typeface="Calibri"/>
                <a:cs typeface="Calibri"/>
                <a:sym typeface="Calibri"/>
              </a:defRPr>
            </a:lvl3pPr>
            <a:lvl4pPr marL="1828800" lvl="3"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4pPr>
            <a:lvl5pPr marL="2286000" lvl="4"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2"/>
          <p:cNvSpPr txBox="1">
            <a:spLocks noGrp="1"/>
          </p:cNvSpPr>
          <p:nvPr>
            <p:ph type="title"/>
          </p:nvPr>
        </p:nvSpPr>
        <p:spPr>
          <a:xfrm>
            <a:off x="880664" y="593362"/>
            <a:ext cx="9996589" cy="6431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254E"/>
              </a:buClr>
              <a:buSzPts val="4400"/>
              <a:buFont typeface="Calibri"/>
              <a:buNone/>
              <a:defRPr>
                <a:solidFill>
                  <a:srgbClr val="16254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4" name="Google Shape;94;p12"/>
          <p:cNvCxnSpPr/>
          <p:nvPr/>
        </p:nvCxnSpPr>
        <p:spPr>
          <a:xfrm>
            <a:off x="874297" y="1362364"/>
            <a:ext cx="1798320" cy="0"/>
          </a:xfrm>
          <a:prstGeom prst="straightConnector1">
            <a:avLst/>
          </a:prstGeom>
          <a:noFill/>
          <a:ln w="50800" cap="flat" cmpd="sng">
            <a:solidFill>
              <a:srgbClr val="FBD48B"/>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2" name="Google Shape;22;p3"/>
          <p:cNvPicPr preferRelativeResize="0"/>
          <p:nvPr/>
        </p:nvPicPr>
        <p:blipFill rotWithShape="1">
          <a:blip r:embed="rId3">
            <a:alphaModFix/>
          </a:blip>
          <a:srcRect/>
          <a:stretch/>
        </p:blipFill>
        <p:spPr>
          <a:xfrm>
            <a:off x="189065" y="117190"/>
            <a:ext cx="1148080" cy="1096231"/>
          </a:xfrm>
          <a:prstGeom prst="rect">
            <a:avLst/>
          </a:prstGeom>
          <a:noFill/>
          <a:ln>
            <a:noFill/>
          </a:ln>
        </p:spPr>
      </p:pic>
      <p:sp>
        <p:nvSpPr>
          <p:cNvPr id="23" name="Google Shape;23;p3"/>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body" idx="1"/>
          </p:nvPr>
        </p:nvSpPr>
        <p:spPr>
          <a:xfrm>
            <a:off x="1780928" y="1911926"/>
            <a:ext cx="9996589" cy="39570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254E"/>
              </a:buClr>
              <a:buSzPts val="2200"/>
              <a:buNone/>
              <a:defRPr sz="2200">
                <a:solidFill>
                  <a:srgbClr val="16254E"/>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3"/>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254E"/>
              </a:buClr>
              <a:buSzPts val="4400"/>
              <a:buFont typeface="Calibri"/>
              <a:buNone/>
              <a:defRPr>
                <a:solidFill>
                  <a:srgbClr val="16254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dt" idx="10"/>
          </p:nvPr>
        </p:nvSpPr>
        <p:spPr>
          <a:xfrm>
            <a:off x="10346162" y="6348553"/>
            <a:ext cx="9660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AFC1A9"/>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7"/>
        <p:cNvGrpSpPr/>
        <p:nvPr/>
      </p:nvGrpSpPr>
      <p:grpSpPr>
        <a:xfrm>
          <a:off x="0" y="0"/>
          <a:ext cx="0" cy="0"/>
          <a:chOff x="0" y="0"/>
          <a:chExt cx="0" cy="0"/>
        </a:xfrm>
      </p:grpSpPr>
      <p:sp>
        <p:nvSpPr>
          <p:cNvPr id="28" name="Google Shape;28;p4"/>
          <p:cNvSpPr/>
          <p:nvPr/>
        </p:nvSpPr>
        <p:spPr>
          <a:xfrm>
            <a:off x="0" y="1898073"/>
            <a:ext cx="12192000" cy="4959925"/>
          </a:xfrm>
          <a:prstGeom prst="rect">
            <a:avLst/>
          </a:prstGeom>
          <a:solidFill>
            <a:srgbClr val="AFC1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9" name="Google Shape;29;p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4"/>
          <p:cNvSpPr txBox="1">
            <a:spLocks noGrp="1"/>
          </p:cNvSpPr>
          <p:nvPr>
            <p:ph type="dt" idx="10"/>
          </p:nvPr>
        </p:nvSpPr>
        <p:spPr>
          <a:xfrm>
            <a:off x="10396962" y="6348553"/>
            <a:ext cx="9660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chemeClr val="l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txBox="1">
            <a:spLocks noGrp="1"/>
          </p:cNvSpPr>
          <p:nvPr>
            <p:ph type="ctrTitle"/>
          </p:nvPr>
        </p:nvSpPr>
        <p:spPr>
          <a:xfrm>
            <a:off x="1116781" y="2390650"/>
            <a:ext cx="9958438" cy="20766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500"/>
              <a:buFont typeface="Calibri"/>
              <a:buNone/>
              <a:defRPr sz="55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p:nvPr/>
        </p:nvSpPr>
        <p:spPr>
          <a:xfrm>
            <a:off x="874297" y="6461842"/>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0" i="0" u="none" strike="noStrike" cap="none">
              <a:solidFill>
                <a:srgbClr val="888888"/>
              </a:solidFill>
              <a:latin typeface="Calibri"/>
              <a:ea typeface="Calibri"/>
              <a:cs typeface="Calibri"/>
              <a:sym typeface="Calibri"/>
            </a:endParaRPr>
          </a:p>
        </p:txBody>
      </p:sp>
      <p:pic>
        <p:nvPicPr>
          <p:cNvPr id="34" name="Google Shape;34;p4"/>
          <p:cNvPicPr preferRelativeResize="0"/>
          <p:nvPr/>
        </p:nvPicPr>
        <p:blipFill rotWithShape="1">
          <a:blip r:embed="rId3">
            <a:alphaModFix/>
          </a:blip>
          <a:srcRect/>
          <a:stretch/>
        </p:blipFill>
        <p:spPr>
          <a:xfrm>
            <a:off x="189065" y="117190"/>
            <a:ext cx="1148080" cy="10962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7" name="Google Shape;37;p5"/>
          <p:cNvPicPr preferRelativeResize="0"/>
          <p:nvPr/>
        </p:nvPicPr>
        <p:blipFill rotWithShape="1">
          <a:blip r:embed="rId3">
            <a:alphaModFix/>
          </a:blip>
          <a:srcRect/>
          <a:stretch/>
        </p:blipFill>
        <p:spPr>
          <a:xfrm>
            <a:off x="189065" y="117190"/>
            <a:ext cx="1148080" cy="1096231"/>
          </a:xfrm>
          <a:prstGeom prst="rect">
            <a:avLst/>
          </a:prstGeom>
          <a:noFill/>
          <a:ln>
            <a:noFill/>
          </a:ln>
        </p:spPr>
      </p:pic>
      <p:sp>
        <p:nvSpPr>
          <p:cNvPr id="38" name="Google Shape;38;p5"/>
          <p:cNvSpPr txBox="1">
            <a:spLocks noGrp="1"/>
          </p:cNvSpPr>
          <p:nvPr>
            <p:ph type="dt" idx="10"/>
          </p:nvPr>
        </p:nvSpPr>
        <p:spPr>
          <a:xfrm>
            <a:off x="10346162" y="6348553"/>
            <a:ext cx="9660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AFC1A9"/>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body" idx="1"/>
          </p:nvPr>
        </p:nvSpPr>
        <p:spPr>
          <a:xfrm>
            <a:off x="1780928" y="1967345"/>
            <a:ext cx="4662589" cy="407136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6254E"/>
              </a:buClr>
              <a:buSzPts val="2800"/>
              <a:buChar char="•"/>
              <a:defRPr>
                <a:solidFill>
                  <a:srgbClr val="16254E"/>
                </a:solidFill>
                <a:latin typeface="Calibri"/>
                <a:ea typeface="Calibri"/>
                <a:cs typeface="Calibri"/>
                <a:sym typeface="Calibri"/>
              </a:defRPr>
            </a:lvl1pPr>
            <a:lvl2pPr marL="914400" lvl="1" indent="-381000" algn="l">
              <a:lnSpc>
                <a:spcPct val="90000"/>
              </a:lnSpc>
              <a:spcBef>
                <a:spcPts val="500"/>
              </a:spcBef>
              <a:spcAft>
                <a:spcPts val="0"/>
              </a:spcAft>
              <a:buClr>
                <a:srgbClr val="16254E"/>
              </a:buClr>
              <a:buSzPts val="2400"/>
              <a:buChar char="•"/>
              <a:defRPr>
                <a:solidFill>
                  <a:srgbClr val="16254E"/>
                </a:solidFill>
                <a:latin typeface="Calibri"/>
                <a:ea typeface="Calibri"/>
                <a:cs typeface="Calibri"/>
                <a:sym typeface="Calibri"/>
              </a:defRPr>
            </a:lvl2pPr>
            <a:lvl3pPr marL="1371600" lvl="2" indent="-355600" algn="l">
              <a:lnSpc>
                <a:spcPct val="90000"/>
              </a:lnSpc>
              <a:spcBef>
                <a:spcPts val="500"/>
              </a:spcBef>
              <a:spcAft>
                <a:spcPts val="0"/>
              </a:spcAft>
              <a:buClr>
                <a:srgbClr val="16254E"/>
              </a:buClr>
              <a:buSzPts val="2000"/>
              <a:buChar char="•"/>
              <a:defRPr>
                <a:solidFill>
                  <a:srgbClr val="16254E"/>
                </a:solidFill>
                <a:latin typeface="Calibri"/>
                <a:ea typeface="Calibri"/>
                <a:cs typeface="Calibri"/>
                <a:sym typeface="Calibri"/>
              </a:defRPr>
            </a:lvl3pPr>
            <a:lvl4pPr marL="1828800" lvl="3"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4pPr>
            <a:lvl5pPr marL="2286000" lvl="4"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body" idx="2"/>
          </p:nvPr>
        </p:nvSpPr>
        <p:spPr>
          <a:xfrm>
            <a:off x="6775715" y="1967345"/>
            <a:ext cx="4662589" cy="407136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6254E"/>
              </a:buClr>
              <a:buSzPts val="2800"/>
              <a:buChar char="•"/>
              <a:defRPr>
                <a:solidFill>
                  <a:srgbClr val="16254E"/>
                </a:solidFill>
                <a:latin typeface="Calibri"/>
                <a:ea typeface="Calibri"/>
                <a:cs typeface="Calibri"/>
                <a:sym typeface="Calibri"/>
              </a:defRPr>
            </a:lvl1pPr>
            <a:lvl2pPr marL="914400" lvl="1" indent="-381000" algn="l">
              <a:lnSpc>
                <a:spcPct val="90000"/>
              </a:lnSpc>
              <a:spcBef>
                <a:spcPts val="500"/>
              </a:spcBef>
              <a:spcAft>
                <a:spcPts val="0"/>
              </a:spcAft>
              <a:buClr>
                <a:srgbClr val="16254E"/>
              </a:buClr>
              <a:buSzPts val="2400"/>
              <a:buChar char="•"/>
              <a:defRPr>
                <a:solidFill>
                  <a:srgbClr val="16254E"/>
                </a:solidFill>
                <a:latin typeface="Calibri"/>
                <a:ea typeface="Calibri"/>
                <a:cs typeface="Calibri"/>
                <a:sym typeface="Calibri"/>
              </a:defRPr>
            </a:lvl2pPr>
            <a:lvl3pPr marL="1371600" lvl="2" indent="-355600" algn="l">
              <a:lnSpc>
                <a:spcPct val="90000"/>
              </a:lnSpc>
              <a:spcBef>
                <a:spcPts val="500"/>
              </a:spcBef>
              <a:spcAft>
                <a:spcPts val="0"/>
              </a:spcAft>
              <a:buClr>
                <a:srgbClr val="16254E"/>
              </a:buClr>
              <a:buSzPts val="2000"/>
              <a:buChar char="•"/>
              <a:defRPr>
                <a:solidFill>
                  <a:srgbClr val="16254E"/>
                </a:solidFill>
                <a:latin typeface="Calibri"/>
                <a:ea typeface="Calibri"/>
                <a:cs typeface="Calibri"/>
                <a:sym typeface="Calibri"/>
              </a:defRPr>
            </a:lvl3pPr>
            <a:lvl4pPr marL="1828800" lvl="3"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4pPr>
            <a:lvl5pPr marL="2286000" lvl="4"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254E"/>
              </a:buClr>
              <a:buSzPts val="4400"/>
              <a:buFont typeface="Calibri"/>
              <a:buNone/>
              <a:defRPr>
                <a:solidFill>
                  <a:srgbClr val="16254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 name="Google Shape;45;p6"/>
          <p:cNvSpPr txBox="1">
            <a:spLocks noGrp="1"/>
          </p:cNvSpPr>
          <p:nvPr>
            <p:ph type="ctrTitle"/>
          </p:nvPr>
        </p:nvSpPr>
        <p:spPr>
          <a:xfrm>
            <a:off x="497840" y="2269871"/>
            <a:ext cx="10343745" cy="20766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6254E"/>
              </a:buClr>
              <a:buSzPts val="5500"/>
              <a:buFont typeface="Calibri"/>
              <a:buNone/>
              <a:defRPr sz="5500" b="0">
                <a:solidFill>
                  <a:srgbClr val="16254E"/>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 name="Google Shape;46;p6"/>
          <p:cNvPicPr preferRelativeResize="0"/>
          <p:nvPr/>
        </p:nvPicPr>
        <p:blipFill rotWithShape="1">
          <a:blip r:embed="rId3">
            <a:alphaModFix/>
          </a:blip>
          <a:srcRect/>
          <a:stretch/>
        </p:blipFill>
        <p:spPr>
          <a:xfrm>
            <a:off x="497840" y="711200"/>
            <a:ext cx="1148080" cy="1096231"/>
          </a:xfrm>
          <a:prstGeom prst="rect">
            <a:avLst/>
          </a:prstGeom>
          <a:noFill/>
          <a:ln>
            <a:noFill/>
          </a:ln>
        </p:spPr>
      </p:pic>
      <p:cxnSp>
        <p:nvCxnSpPr>
          <p:cNvPr id="47" name="Google Shape;47;p6"/>
          <p:cNvCxnSpPr/>
          <p:nvPr/>
        </p:nvCxnSpPr>
        <p:spPr>
          <a:xfrm>
            <a:off x="619760" y="4673600"/>
            <a:ext cx="1798320" cy="0"/>
          </a:xfrm>
          <a:prstGeom prst="straightConnector1">
            <a:avLst/>
          </a:prstGeom>
          <a:noFill/>
          <a:ln w="50800" cap="flat" cmpd="sng">
            <a:solidFill>
              <a:srgbClr val="FBD48B"/>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48"/>
        <p:cNvGrpSpPr/>
        <p:nvPr/>
      </p:nvGrpSpPr>
      <p:grpSpPr>
        <a:xfrm>
          <a:off x="0" y="0"/>
          <a:ext cx="0" cy="0"/>
          <a:chOff x="0" y="0"/>
          <a:chExt cx="0" cy="0"/>
        </a:xfrm>
      </p:grpSpPr>
      <p:sp>
        <p:nvSpPr>
          <p:cNvPr id="49" name="Google Shape;49;p7"/>
          <p:cNvSpPr/>
          <p:nvPr/>
        </p:nvSpPr>
        <p:spPr>
          <a:xfrm>
            <a:off x="0" y="-1"/>
            <a:ext cx="12192000" cy="6857999"/>
          </a:xfrm>
          <a:prstGeom prst="rect">
            <a:avLst/>
          </a:prstGeom>
          <a:solidFill>
            <a:srgbClr val="DE8F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 name="Google Shape;50;p7"/>
          <p:cNvPicPr preferRelativeResize="0"/>
          <p:nvPr/>
        </p:nvPicPr>
        <p:blipFill rotWithShape="1">
          <a:blip r:embed="rId2">
            <a:alphaModFix/>
          </a:blip>
          <a:srcRect/>
          <a:stretch/>
        </p:blipFill>
        <p:spPr>
          <a:xfrm>
            <a:off x="-2308" y="0"/>
            <a:ext cx="12192000" cy="6858000"/>
          </a:xfrm>
          <a:prstGeom prst="rect">
            <a:avLst/>
          </a:prstGeom>
          <a:noFill/>
          <a:ln>
            <a:noFill/>
          </a:ln>
        </p:spPr>
      </p:pic>
      <p:sp>
        <p:nvSpPr>
          <p:cNvPr id="51" name="Google Shape;51;p7"/>
          <p:cNvSpPr txBox="1">
            <a:spLocks noGrp="1"/>
          </p:cNvSpPr>
          <p:nvPr>
            <p:ph type="dt" idx="10"/>
          </p:nvPr>
        </p:nvSpPr>
        <p:spPr>
          <a:xfrm>
            <a:off x="10396962" y="6265423"/>
            <a:ext cx="9660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chemeClr val="l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11524390" y="6257192"/>
            <a:ext cx="50625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7"/>
          <p:cNvSpPr txBox="1">
            <a:spLocks noGrp="1"/>
          </p:cNvSpPr>
          <p:nvPr>
            <p:ph type="ctrTitle"/>
          </p:nvPr>
        </p:nvSpPr>
        <p:spPr>
          <a:xfrm>
            <a:off x="1116781" y="2390650"/>
            <a:ext cx="9958438" cy="20766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500"/>
              <a:buFont typeface="Calibri"/>
              <a:buNone/>
              <a:defRPr sz="55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p:nvPr/>
        </p:nvSpPr>
        <p:spPr>
          <a:xfrm>
            <a:off x="874297" y="6461842"/>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rgbClr val="888888"/>
              </a:solidFill>
              <a:latin typeface="Calibri"/>
              <a:ea typeface="Calibri"/>
              <a:cs typeface="Calibri"/>
              <a:sym typeface="Calibri"/>
            </a:endParaRPr>
          </a:p>
        </p:txBody>
      </p:sp>
      <p:pic>
        <p:nvPicPr>
          <p:cNvPr id="55" name="Google Shape;55;p7"/>
          <p:cNvPicPr preferRelativeResize="0"/>
          <p:nvPr/>
        </p:nvPicPr>
        <p:blipFill rotWithShape="1">
          <a:blip r:embed="rId3">
            <a:alphaModFix/>
          </a:blip>
          <a:srcRect/>
          <a:stretch/>
        </p:blipFill>
        <p:spPr>
          <a:xfrm>
            <a:off x="880663" y="5868989"/>
            <a:ext cx="1623463" cy="65389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 name="Google Shape;58;p8"/>
          <p:cNvSpPr/>
          <p:nvPr/>
        </p:nvSpPr>
        <p:spPr>
          <a:xfrm>
            <a:off x="775856" y="0"/>
            <a:ext cx="11416144" cy="6040582"/>
          </a:xfrm>
          <a:prstGeom prst="rect">
            <a:avLst/>
          </a:prstGeom>
          <a:solidFill>
            <a:srgbClr val="FBD4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8"/>
          <p:cNvSpPr txBox="1">
            <a:spLocks noGrp="1"/>
          </p:cNvSpPr>
          <p:nvPr>
            <p:ph type="dt" idx="10"/>
          </p:nvPr>
        </p:nvSpPr>
        <p:spPr>
          <a:xfrm>
            <a:off x="10396962" y="6348553"/>
            <a:ext cx="9660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16254E"/>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6254E"/>
                </a:solidFill>
                <a:latin typeface="Calibri"/>
                <a:ea typeface="Calibri"/>
                <a:cs typeface="Calibri"/>
                <a:sym typeface="Calibri"/>
              </a:defRPr>
            </a:lvl1pPr>
            <a:lvl2pPr marL="0" lvl="1" indent="0" algn="r">
              <a:spcBef>
                <a:spcPts val="0"/>
              </a:spcBef>
              <a:buNone/>
              <a:defRPr sz="1200">
                <a:solidFill>
                  <a:srgbClr val="16254E"/>
                </a:solidFill>
                <a:latin typeface="Calibri"/>
                <a:ea typeface="Calibri"/>
                <a:cs typeface="Calibri"/>
                <a:sym typeface="Calibri"/>
              </a:defRPr>
            </a:lvl2pPr>
            <a:lvl3pPr marL="0" lvl="2" indent="0" algn="r">
              <a:spcBef>
                <a:spcPts val="0"/>
              </a:spcBef>
              <a:buNone/>
              <a:defRPr sz="1200">
                <a:solidFill>
                  <a:srgbClr val="16254E"/>
                </a:solidFill>
                <a:latin typeface="Calibri"/>
                <a:ea typeface="Calibri"/>
                <a:cs typeface="Calibri"/>
                <a:sym typeface="Calibri"/>
              </a:defRPr>
            </a:lvl3pPr>
            <a:lvl4pPr marL="0" lvl="3" indent="0" algn="r">
              <a:spcBef>
                <a:spcPts val="0"/>
              </a:spcBef>
              <a:buNone/>
              <a:defRPr sz="1200">
                <a:solidFill>
                  <a:srgbClr val="16254E"/>
                </a:solidFill>
                <a:latin typeface="Calibri"/>
                <a:ea typeface="Calibri"/>
                <a:cs typeface="Calibri"/>
                <a:sym typeface="Calibri"/>
              </a:defRPr>
            </a:lvl4pPr>
            <a:lvl5pPr marL="0" lvl="4" indent="0" algn="r">
              <a:spcBef>
                <a:spcPts val="0"/>
              </a:spcBef>
              <a:buNone/>
              <a:defRPr sz="1200">
                <a:solidFill>
                  <a:srgbClr val="16254E"/>
                </a:solidFill>
                <a:latin typeface="Calibri"/>
                <a:ea typeface="Calibri"/>
                <a:cs typeface="Calibri"/>
                <a:sym typeface="Calibri"/>
              </a:defRPr>
            </a:lvl5pPr>
            <a:lvl6pPr marL="0" lvl="5" indent="0" algn="r">
              <a:spcBef>
                <a:spcPts val="0"/>
              </a:spcBef>
              <a:buNone/>
              <a:defRPr sz="1200">
                <a:solidFill>
                  <a:srgbClr val="16254E"/>
                </a:solidFill>
                <a:latin typeface="Calibri"/>
                <a:ea typeface="Calibri"/>
                <a:cs typeface="Calibri"/>
                <a:sym typeface="Calibri"/>
              </a:defRPr>
            </a:lvl6pPr>
            <a:lvl7pPr marL="0" lvl="6" indent="0" algn="r">
              <a:spcBef>
                <a:spcPts val="0"/>
              </a:spcBef>
              <a:buNone/>
              <a:defRPr sz="1200">
                <a:solidFill>
                  <a:srgbClr val="16254E"/>
                </a:solidFill>
                <a:latin typeface="Calibri"/>
                <a:ea typeface="Calibri"/>
                <a:cs typeface="Calibri"/>
                <a:sym typeface="Calibri"/>
              </a:defRPr>
            </a:lvl7pPr>
            <a:lvl8pPr marL="0" lvl="7" indent="0" algn="r">
              <a:spcBef>
                <a:spcPts val="0"/>
              </a:spcBef>
              <a:buNone/>
              <a:defRPr sz="1200">
                <a:solidFill>
                  <a:srgbClr val="16254E"/>
                </a:solidFill>
                <a:latin typeface="Calibri"/>
                <a:ea typeface="Calibri"/>
                <a:cs typeface="Calibri"/>
                <a:sym typeface="Calibri"/>
              </a:defRPr>
            </a:lvl8pPr>
            <a:lvl9pPr marL="0" lvl="8" indent="0" algn="r">
              <a:spcBef>
                <a:spcPts val="0"/>
              </a:spcBef>
              <a:buNone/>
              <a:defRPr sz="1200">
                <a:solidFill>
                  <a:srgbClr val="16254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8"/>
          <p:cNvSpPr txBox="1">
            <a:spLocks noGrp="1"/>
          </p:cNvSpPr>
          <p:nvPr>
            <p:ph type="ctrTitle"/>
          </p:nvPr>
        </p:nvSpPr>
        <p:spPr>
          <a:xfrm>
            <a:off x="1309435" y="2079283"/>
            <a:ext cx="9958438" cy="20766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6254E"/>
              </a:buClr>
              <a:buSzPts val="5500"/>
              <a:buFont typeface="Calibri"/>
              <a:buNone/>
              <a:defRPr sz="5500" b="0">
                <a:solidFill>
                  <a:srgbClr val="16254E"/>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
          <p:cNvSpPr txBox="1"/>
          <p:nvPr/>
        </p:nvSpPr>
        <p:spPr>
          <a:xfrm>
            <a:off x="874297" y="6461842"/>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rgbClr val="888888"/>
              </a:solidFill>
              <a:latin typeface="Calibri"/>
              <a:ea typeface="Calibri"/>
              <a:cs typeface="Calibri"/>
              <a:sym typeface="Calibri"/>
            </a:endParaRPr>
          </a:p>
        </p:txBody>
      </p:sp>
      <p:pic>
        <p:nvPicPr>
          <p:cNvPr id="63" name="Google Shape;63;p8"/>
          <p:cNvPicPr preferRelativeResize="0"/>
          <p:nvPr/>
        </p:nvPicPr>
        <p:blipFill rotWithShape="1">
          <a:blip r:embed="rId3">
            <a:alphaModFix/>
          </a:blip>
          <a:srcRect/>
          <a:stretch/>
        </p:blipFill>
        <p:spPr>
          <a:xfrm>
            <a:off x="161355" y="5617447"/>
            <a:ext cx="1148080" cy="109623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6" name="Google Shape;66;p9"/>
          <p:cNvSpPr txBox="1">
            <a:spLocks noGrp="1"/>
          </p:cNvSpPr>
          <p:nvPr>
            <p:ph type="dt" idx="10"/>
          </p:nvPr>
        </p:nvSpPr>
        <p:spPr>
          <a:xfrm>
            <a:off x="10396962" y="6348553"/>
            <a:ext cx="9660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16254E"/>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6254E"/>
                </a:solidFill>
                <a:latin typeface="Calibri"/>
                <a:ea typeface="Calibri"/>
                <a:cs typeface="Calibri"/>
                <a:sym typeface="Calibri"/>
              </a:defRPr>
            </a:lvl1pPr>
            <a:lvl2pPr marL="0" lvl="1" indent="0" algn="r">
              <a:spcBef>
                <a:spcPts val="0"/>
              </a:spcBef>
              <a:buNone/>
              <a:defRPr sz="1200">
                <a:solidFill>
                  <a:srgbClr val="16254E"/>
                </a:solidFill>
                <a:latin typeface="Calibri"/>
                <a:ea typeface="Calibri"/>
                <a:cs typeface="Calibri"/>
                <a:sym typeface="Calibri"/>
              </a:defRPr>
            </a:lvl2pPr>
            <a:lvl3pPr marL="0" lvl="2" indent="0" algn="r">
              <a:spcBef>
                <a:spcPts val="0"/>
              </a:spcBef>
              <a:buNone/>
              <a:defRPr sz="1200">
                <a:solidFill>
                  <a:srgbClr val="16254E"/>
                </a:solidFill>
                <a:latin typeface="Calibri"/>
                <a:ea typeface="Calibri"/>
                <a:cs typeface="Calibri"/>
                <a:sym typeface="Calibri"/>
              </a:defRPr>
            </a:lvl3pPr>
            <a:lvl4pPr marL="0" lvl="3" indent="0" algn="r">
              <a:spcBef>
                <a:spcPts val="0"/>
              </a:spcBef>
              <a:buNone/>
              <a:defRPr sz="1200">
                <a:solidFill>
                  <a:srgbClr val="16254E"/>
                </a:solidFill>
                <a:latin typeface="Calibri"/>
                <a:ea typeface="Calibri"/>
                <a:cs typeface="Calibri"/>
                <a:sym typeface="Calibri"/>
              </a:defRPr>
            </a:lvl4pPr>
            <a:lvl5pPr marL="0" lvl="4" indent="0" algn="r">
              <a:spcBef>
                <a:spcPts val="0"/>
              </a:spcBef>
              <a:buNone/>
              <a:defRPr sz="1200">
                <a:solidFill>
                  <a:srgbClr val="16254E"/>
                </a:solidFill>
                <a:latin typeface="Calibri"/>
                <a:ea typeface="Calibri"/>
                <a:cs typeface="Calibri"/>
                <a:sym typeface="Calibri"/>
              </a:defRPr>
            </a:lvl5pPr>
            <a:lvl6pPr marL="0" lvl="5" indent="0" algn="r">
              <a:spcBef>
                <a:spcPts val="0"/>
              </a:spcBef>
              <a:buNone/>
              <a:defRPr sz="1200">
                <a:solidFill>
                  <a:srgbClr val="16254E"/>
                </a:solidFill>
                <a:latin typeface="Calibri"/>
                <a:ea typeface="Calibri"/>
                <a:cs typeface="Calibri"/>
                <a:sym typeface="Calibri"/>
              </a:defRPr>
            </a:lvl6pPr>
            <a:lvl7pPr marL="0" lvl="6" indent="0" algn="r">
              <a:spcBef>
                <a:spcPts val="0"/>
              </a:spcBef>
              <a:buNone/>
              <a:defRPr sz="1200">
                <a:solidFill>
                  <a:srgbClr val="16254E"/>
                </a:solidFill>
                <a:latin typeface="Calibri"/>
                <a:ea typeface="Calibri"/>
                <a:cs typeface="Calibri"/>
                <a:sym typeface="Calibri"/>
              </a:defRPr>
            </a:lvl7pPr>
            <a:lvl8pPr marL="0" lvl="7" indent="0" algn="r">
              <a:spcBef>
                <a:spcPts val="0"/>
              </a:spcBef>
              <a:buNone/>
              <a:defRPr sz="1200">
                <a:solidFill>
                  <a:srgbClr val="16254E"/>
                </a:solidFill>
                <a:latin typeface="Calibri"/>
                <a:ea typeface="Calibri"/>
                <a:cs typeface="Calibri"/>
                <a:sym typeface="Calibri"/>
              </a:defRPr>
            </a:lvl8pPr>
            <a:lvl9pPr marL="0" lvl="8" indent="0" algn="r">
              <a:spcBef>
                <a:spcPts val="0"/>
              </a:spcBef>
              <a:buNone/>
              <a:defRPr sz="1200">
                <a:solidFill>
                  <a:srgbClr val="16254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9"/>
          <p:cNvPicPr preferRelativeResize="0"/>
          <p:nvPr/>
        </p:nvPicPr>
        <p:blipFill rotWithShape="1">
          <a:blip r:embed="rId3">
            <a:alphaModFix/>
          </a:blip>
          <a:srcRect/>
          <a:stretch/>
        </p:blipFill>
        <p:spPr>
          <a:xfrm>
            <a:off x="161355" y="5617447"/>
            <a:ext cx="1148080" cy="1096231"/>
          </a:xfrm>
          <a:prstGeom prst="rect">
            <a:avLst/>
          </a:prstGeom>
          <a:noFill/>
          <a:ln>
            <a:noFill/>
          </a:ln>
        </p:spPr>
      </p:pic>
      <p:sp>
        <p:nvSpPr>
          <p:cNvPr id="69" name="Google Shape;69;p9"/>
          <p:cNvSpPr txBox="1">
            <a:spLocks noGrp="1"/>
          </p:cNvSpPr>
          <p:nvPr>
            <p:ph type="body" idx="1"/>
          </p:nvPr>
        </p:nvSpPr>
        <p:spPr>
          <a:xfrm>
            <a:off x="1094198" y="1465700"/>
            <a:ext cx="4662589"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6254E"/>
              </a:buClr>
              <a:buSzPts val="2800"/>
              <a:buChar char="•"/>
              <a:defRPr>
                <a:solidFill>
                  <a:srgbClr val="16254E"/>
                </a:solidFill>
                <a:latin typeface="Calibri"/>
                <a:ea typeface="Calibri"/>
                <a:cs typeface="Calibri"/>
                <a:sym typeface="Calibri"/>
              </a:defRPr>
            </a:lvl1pPr>
            <a:lvl2pPr marL="914400" lvl="1" indent="-381000" algn="l">
              <a:lnSpc>
                <a:spcPct val="90000"/>
              </a:lnSpc>
              <a:spcBef>
                <a:spcPts val="500"/>
              </a:spcBef>
              <a:spcAft>
                <a:spcPts val="0"/>
              </a:spcAft>
              <a:buClr>
                <a:srgbClr val="16254E"/>
              </a:buClr>
              <a:buSzPts val="2400"/>
              <a:buChar char="•"/>
              <a:defRPr>
                <a:solidFill>
                  <a:srgbClr val="16254E"/>
                </a:solidFill>
                <a:latin typeface="Calibri"/>
                <a:ea typeface="Calibri"/>
                <a:cs typeface="Calibri"/>
                <a:sym typeface="Calibri"/>
              </a:defRPr>
            </a:lvl2pPr>
            <a:lvl3pPr marL="1371600" lvl="2" indent="-355600" algn="l">
              <a:lnSpc>
                <a:spcPct val="90000"/>
              </a:lnSpc>
              <a:spcBef>
                <a:spcPts val="500"/>
              </a:spcBef>
              <a:spcAft>
                <a:spcPts val="0"/>
              </a:spcAft>
              <a:buClr>
                <a:srgbClr val="16254E"/>
              </a:buClr>
              <a:buSzPts val="2000"/>
              <a:buChar char="•"/>
              <a:defRPr>
                <a:solidFill>
                  <a:srgbClr val="16254E"/>
                </a:solidFill>
                <a:latin typeface="Calibri"/>
                <a:ea typeface="Calibri"/>
                <a:cs typeface="Calibri"/>
                <a:sym typeface="Calibri"/>
              </a:defRPr>
            </a:lvl3pPr>
            <a:lvl4pPr marL="1828800" lvl="3"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4pPr>
            <a:lvl5pPr marL="2286000" lvl="4"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9"/>
          <p:cNvSpPr txBox="1">
            <a:spLocks noGrp="1"/>
          </p:cNvSpPr>
          <p:nvPr>
            <p:ph type="body" idx="2"/>
          </p:nvPr>
        </p:nvSpPr>
        <p:spPr>
          <a:xfrm>
            <a:off x="6428198" y="1465700"/>
            <a:ext cx="4662589"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6254E"/>
              </a:buClr>
              <a:buSzPts val="2800"/>
              <a:buChar char="•"/>
              <a:defRPr>
                <a:solidFill>
                  <a:srgbClr val="16254E"/>
                </a:solidFill>
                <a:latin typeface="Calibri"/>
                <a:ea typeface="Calibri"/>
                <a:cs typeface="Calibri"/>
                <a:sym typeface="Calibri"/>
              </a:defRPr>
            </a:lvl1pPr>
            <a:lvl2pPr marL="914400" lvl="1" indent="-381000" algn="l">
              <a:lnSpc>
                <a:spcPct val="90000"/>
              </a:lnSpc>
              <a:spcBef>
                <a:spcPts val="500"/>
              </a:spcBef>
              <a:spcAft>
                <a:spcPts val="0"/>
              </a:spcAft>
              <a:buClr>
                <a:srgbClr val="16254E"/>
              </a:buClr>
              <a:buSzPts val="2400"/>
              <a:buChar char="•"/>
              <a:defRPr>
                <a:solidFill>
                  <a:srgbClr val="16254E"/>
                </a:solidFill>
                <a:latin typeface="Calibri"/>
                <a:ea typeface="Calibri"/>
                <a:cs typeface="Calibri"/>
                <a:sym typeface="Calibri"/>
              </a:defRPr>
            </a:lvl2pPr>
            <a:lvl3pPr marL="1371600" lvl="2" indent="-355600" algn="l">
              <a:lnSpc>
                <a:spcPct val="90000"/>
              </a:lnSpc>
              <a:spcBef>
                <a:spcPts val="500"/>
              </a:spcBef>
              <a:spcAft>
                <a:spcPts val="0"/>
              </a:spcAft>
              <a:buClr>
                <a:srgbClr val="16254E"/>
              </a:buClr>
              <a:buSzPts val="2000"/>
              <a:buChar char="•"/>
              <a:defRPr>
                <a:solidFill>
                  <a:srgbClr val="16254E"/>
                </a:solidFill>
                <a:latin typeface="Calibri"/>
                <a:ea typeface="Calibri"/>
                <a:cs typeface="Calibri"/>
                <a:sym typeface="Calibri"/>
              </a:defRPr>
            </a:lvl3pPr>
            <a:lvl4pPr marL="1828800" lvl="3"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4pPr>
            <a:lvl5pPr marL="2286000" lvl="4"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9"/>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254E"/>
              </a:buClr>
              <a:buSzPts val="4400"/>
              <a:buFont typeface="Calibri"/>
              <a:buNone/>
              <a:defRPr>
                <a:solidFill>
                  <a:srgbClr val="16254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2" name="Google Shape;72;p9"/>
          <p:cNvCxnSpPr/>
          <p:nvPr/>
        </p:nvCxnSpPr>
        <p:spPr>
          <a:xfrm>
            <a:off x="785703" y="1008301"/>
            <a:ext cx="10305084" cy="0"/>
          </a:xfrm>
          <a:prstGeom prst="straightConnector1">
            <a:avLst/>
          </a:prstGeom>
          <a:noFill/>
          <a:ln w="25400" cap="flat" cmpd="sng">
            <a:solidFill>
              <a:srgbClr val="FBD48B"/>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3"/>
        <p:cNvGrpSpPr/>
        <p:nvPr/>
      </p:nvGrpSpPr>
      <p:grpSpPr>
        <a:xfrm>
          <a:off x="0" y="0"/>
          <a:ext cx="0" cy="0"/>
          <a:chOff x="0" y="0"/>
          <a:chExt cx="0" cy="0"/>
        </a:xfrm>
      </p:grpSpPr>
      <p:pic>
        <p:nvPicPr>
          <p:cNvPr id="74" name="Google Shape;74;p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5" name="Google Shape;75;p10"/>
          <p:cNvSpPr txBox="1">
            <a:spLocks noGrp="1"/>
          </p:cNvSpPr>
          <p:nvPr>
            <p:ph type="dt" idx="10"/>
          </p:nvPr>
        </p:nvSpPr>
        <p:spPr>
          <a:xfrm>
            <a:off x="10396962" y="6348553"/>
            <a:ext cx="9660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16254E"/>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6254E"/>
                </a:solidFill>
                <a:latin typeface="Calibri"/>
                <a:ea typeface="Calibri"/>
                <a:cs typeface="Calibri"/>
                <a:sym typeface="Calibri"/>
              </a:defRPr>
            </a:lvl1pPr>
            <a:lvl2pPr marL="0" lvl="1" indent="0" algn="r">
              <a:spcBef>
                <a:spcPts val="0"/>
              </a:spcBef>
              <a:buNone/>
              <a:defRPr sz="1200">
                <a:solidFill>
                  <a:srgbClr val="16254E"/>
                </a:solidFill>
                <a:latin typeface="Calibri"/>
                <a:ea typeface="Calibri"/>
                <a:cs typeface="Calibri"/>
                <a:sym typeface="Calibri"/>
              </a:defRPr>
            </a:lvl2pPr>
            <a:lvl3pPr marL="0" lvl="2" indent="0" algn="r">
              <a:spcBef>
                <a:spcPts val="0"/>
              </a:spcBef>
              <a:buNone/>
              <a:defRPr sz="1200">
                <a:solidFill>
                  <a:srgbClr val="16254E"/>
                </a:solidFill>
                <a:latin typeface="Calibri"/>
                <a:ea typeface="Calibri"/>
                <a:cs typeface="Calibri"/>
                <a:sym typeface="Calibri"/>
              </a:defRPr>
            </a:lvl3pPr>
            <a:lvl4pPr marL="0" lvl="3" indent="0" algn="r">
              <a:spcBef>
                <a:spcPts val="0"/>
              </a:spcBef>
              <a:buNone/>
              <a:defRPr sz="1200">
                <a:solidFill>
                  <a:srgbClr val="16254E"/>
                </a:solidFill>
                <a:latin typeface="Calibri"/>
                <a:ea typeface="Calibri"/>
                <a:cs typeface="Calibri"/>
                <a:sym typeface="Calibri"/>
              </a:defRPr>
            </a:lvl4pPr>
            <a:lvl5pPr marL="0" lvl="4" indent="0" algn="r">
              <a:spcBef>
                <a:spcPts val="0"/>
              </a:spcBef>
              <a:buNone/>
              <a:defRPr sz="1200">
                <a:solidFill>
                  <a:srgbClr val="16254E"/>
                </a:solidFill>
                <a:latin typeface="Calibri"/>
                <a:ea typeface="Calibri"/>
                <a:cs typeface="Calibri"/>
                <a:sym typeface="Calibri"/>
              </a:defRPr>
            </a:lvl5pPr>
            <a:lvl6pPr marL="0" lvl="5" indent="0" algn="r">
              <a:spcBef>
                <a:spcPts val="0"/>
              </a:spcBef>
              <a:buNone/>
              <a:defRPr sz="1200">
                <a:solidFill>
                  <a:srgbClr val="16254E"/>
                </a:solidFill>
                <a:latin typeface="Calibri"/>
                <a:ea typeface="Calibri"/>
                <a:cs typeface="Calibri"/>
                <a:sym typeface="Calibri"/>
              </a:defRPr>
            </a:lvl6pPr>
            <a:lvl7pPr marL="0" lvl="6" indent="0" algn="r">
              <a:spcBef>
                <a:spcPts val="0"/>
              </a:spcBef>
              <a:buNone/>
              <a:defRPr sz="1200">
                <a:solidFill>
                  <a:srgbClr val="16254E"/>
                </a:solidFill>
                <a:latin typeface="Calibri"/>
                <a:ea typeface="Calibri"/>
                <a:cs typeface="Calibri"/>
                <a:sym typeface="Calibri"/>
              </a:defRPr>
            </a:lvl7pPr>
            <a:lvl8pPr marL="0" lvl="7" indent="0" algn="r">
              <a:spcBef>
                <a:spcPts val="0"/>
              </a:spcBef>
              <a:buNone/>
              <a:defRPr sz="1200">
                <a:solidFill>
                  <a:srgbClr val="16254E"/>
                </a:solidFill>
                <a:latin typeface="Calibri"/>
                <a:ea typeface="Calibri"/>
                <a:cs typeface="Calibri"/>
                <a:sym typeface="Calibri"/>
              </a:defRPr>
            </a:lvl8pPr>
            <a:lvl9pPr marL="0" lvl="8" indent="0" algn="r">
              <a:spcBef>
                <a:spcPts val="0"/>
              </a:spcBef>
              <a:buNone/>
              <a:defRPr sz="1200">
                <a:solidFill>
                  <a:srgbClr val="16254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10"/>
          <p:cNvCxnSpPr/>
          <p:nvPr/>
        </p:nvCxnSpPr>
        <p:spPr>
          <a:xfrm>
            <a:off x="785703" y="1008301"/>
            <a:ext cx="10305084" cy="0"/>
          </a:xfrm>
          <a:prstGeom prst="straightConnector1">
            <a:avLst/>
          </a:prstGeom>
          <a:noFill/>
          <a:ln w="25400" cap="flat" cmpd="sng">
            <a:solidFill>
              <a:srgbClr val="FBD48B"/>
            </a:solidFill>
            <a:prstDash val="solid"/>
            <a:miter lim="800000"/>
            <a:headEnd type="none" w="sm" len="sm"/>
            <a:tailEnd type="none" w="sm" len="sm"/>
          </a:ln>
        </p:spPr>
      </p:cxnSp>
      <p:sp>
        <p:nvSpPr>
          <p:cNvPr id="78" name="Google Shape;78;p10"/>
          <p:cNvSpPr txBox="1">
            <a:spLocks noGrp="1"/>
          </p:cNvSpPr>
          <p:nvPr>
            <p:ph type="body" idx="1"/>
          </p:nvPr>
        </p:nvSpPr>
        <p:spPr>
          <a:xfrm>
            <a:off x="1090842" y="1436914"/>
            <a:ext cx="10305085" cy="44320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254E"/>
              </a:buClr>
              <a:buSzPts val="2200"/>
              <a:buNone/>
              <a:defRPr sz="2200">
                <a:solidFill>
                  <a:srgbClr val="16254E"/>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0"/>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4400"/>
              <a:buFont typeface="Calibri"/>
              <a:buNone/>
              <a:defRPr>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0" name="Google Shape;80;p10"/>
          <p:cNvPicPr preferRelativeResize="0"/>
          <p:nvPr/>
        </p:nvPicPr>
        <p:blipFill rotWithShape="1">
          <a:blip r:embed="rId3">
            <a:alphaModFix/>
          </a:blip>
          <a:srcRect/>
          <a:stretch/>
        </p:blipFill>
        <p:spPr>
          <a:xfrm>
            <a:off x="161355" y="5617447"/>
            <a:ext cx="1148080" cy="109623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ommunemag.com/junkie-communis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kff.org/other/state-indicator/drug-overdose-death-rate-per-100000-population-by-race-ethnicity/?dataView=1&amp;currentTimeframe=0&amp;sortModel=%7B%22colId%22:%22Location%22,%22sort%22:%22asc%22%7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hiv/group/hiv-idu.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hyperlink" Target="https://aidsvu.org/local-dat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hyperlink" Target="https://map.hepvu.org/ma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hyperlink" Target="https://opioid.amfar.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hyperlink" Target="https://www.amfar.org/About-HIV-and-AIDS/Facts-and-Stats/Statistics--United-Stat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hyperlink" Target="https://www.minorityhealth.hhs.gov/minority-health-svi/?utm_medium=email&amp;utm_source=govdeliver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southwestrecoveryalliance.org/wp-content/uploads/2020/02/Drug-Set-and-Setting-Zinberg-N-1.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Lee_Robin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pubmed.ncbi.nlm.nih.gov/27650054/" TargetMode="External"/><Relationship Id="rId4" Type="http://schemas.openxmlformats.org/officeDocument/2006/relationships/hyperlink" Target="https://www.ncbi.nlm.nih.gov/pmc/articles/PMC1775687/"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ncbi.nlm.nih.gov/pmc/articles/PMC3767415/"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mailto:DrugUserHealthTA@NASTAD.org" TargetMode="Externa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nastad.org/sites/default/files/Uploads/drug_use_values_clarification_worksheet_for_dhmh.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stad.org/sites/default/files/Uploads/drug_use_values_clarification_worksheet_for_dhmh.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ctrTitle"/>
          </p:nvPr>
        </p:nvSpPr>
        <p:spPr>
          <a:xfrm>
            <a:off x="924127" y="2269872"/>
            <a:ext cx="10343745" cy="191420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6254E"/>
              </a:buClr>
              <a:buSzPts val="5500"/>
              <a:buFont typeface="Calibri"/>
              <a:buNone/>
            </a:pPr>
            <a:r>
              <a:rPr lang="en-US"/>
              <a:t>Harm Reduction and Syringe Access</a:t>
            </a:r>
            <a:endParaRPr/>
          </a:p>
        </p:txBody>
      </p:sp>
      <p:sp>
        <p:nvSpPr>
          <p:cNvPr id="123" name="Google Shape;123;p16"/>
          <p:cNvSpPr/>
          <p:nvPr/>
        </p:nvSpPr>
        <p:spPr>
          <a:xfrm>
            <a:off x="3661609" y="5157320"/>
            <a:ext cx="4868779" cy="877804"/>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16254E"/>
              </a:buClr>
              <a:buSzPts val="2200"/>
              <a:buFont typeface="Calibri"/>
              <a:buNone/>
            </a:pPr>
            <a:r>
              <a:rPr lang="en-US" sz="2200" b="1" i="0" u="none" strike="noStrike" cap="none">
                <a:solidFill>
                  <a:srgbClr val="16254E"/>
                </a:solidFill>
                <a:latin typeface="Calibri"/>
                <a:ea typeface="Calibri"/>
                <a:cs typeface="Calibri"/>
                <a:sym typeface="Calibri"/>
              </a:rPr>
              <a:t>NASTAD Drug User Health</a:t>
            </a:r>
            <a:endParaRPr sz="2200" b="0" i="0" u="none" strike="noStrike" cap="none">
              <a:solidFill>
                <a:srgbClr val="16254E"/>
              </a:solidFill>
              <a:latin typeface="Calibri"/>
              <a:ea typeface="Calibri"/>
              <a:cs typeface="Calibri"/>
              <a:sym typeface="Calibri"/>
            </a:endParaRPr>
          </a:p>
          <a:p>
            <a:pPr marL="0" marR="0" lvl="0" indent="0" algn="ctr" rtl="0">
              <a:lnSpc>
                <a:spcPct val="120000"/>
              </a:lnSpc>
              <a:spcBef>
                <a:spcPts val="0"/>
              </a:spcBef>
              <a:spcAft>
                <a:spcPts val="0"/>
              </a:spcAft>
              <a:buClr>
                <a:srgbClr val="16254E"/>
              </a:buClr>
              <a:buSzPts val="2200"/>
              <a:buFont typeface="Calibri"/>
              <a:buNone/>
            </a:pPr>
            <a:r>
              <a:rPr lang="en-US" sz="2200" b="0" i="0" u="none" strike="noStrike" cap="none">
                <a:solidFill>
                  <a:srgbClr val="16254E"/>
                </a:solidFill>
                <a:latin typeface="Calibri"/>
                <a:ea typeface="Calibri"/>
                <a:cs typeface="Calibri"/>
                <a:sym typeface="Calibri"/>
              </a:rPr>
              <a:t>National Harm Reduction TA Center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99" name="Google Shape;199;p26"/>
          <p:cNvSpPr txBox="1">
            <a:spLocks noGrp="1"/>
          </p:cNvSpPr>
          <p:nvPr>
            <p:ph type="body" idx="1"/>
          </p:nvPr>
        </p:nvSpPr>
        <p:spPr>
          <a:xfrm>
            <a:off x="1780928" y="1911926"/>
            <a:ext cx="9996589" cy="3957061"/>
          </a:xfrm>
          <a:prstGeom prst="rect">
            <a:avLst/>
          </a:prstGeom>
          <a:noFill/>
          <a:ln>
            <a:noFill/>
          </a:ln>
        </p:spPr>
        <p:txBody>
          <a:bodyPr spcFirstLastPara="1" wrap="square" lIns="91425" tIns="45700" rIns="91425" bIns="45700" anchor="t" anchorCtr="0">
            <a:normAutofit/>
          </a:bodyPr>
          <a:lstStyle/>
          <a:p>
            <a:pPr marL="0" lvl="0" indent="203200" algn="l" rtl="0">
              <a:lnSpc>
                <a:spcPct val="90000"/>
              </a:lnSpc>
              <a:spcBef>
                <a:spcPts val="0"/>
              </a:spcBef>
              <a:spcAft>
                <a:spcPts val="0"/>
              </a:spcAft>
              <a:buClr>
                <a:schemeClr val="accent1"/>
              </a:buClr>
              <a:buSzPts val="3200"/>
              <a:buFont typeface="Calibri"/>
              <a:buNone/>
            </a:pPr>
            <a:endParaRPr sz="2800" dirty="0"/>
          </a:p>
          <a:p>
            <a:pPr marL="342900" lvl="0" indent="-342900" algn="l" rtl="0">
              <a:lnSpc>
                <a:spcPct val="90000"/>
              </a:lnSpc>
              <a:spcBef>
                <a:spcPts val="0"/>
              </a:spcBef>
              <a:spcAft>
                <a:spcPts val="0"/>
              </a:spcAft>
              <a:buClr>
                <a:schemeClr val="tx1"/>
              </a:buClr>
              <a:buSzPts val="3200"/>
              <a:buFontTx/>
              <a:buChar char="-"/>
            </a:pPr>
            <a:r>
              <a:rPr lang="en-US" sz="2800" dirty="0"/>
              <a:t>How did it feel to think about the statements? How often do you examine these opinions?</a:t>
            </a:r>
          </a:p>
          <a:p>
            <a:pPr marL="0" lvl="0" indent="0" algn="l" rtl="0">
              <a:lnSpc>
                <a:spcPct val="90000"/>
              </a:lnSpc>
              <a:spcBef>
                <a:spcPts val="0"/>
              </a:spcBef>
              <a:spcAft>
                <a:spcPts val="0"/>
              </a:spcAft>
              <a:buClr>
                <a:schemeClr val="tx1"/>
              </a:buClr>
              <a:buSzPts val="3200"/>
            </a:pPr>
            <a:endParaRPr lang="en-US" sz="2800" dirty="0"/>
          </a:p>
          <a:p>
            <a:pPr marL="342900" lvl="0" indent="-342900" algn="l" rtl="0">
              <a:lnSpc>
                <a:spcPct val="90000"/>
              </a:lnSpc>
              <a:spcBef>
                <a:spcPts val="0"/>
              </a:spcBef>
              <a:spcAft>
                <a:spcPts val="0"/>
              </a:spcAft>
              <a:buClr>
                <a:schemeClr val="tx1"/>
              </a:buClr>
              <a:buSzPts val="3200"/>
              <a:buFontTx/>
              <a:buChar char="-"/>
            </a:pPr>
            <a:r>
              <a:rPr lang="en-US" sz="2800" dirty="0"/>
              <a:t>Were there any statements that you got stuck on, or had a harder time with?</a:t>
            </a:r>
          </a:p>
          <a:p>
            <a:pPr marL="0" lvl="0" indent="0" algn="l" rtl="0">
              <a:lnSpc>
                <a:spcPct val="90000"/>
              </a:lnSpc>
              <a:spcBef>
                <a:spcPts val="0"/>
              </a:spcBef>
              <a:spcAft>
                <a:spcPts val="0"/>
              </a:spcAft>
              <a:buClr>
                <a:schemeClr val="tx1"/>
              </a:buClr>
              <a:buSzPts val="3200"/>
            </a:pPr>
            <a:endParaRPr lang="en-US" sz="2800" dirty="0"/>
          </a:p>
          <a:p>
            <a:pPr marL="342900" lvl="0" indent="-342900" algn="l" rtl="0">
              <a:lnSpc>
                <a:spcPct val="90000"/>
              </a:lnSpc>
              <a:spcBef>
                <a:spcPts val="0"/>
              </a:spcBef>
              <a:spcAft>
                <a:spcPts val="0"/>
              </a:spcAft>
              <a:buClr>
                <a:schemeClr val="tx1"/>
              </a:buClr>
              <a:buSzPts val="3200"/>
              <a:buFontTx/>
              <a:buChar char="-"/>
            </a:pPr>
            <a:r>
              <a:rPr lang="en-US" sz="2800" dirty="0"/>
              <a:t>Were there statements that were more (or less) meaningful for you?  </a:t>
            </a:r>
            <a:endParaRPr sz="2800" dirty="0"/>
          </a:p>
          <a:p>
            <a:pPr marL="0" lvl="0" indent="0" algn="l" rtl="0">
              <a:lnSpc>
                <a:spcPct val="90000"/>
              </a:lnSpc>
              <a:spcBef>
                <a:spcPts val="1000"/>
              </a:spcBef>
              <a:spcAft>
                <a:spcPts val="0"/>
              </a:spcAft>
              <a:buClr>
                <a:srgbClr val="16254E"/>
              </a:buClr>
              <a:buSzPts val="2400"/>
              <a:buNone/>
            </a:pPr>
            <a:endParaRPr sz="2800" dirty="0"/>
          </a:p>
        </p:txBody>
      </p:sp>
      <p:sp>
        <p:nvSpPr>
          <p:cNvPr id="200" name="Google Shape;200;p26"/>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a:t>Values Clarification Debrief	</a:t>
            </a:r>
            <a:endParaRPr/>
          </a:p>
        </p:txBody>
      </p:sp>
      <p:sp>
        <p:nvSpPr>
          <p:cNvPr id="201" name="Google Shape;201;p26"/>
          <p:cNvSpPr txBox="1">
            <a:spLocks noGrp="1"/>
          </p:cNvSpPr>
          <p:nvPr>
            <p:ph type="dt" idx="10"/>
          </p:nvPr>
        </p:nvSpPr>
        <p:spPr>
          <a:xfrm>
            <a:off x="10346162" y="6348553"/>
            <a:ext cx="96607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07" name="Google Shape;207;p27"/>
          <p:cNvSpPr txBox="1">
            <a:spLocks noGrp="1"/>
          </p:cNvSpPr>
          <p:nvPr>
            <p:ph type="body" idx="1"/>
          </p:nvPr>
        </p:nvSpPr>
        <p:spPr>
          <a:xfrm>
            <a:off x="1780928" y="1606378"/>
            <a:ext cx="9531307" cy="417658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000"/>
              </a:lnSpc>
              <a:spcBef>
                <a:spcPts val="1000"/>
              </a:spcBef>
              <a:spcAft>
                <a:spcPts val="0"/>
              </a:spcAft>
              <a:buClr>
                <a:srgbClr val="454C61"/>
              </a:buClr>
              <a:buSzPts val="2400"/>
              <a:buNone/>
            </a:pPr>
            <a:r>
              <a:rPr lang="en-US" sz="2400" dirty="0"/>
              <a:t>The goal of this activity is to reflect on how our values and assumptions about drug use and people who use drugs can be both highly personal </a:t>
            </a:r>
            <a:r>
              <a:rPr lang="en-US" sz="2400" i="1" dirty="0"/>
              <a:t>and</a:t>
            </a:r>
            <a:r>
              <a:rPr lang="en-US" sz="2400" dirty="0"/>
              <a:t> shaped by social practices, laws and policies, religion, culture, and other influences.  </a:t>
            </a:r>
          </a:p>
          <a:p>
            <a:pPr marL="0" lvl="0" indent="0" algn="l" rtl="0">
              <a:lnSpc>
                <a:spcPct val="120000"/>
              </a:lnSpc>
              <a:spcBef>
                <a:spcPts val="1000"/>
              </a:spcBef>
              <a:spcAft>
                <a:spcPts val="0"/>
              </a:spcAft>
              <a:buClr>
                <a:srgbClr val="454C61"/>
              </a:buClr>
              <a:buSzPts val="2400"/>
              <a:buNone/>
            </a:pPr>
            <a:r>
              <a:rPr lang="en-US" sz="2400" dirty="0"/>
              <a:t>However, stigma, discrimination, and criminalization limit opportunities for people with lived experience and direct knowledge of drug use, sex work, incarceration, and homelessness to contribute their perspectives. </a:t>
            </a:r>
          </a:p>
          <a:p>
            <a:pPr marL="0" lvl="0" indent="0" algn="l" rtl="0">
              <a:lnSpc>
                <a:spcPct val="120000"/>
              </a:lnSpc>
              <a:spcBef>
                <a:spcPts val="1000"/>
              </a:spcBef>
              <a:spcAft>
                <a:spcPts val="0"/>
              </a:spcAft>
              <a:buClr>
                <a:srgbClr val="454C61"/>
              </a:buClr>
              <a:buSzPts val="2400"/>
              <a:buNone/>
            </a:pPr>
            <a:endParaRPr sz="2400" dirty="0"/>
          </a:p>
          <a:p>
            <a:pPr marL="0" lvl="0" indent="0" algn="l" rtl="0">
              <a:lnSpc>
                <a:spcPct val="120000"/>
              </a:lnSpc>
              <a:spcBef>
                <a:spcPts val="1000"/>
              </a:spcBef>
              <a:spcAft>
                <a:spcPts val="0"/>
              </a:spcAft>
              <a:buClr>
                <a:srgbClr val="454C61"/>
              </a:buClr>
              <a:buSzPts val="2400"/>
              <a:buNone/>
            </a:pPr>
            <a:r>
              <a:rPr lang="en-US" sz="3400" dirty="0"/>
              <a:t>What spaces exist for people to share their own stories and experiences of drug use? How might their experiences affect attitudes toward drugs and drug users?</a:t>
            </a:r>
            <a:endParaRPr dirty="0">
              <a:highlight>
                <a:srgbClr val="FFFF00"/>
              </a:highlight>
            </a:endParaRPr>
          </a:p>
        </p:txBody>
      </p:sp>
      <p:sp>
        <p:nvSpPr>
          <p:cNvPr id="209" name="Google Shape;209;p27"/>
          <p:cNvSpPr txBox="1">
            <a:spLocks noGrp="1"/>
          </p:cNvSpPr>
          <p:nvPr>
            <p:ph type="dt" idx="10"/>
          </p:nvPr>
        </p:nvSpPr>
        <p:spPr>
          <a:xfrm>
            <a:off x="10346162" y="6348553"/>
            <a:ext cx="96607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15" name="Google Shape;215;p28"/>
          <p:cNvSpPr txBox="1">
            <a:spLocks noGrp="1"/>
          </p:cNvSpPr>
          <p:nvPr>
            <p:ph type="ctrTitle"/>
          </p:nvPr>
        </p:nvSpPr>
        <p:spPr>
          <a:xfrm>
            <a:off x="1116781" y="2390650"/>
            <a:ext cx="9958438" cy="2076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US" sz="4000" b="1" dirty="0"/>
              <a:t>Section 1</a:t>
            </a:r>
            <a:br>
              <a:rPr lang="en-US" dirty="0"/>
            </a:br>
            <a:r>
              <a:rPr lang="en-US" dirty="0"/>
              <a:t>Why harm reduction?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22" name="Google Shape;222;p29"/>
          <p:cNvSpPr txBox="1">
            <a:spLocks noGrp="1"/>
          </p:cNvSpPr>
          <p:nvPr>
            <p:ph type="body" idx="1"/>
          </p:nvPr>
        </p:nvSpPr>
        <p:spPr>
          <a:xfrm>
            <a:off x="1780928" y="1911926"/>
            <a:ext cx="9996589" cy="39570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254E"/>
              </a:buClr>
              <a:buSzPts val="3600"/>
              <a:buNone/>
            </a:pPr>
            <a:endParaRPr sz="3600" dirty="0"/>
          </a:p>
          <a:p>
            <a:pPr marL="0" lvl="0" indent="0" algn="l" rtl="0">
              <a:lnSpc>
                <a:spcPct val="90000"/>
              </a:lnSpc>
              <a:spcBef>
                <a:spcPts val="1000"/>
              </a:spcBef>
              <a:spcAft>
                <a:spcPts val="0"/>
              </a:spcAft>
              <a:buClr>
                <a:srgbClr val="16254E"/>
              </a:buClr>
              <a:buSzPts val="3600"/>
              <a:buNone/>
            </a:pPr>
            <a:endParaRPr sz="3600" dirty="0"/>
          </a:p>
          <a:p>
            <a:pPr marL="0" lvl="0" indent="0" algn="l" rtl="0">
              <a:lnSpc>
                <a:spcPct val="90000"/>
              </a:lnSpc>
              <a:spcBef>
                <a:spcPts val="1000"/>
              </a:spcBef>
              <a:spcAft>
                <a:spcPts val="0"/>
              </a:spcAft>
              <a:buClr>
                <a:srgbClr val="16254E"/>
              </a:buClr>
              <a:buSzPts val="3600"/>
              <a:buNone/>
            </a:pPr>
            <a:r>
              <a:rPr lang="en-US" sz="4400" dirty="0"/>
              <a:t>Why do we need harm reduction? </a:t>
            </a:r>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29" name="Google Shape;229;p30"/>
          <p:cNvSpPr txBox="1">
            <a:spLocks noGrp="1"/>
          </p:cNvSpPr>
          <p:nvPr>
            <p:ph type="body" idx="1"/>
          </p:nvPr>
        </p:nvSpPr>
        <p:spPr>
          <a:xfrm>
            <a:off x="1527801" y="1490949"/>
            <a:ext cx="9996589" cy="4671954"/>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16254E"/>
              </a:buClr>
              <a:buSzPct val="100000"/>
              <a:buNone/>
            </a:pPr>
            <a:r>
              <a:rPr lang="en-US" dirty="0"/>
              <a:t>During the twentieth century, global drug policy focused on criminalization and interdiction to reduce both supply and demand for illicit substances. This created significant consequences for individual and public health. </a:t>
            </a:r>
            <a:endParaRPr dirty="0"/>
          </a:p>
          <a:p>
            <a:pPr marL="0" lvl="0" indent="0" algn="l" rtl="0">
              <a:lnSpc>
                <a:spcPct val="90000"/>
              </a:lnSpc>
              <a:spcBef>
                <a:spcPts val="1000"/>
              </a:spcBef>
              <a:spcAft>
                <a:spcPts val="0"/>
              </a:spcAft>
              <a:buClr>
                <a:srgbClr val="16254E"/>
              </a:buClr>
              <a:buSzPct val="100000"/>
              <a:buNone/>
            </a:pPr>
            <a:endParaRPr sz="600" dirty="0"/>
          </a:p>
          <a:p>
            <a:pPr marL="342900" lvl="0" indent="-342900" algn="l" rtl="0">
              <a:lnSpc>
                <a:spcPct val="90000"/>
              </a:lnSpc>
              <a:spcBef>
                <a:spcPts val="1000"/>
              </a:spcBef>
              <a:spcAft>
                <a:spcPts val="0"/>
              </a:spcAft>
              <a:buClr>
                <a:srgbClr val="16254E"/>
              </a:buClr>
              <a:buSzPct val="100000"/>
              <a:buFont typeface="Calibri"/>
              <a:buChar char="-"/>
            </a:pPr>
            <a:r>
              <a:rPr lang="en-US" dirty="0"/>
              <a:t>Stigma associated with criminalization, incarceration, mental illness, race, and class reduce opportunities for and quality of tailored medical and social services. </a:t>
            </a:r>
            <a:endParaRPr dirty="0"/>
          </a:p>
          <a:p>
            <a:pPr marL="342900" lvl="0" indent="-342900" algn="l" rtl="0">
              <a:lnSpc>
                <a:spcPct val="90000"/>
              </a:lnSpc>
              <a:spcBef>
                <a:spcPts val="1000"/>
              </a:spcBef>
              <a:spcAft>
                <a:spcPts val="0"/>
              </a:spcAft>
              <a:buClr>
                <a:srgbClr val="16254E"/>
              </a:buClr>
              <a:buSzPct val="100000"/>
              <a:buFont typeface="Calibri"/>
              <a:buChar char="-"/>
            </a:pPr>
            <a:r>
              <a:rPr lang="en-US" dirty="0"/>
              <a:t>Criminalization and discrimination lead to worsened social determinant of health-related outcomes for people who use drugs and their communities. </a:t>
            </a:r>
            <a:endParaRPr dirty="0"/>
          </a:p>
          <a:p>
            <a:pPr marL="342900" lvl="0" indent="-342900" algn="l" rtl="0">
              <a:lnSpc>
                <a:spcPct val="90000"/>
              </a:lnSpc>
              <a:spcBef>
                <a:spcPts val="1000"/>
              </a:spcBef>
              <a:spcAft>
                <a:spcPts val="0"/>
              </a:spcAft>
              <a:buClr>
                <a:srgbClr val="16254E"/>
              </a:buClr>
              <a:buSzPct val="100000"/>
              <a:buFont typeface="Calibri"/>
              <a:buChar char="-"/>
            </a:pPr>
            <a:r>
              <a:rPr lang="en-US" dirty="0"/>
              <a:t>This has contributed to a moralistic, rather than science-based, understanding of drug use and substance use disorder. </a:t>
            </a:r>
            <a:endParaRPr dirty="0"/>
          </a:p>
          <a:p>
            <a:pPr marL="342900" lvl="0" indent="-342900" algn="l" rtl="0">
              <a:lnSpc>
                <a:spcPct val="90000"/>
              </a:lnSpc>
              <a:spcBef>
                <a:spcPts val="1000"/>
              </a:spcBef>
              <a:spcAft>
                <a:spcPts val="0"/>
              </a:spcAft>
              <a:buClr>
                <a:srgbClr val="16254E"/>
              </a:buClr>
              <a:buSzPct val="100000"/>
              <a:buFont typeface="Calibri"/>
              <a:buChar char="-"/>
            </a:pPr>
            <a:r>
              <a:rPr lang="en-US" b="1" dirty="0"/>
              <a:t>Under this system, possession of syringes and other supplies becomes dangerous, “a cause for suspicion,” and access is limited. </a:t>
            </a:r>
            <a:endParaRPr b="1" dirty="0"/>
          </a:p>
          <a:p>
            <a:pPr marL="342900" lvl="0" indent="-342900" algn="l" rtl="0">
              <a:lnSpc>
                <a:spcPct val="90000"/>
              </a:lnSpc>
              <a:spcBef>
                <a:spcPts val="1000"/>
              </a:spcBef>
              <a:spcAft>
                <a:spcPts val="0"/>
              </a:spcAft>
              <a:buClr>
                <a:srgbClr val="16254E"/>
              </a:buClr>
              <a:buSzPct val="100000"/>
              <a:buFont typeface="Calibri"/>
              <a:buChar char="-"/>
            </a:pPr>
            <a:r>
              <a:rPr lang="en-US" dirty="0"/>
              <a:t>Incarceration without treatment for OUD results in increased risk for fatal overdose in the weeks following release, as compared to people who receive MOUD while incarcerated.</a:t>
            </a:r>
            <a:endParaRPr dirty="0"/>
          </a:p>
        </p:txBody>
      </p:sp>
      <p:sp>
        <p:nvSpPr>
          <p:cNvPr id="230" name="Google Shape;230;p30"/>
          <p:cNvSpPr txBox="1">
            <a:spLocks noGrp="1"/>
          </p:cNvSpPr>
          <p:nvPr>
            <p:ph type="title"/>
          </p:nvPr>
        </p:nvSpPr>
        <p:spPr>
          <a:xfrm>
            <a:off x="1527801" y="656995"/>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Impact of Prohibitionist Drug Policy on Health</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59B116-C4D6-4F31-A80F-6DC8F92010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4" name="Title 3">
            <a:extLst>
              <a:ext uri="{FF2B5EF4-FFF2-40B4-BE49-F238E27FC236}">
                <a16:creationId xmlns:a16="http://schemas.microsoft.com/office/drawing/2014/main" id="{63FD5211-E348-4AC9-8AB1-5DF3469B585D}"/>
              </a:ext>
            </a:extLst>
          </p:cNvPr>
          <p:cNvSpPr>
            <a:spLocks noGrp="1"/>
          </p:cNvSpPr>
          <p:nvPr>
            <p:ph type="title"/>
          </p:nvPr>
        </p:nvSpPr>
        <p:spPr/>
        <p:txBody>
          <a:bodyPr>
            <a:normAutofit fontScale="90000"/>
          </a:bodyPr>
          <a:lstStyle/>
          <a:p>
            <a:r>
              <a:rPr lang="en-US" dirty="0"/>
              <a:t>Why Are We Talking About Syringes?</a:t>
            </a:r>
          </a:p>
        </p:txBody>
      </p:sp>
      <p:pic>
        <p:nvPicPr>
          <p:cNvPr id="5" name="Google Shape;247;p32">
            <a:extLst>
              <a:ext uri="{FF2B5EF4-FFF2-40B4-BE49-F238E27FC236}">
                <a16:creationId xmlns:a16="http://schemas.microsoft.com/office/drawing/2014/main" id="{4915FEF3-AC36-4D9C-965D-B9FFBE70296E}"/>
              </a:ext>
            </a:extLst>
          </p:cNvPr>
          <p:cNvPicPr preferRelativeResize="0">
            <a:picLocks noChangeAspect="1"/>
          </p:cNvPicPr>
          <p:nvPr/>
        </p:nvPicPr>
        <p:blipFill rotWithShape="1">
          <a:blip r:embed="rId3">
            <a:alphaModFix/>
          </a:blip>
          <a:srcRect/>
          <a:stretch/>
        </p:blipFill>
        <p:spPr>
          <a:xfrm>
            <a:off x="2987259" y="1955870"/>
            <a:ext cx="6217481" cy="4053777"/>
          </a:xfrm>
          <a:prstGeom prst="rect">
            <a:avLst/>
          </a:prstGeom>
          <a:noFill/>
          <a:ln>
            <a:noFill/>
          </a:ln>
        </p:spPr>
      </p:pic>
    </p:spTree>
    <p:extLst>
      <p:ext uri="{BB962C8B-B14F-4D97-AF65-F5344CB8AC3E}">
        <p14:creationId xmlns:p14="http://schemas.microsoft.com/office/powerpoint/2010/main" val="114325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2"/>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45" name="Google Shape;245;p32"/>
          <p:cNvSpPr txBox="1">
            <a:spLocks noGrp="1"/>
          </p:cNvSpPr>
          <p:nvPr>
            <p:ph type="body" idx="1"/>
          </p:nvPr>
        </p:nvSpPr>
        <p:spPr>
          <a:xfrm>
            <a:off x="1780928" y="1610060"/>
            <a:ext cx="9996600" cy="395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2035"/>
              <a:buNone/>
            </a:pPr>
            <a:r>
              <a:rPr lang="en-US" dirty="0">
                <a:solidFill>
                  <a:schemeClr val="dk2"/>
                </a:solidFill>
              </a:rPr>
              <a:t>Bacterial infections, including: </a:t>
            </a:r>
            <a:endParaRPr lang="en-US" baseline="30000" dirty="0">
              <a:solidFill>
                <a:schemeClr val="dk2"/>
              </a:solidFill>
            </a:endParaRPr>
          </a:p>
          <a:p>
            <a:pPr marL="800100" lvl="1" indent="-342900">
              <a:lnSpc>
                <a:spcPct val="100000"/>
              </a:lnSpc>
              <a:spcBef>
                <a:spcPts val="0"/>
              </a:spcBef>
              <a:buClr>
                <a:schemeClr val="dk2"/>
              </a:buClr>
              <a:buSzPts val="2035"/>
              <a:buFontTx/>
              <a:buChar char="-"/>
            </a:pPr>
            <a:r>
              <a:rPr lang="en-US" sz="2200" dirty="0">
                <a:solidFill>
                  <a:schemeClr val="dk2"/>
                </a:solidFill>
                <a:latin typeface="Calibri"/>
                <a:ea typeface="Calibri"/>
                <a:cs typeface="Calibri"/>
                <a:sym typeface="Calibri"/>
              </a:rPr>
              <a:t>Bacteremia</a:t>
            </a:r>
            <a:endParaRPr lang="en-US" sz="2200" dirty="0">
              <a:solidFill>
                <a:schemeClr val="dk2"/>
              </a:solidFill>
            </a:endParaRPr>
          </a:p>
          <a:p>
            <a:pPr marL="800100" lvl="1" indent="-342900">
              <a:lnSpc>
                <a:spcPct val="100000"/>
              </a:lnSpc>
              <a:spcBef>
                <a:spcPts val="0"/>
              </a:spcBef>
              <a:buClr>
                <a:schemeClr val="dk2"/>
              </a:buClr>
              <a:buSzPts val="2035"/>
              <a:buFontTx/>
              <a:buChar char="-"/>
            </a:pPr>
            <a:r>
              <a:rPr lang="en-US" sz="2200" dirty="0">
                <a:solidFill>
                  <a:schemeClr val="dk2"/>
                </a:solidFill>
                <a:latin typeface="Calibri"/>
                <a:ea typeface="Calibri"/>
                <a:cs typeface="Calibri"/>
                <a:sym typeface="Calibri"/>
              </a:rPr>
              <a:t>Cellulitis</a:t>
            </a:r>
            <a:endParaRPr lang="en-US" sz="2200" dirty="0">
              <a:solidFill>
                <a:schemeClr val="dk2"/>
              </a:solidFill>
            </a:endParaRPr>
          </a:p>
          <a:p>
            <a:pPr marL="800100" lvl="1" indent="-342900">
              <a:lnSpc>
                <a:spcPct val="100000"/>
              </a:lnSpc>
              <a:spcBef>
                <a:spcPts val="0"/>
              </a:spcBef>
              <a:buClr>
                <a:schemeClr val="dk2"/>
              </a:buClr>
              <a:buSzPts val="2035"/>
              <a:buFontTx/>
              <a:buChar char="-"/>
            </a:pPr>
            <a:r>
              <a:rPr lang="en-US" sz="2200" dirty="0">
                <a:solidFill>
                  <a:schemeClr val="dk2"/>
                </a:solidFill>
                <a:latin typeface="Calibri"/>
                <a:ea typeface="Calibri"/>
                <a:cs typeface="Calibri"/>
                <a:sym typeface="Calibri"/>
              </a:rPr>
              <a:t>Abscesses (staph, strep)</a:t>
            </a:r>
            <a:endParaRPr lang="en-US" sz="2200" dirty="0">
              <a:solidFill>
                <a:schemeClr val="dk2"/>
              </a:solidFill>
            </a:endParaRPr>
          </a:p>
          <a:p>
            <a:pPr marL="800100" lvl="1" indent="-342900">
              <a:lnSpc>
                <a:spcPct val="100000"/>
              </a:lnSpc>
              <a:spcBef>
                <a:spcPts val="0"/>
              </a:spcBef>
              <a:buClr>
                <a:schemeClr val="dk2"/>
              </a:buClr>
              <a:buSzPts val="2035"/>
              <a:buFontTx/>
              <a:buChar char="-"/>
            </a:pPr>
            <a:r>
              <a:rPr lang="en-US" sz="2200" dirty="0">
                <a:solidFill>
                  <a:schemeClr val="dk2"/>
                </a:solidFill>
                <a:latin typeface="Calibri"/>
                <a:ea typeface="Calibri"/>
                <a:cs typeface="Calibri"/>
                <a:sym typeface="Calibri"/>
              </a:rPr>
              <a:t>Endocarditis</a:t>
            </a:r>
            <a:endParaRPr lang="en-US" sz="2200" dirty="0">
              <a:solidFill>
                <a:schemeClr val="dk2"/>
              </a:solidFill>
            </a:endParaRPr>
          </a:p>
          <a:p>
            <a:pPr marL="800100" lvl="1" indent="-342900">
              <a:lnSpc>
                <a:spcPct val="100000"/>
              </a:lnSpc>
              <a:spcBef>
                <a:spcPts val="0"/>
              </a:spcBef>
              <a:buClr>
                <a:schemeClr val="dk2"/>
              </a:buClr>
              <a:buSzPts val="2035"/>
              <a:buFontTx/>
              <a:buChar char="-"/>
            </a:pPr>
            <a:r>
              <a:rPr lang="en-US" sz="2200" dirty="0">
                <a:solidFill>
                  <a:schemeClr val="dk2"/>
                </a:solidFill>
                <a:latin typeface="Calibri"/>
                <a:ea typeface="Calibri"/>
                <a:cs typeface="Calibri"/>
                <a:sym typeface="Calibri"/>
              </a:rPr>
              <a:t>Necrotizing fasciitis</a:t>
            </a:r>
            <a:endParaRPr lang="en-US" sz="2200" dirty="0">
              <a:solidFill>
                <a:schemeClr val="dk2"/>
              </a:solidFill>
            </a:endParaRPr>
          </a:p>
          <a:p>
            <a:pPr marL="800100" lvl="1" indent="-342900">
              <a:lnSpc>
                <a:spcPct val="100000"/>
              </a:lnSpc>
              <a:spcBef>
                <a:spcPts val="0"/>
              </a:spcBef>
              <a:buClr>
                <a:schemeClr val="dk2"/>
              </a:buClr>
              <a:buSzPts val="2035"/>
              <a:buFontTx/>
              <a:buChar char="-"/>
            </a:pPr>
            <a:r>
              <a:rPr lang="en-US" sz="2200" dirty="0">
                <a:solidFill>
                  <a:schemeClr val="dk2"/>
                </a:solidFill>
                <a:latin typeface="Calibri"/>
                <a:ea typeface="Calibri"/>
                <a:cs typeface="Calibri"/>
                <a:sym typeface="Calibri"/>
              </a:rPr>
              <a:t>Wound botulism</a:t>
            </a:r>
          </a:p>
          <a:p>
            <a:pPr marL="800100" lvl="1" indent="-342900">
              <a:lnSpc>
                <a:spcPct val="100000"/>
              </a:lnSpc>
              <a:spcBef>
                <a:spcPts val="0"/>
              </a:spcBef>
              <a:buClr>
                <a:schemeClr val="dk2"/>
              </a:buClr>
              <a:buSzPts val="2035"/>
              <a:buFontTx/>
              <a:buChar char="-"/>
            </a:pPr>
            <a:r>
              <a:rPr lang="en-US" sz="2200" i="0" u="none" strike="noStrike" cap="none" dirty="0">
                <a:solidFill>
                  <a:schemeClr val="dk2"/>
                </a:solidFill>
              </a:rPr>
              <a:t>Infe</a:t>
            </a:r>
            <a:r>
              <a:rPr lang="en-US" sz="2200" dirty="0">
                <a:solidFill>
                  <a:schemeClr val="dk2"/>
                </a:solidFill>
              </a:rPr>
              <a:t>ction resulting in sepsis</a:t>
            </a:r>
            <a:endParaRPr sz="2200"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2035"/>
              <a:buNone/>
            </a:pPr>
            <a:r>
              <a:rPr lang="en-US" i="0" u="none" strike="noStrike" cap="none" dirty="0">
                <a:solidFill>
                  <a:schemeClr val="dk2"/>
                </a:solidFill>
              </a:rPr>
              <a:t>Viral infections (bloodborne diseases), including:</a:t>
            </a:r>
            <a:endParaRPr lang="en-US" dirty="0">
              <a:solidFill>
                <a:schemeClr val="dk2"/>
              </a:solidFill>
            </a:endParaRPr>
          </a:p>
          <a:p>
            <a:pPr marL="742950" lvl="1" indent="-285750">
              <a:lnSpc>
                <a:spcPct val="100000"/>
              </a:lnSpc>
              <a:spcBef>
                <a:spcPts val="0"/>
              </a:spcBef>
              <a:buClr>
                <a:schemeClr val="dk2"/>
              </a:buClr>
              <a:buSzPts val="2035"/>
              <a:buFontTx/>
              <a:buChar char="-"/>
            </a:pPr>
            <a:r>
              <a:rPr lang="en-US" sz="2200" i="0" u="none" strike="noStrike" cap="none" dirty="0">
                <a:solidFill>
                  <a:schemeClr val="dk2"/>
                </a:solidFill>
                <a:latin typeface="Calibri"/>
                <a:ea typeface="Calibri"/>
                <a:cs typeface="Calibri"/>
                <a:sym typeface="Calibri"/>
              </a:rPr>
              <a:t>Hepatitis C </a:t>
            </a:r>
            <a:r>
              <a:rPr lang="en-US" sz="2200" dirty="0">
                <a:solidFill>
                  <a:schemeClr val="dk2"/>
                </a:solidFill>
              </a:rPr>
              <a:t>vi</a:t>
            </a:r>
            <a:r>
              <a:rPr lang="en-US" sz="2200" i="0" u="none" strike="noStrike" cap="none" dirty="0">
                <a:solidFill>
                  <a:schemeClr val="dk2"/>
                </a:solidFill>
                <a:latin typeface="Calibri"/>
                <a:ea typeface="Calibri"/>
                <a:cs typeface="Calibri"/>
                <a:sym typeface="Calibri"/>
              </a:rPr>
              <a:t>rus (HCV)</a:t>
            </a:r>
            <a:endParaRPr lang="en-US" sz="2200" dirty="0">
              <a:solidFill>
                <a:schemeClr val="dk2"/>
              </a:solidFill>
            </a:endParaRPr>
          </a:p>
          <a:p>
            <a:pPr marL="742950" lvl="1" indent="-285750">
              <a:lnSpc>
                <a:spcPct val="100000"/>
              </a:lnSpc>
              <a:spcBef>
                <a:spcPts val="0"/>
              </a:spcBef>
              <a:buClr>
                <a:schemeClr val="dk2"/>
              </a:buClr>
              <a:buSzPts val="2035"/>
              <a:buFontTx/>
              <a:buChar char="-"/>
            </a:pPr>
            <a:r>
              <a:rPr lang="en-US" sz="2200" i="0" u="none" strike="noStrike" cap="none" dirty="0">
                <a:solidFill>
                  <a:schemeClr val="dk2"/>
                </a:solidFill>
                <a:latin typeface="Calibri"/>
                <a:ea typeface="Calibri"/>
                <a:cs typeface="Calibri"/>
                <a:sym typeface="Calibri"/>
              </a:rPr>
              <a:t>Hepatitis B </a:t>
            </a:r>
            <a:r>
              <a:rPr lang="en-US" sz="2200" dirty="0">
                <a:solidFill>
                  <a:schemeClr val="dk2"/>
                </a:solidFill>
              </a:rPr>
              <a:t>v</a:t>
            </a:r>
            <a:r>
              <a:rPr lang="en-US" sz="2200" i="0" u="none" strike="noStrike" cap="none" dirty="0">
                <a:solidFill>
                  <a:schemeClr val="dk2"/>
                </a:solidFill>
                <a:latin typeface="Calibri"/>
                <a:ea typeface="Calibri"/>
                <a:cs typeface="Calibri"/>
                <a:sym typeface="Calibri"/>
              </a:rPr>
              <a:t>irus (HBV)</a:t>
            </a:r>
            <a:endParaRPr lang="en-US" sz="2200" dirty="0">
              <a:solidFill>
                <a:schemeClr val="dk2"/>
              </a:solidFill>
            </a:endParaRPr>
          </a:p>
          <a:p>
            <a:pPr marL="742950" lvl="1" indent="-285750">
              <a:lnSpc>
                <a:spcPct val="100000"/>
              </a:lnSpc>
              <a:spcBef>
                <a:spcPts val="0"/>
              </a:spcBef>
              <a:buClr>
                <a:schemeClr val="dk2"/>
              </a:buClr>
              <a:buSzPts val="2035"/>
              <a:buFontTx/>
              <a:buChar char="-"/>
            </a:pPr>
            <a:r>
              <a:rPr lang="en-US" sz="2200" i="0" u="none" strike="noStrike" cap="none" dirty="0">
                <a:solidFill>
                  <a:schemeClr val="dk2"/>
                </a:solidFill>
                <a:latin typeface="Calibri"/>
                <a:ea typeface="Calibri"/>
                <a:cs typeface="Calibri"/>
                <a:sym typeface="Calibri"/>
              </a:rPr>
              <a:t>Hepatitis A virus (HAV)</a:t>
            </a:r>
            <a:endParaRPr lang="en-US" sz="2200" dirty="0">
              <a:solidFill>
                <a:schemeClr val="dk2"/>
              </a:solidFill>
            </a:endParaRPr>
          </a:p>
          <a:p>
            <a:pPr marL="742950" lvl="1" indent="-285750">
              <a:lnSpc>
                <a:spcPct val="100000"/>
              </a:lnSpc>
              <a:spcBef>
                <a:spcPts val="0"/>
              </a:spcBef>
              <a:buClr>
                <a:schemeClr val="dk2"/>
              </a:buClr>
              <a:buSzPts val="2035"/>
              <a:buFontTx/>
              <a:buChar char="-"/>
            </a:pPr>
            <a:r>
              <a:rPr lang="en-US" sz="2200" i="0" u="none" strike="noStrike" cap="none" dirty="0">
                <a:solidFill>
                  <a:schemeClr val="dk2"/>
                </a:solidFill>
                <a:latin typeface="Calibri"/>
                <a:ea typeface="Calibri"/>
                <a:cs typeface="Calibri"/>
                <a:sym typeface="Calibri"/>
              </a:rPr>
              <a:t>HIV</a:t>
            </a:r>
            <a:endParaRPr sz="2200" dirty="0">
              <a:solidFill>
                <a:schemeClr val="dk2"/>
              </a:solidFill>
              <a:latin typeface="Calibri"/>
              <a:ea typeface="Calibri"/>
              <a:cs typeface="Calibri"/>
              <a:sym typeface="Calibri"/>
            </a:endParaRPr>
          </a:p>
          <a:p>
            <a:pPr marL="0" lvl="0" indent="0" algn="l" rtl="0">
              <a:lnSpc>
                <a:spcPct val="100000"/>
              </a:lnSpc>
              <a:spcBef>
                <a:spcPts val="1000"/>
              </a:spcBef>
              <a:spcAft>
                <a:spcPts val="0"/>
              </a:spcAft>
              <a:buClr>
                <a:srgbClr val="16254E"/>
              </a:buClr>
              <a:buSzPts val="2035"/>
              <a:buNone/>
            </a:pPr>
            <a:endParaRPr dirty="0">
              <a:highlight>
                <a:srgbClr val="FFFF00"/>
              </a:highlight>
            </a:endParaRPr>
          </a:p>
        </p:txBody>
      </p:sp>
      <p:sp>
        <p:nvSpPr>
          <p:cNvPr id="246" name="Google Shape;246;p32"/>
          <p:cNvSpPr txBox="1">
            <a:spLocks noGrp="1"/>
          </p:cNvSpPr>
          <p:nvPr>
            <p:ph type="title"/>
          </p:nvPr>
        </p:nvSpPr>
        <p:spPr>
          <a:xfrm>
            <a:off x="1780928" y="569343"/>
            <a:ext cx="9996589" cy="10407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6254E"/>
              </a:buClr>
              <a:buSzPts val="3960"/>
              <a:buFont typeface="Calibri"/>
              <a:buNone/>
            </a:pPr>
            <a:r>
              <a:rPr lang="en-US" sz="3559"/>
              <a:t>Sterile Syringes Prevent Bacterial and Viral Infections </a:t>
            </a:r>
            <a:endParaRPr sz="3559"/>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555149-834A-44A0-916A-F989F7D5B2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3" name="Text Placeholder 2">
            <a:extLst>
              <a:ext uri="{FF2B5EF4-FFF2-40B4-BE49-F238E27FC236}">
                <a16:creationId xmlns:a16="http://schemas.microsoft.com/office/drawing/2014/main" id="{2BF090BF-0640-4304-B663-B498AD5B8FCE}"/>
              </a:ext>
            </a:extLst>
          </p:cNvPr>
          <p:cNvSpPr>
            <a:spLocks noGrp="1"/>
          </p:cNvSpPr>
          <p:nvPr>
            <p:ph type="body" idx="1"/>
          </p:nvPr>
        </p:nvSpPr>
        <p:spPr>
          <a:xfrm>
            <a:off x="1780928" y="1819161"/>
            <a:ext cx="4063281" cy="4369604"/>
          </a:xfrm>
        </p:spPr>
        <p:txBody>
          <a:bodyPr>
            <a:normAutofit/>
          </a:bodyPr>
          <a:lstStyle/>
          <a:p>
            <a:r>
              <a:rPr lang="en-US" b="1" dirty="0"/>
              <a:t>How do you get it?</a:t>
            </a:r>
          </a:p>
          <a:p>
            <a:pPr>
              <a:buFontTx/>
              <a:buChar char="-"/>
            </a:pPr>
            <a:r>
              <a:rPr lang="en-US" dirty="0"/>
              <a:t>Fecal/oral contact (including sexual contact/butt play)</a:t>
            </a:r>
          </a:p>
          <a:p>
            <a:pPr>
              <a:buFontTx/>
              <a:buChar char="-"/>
            </a:pPr>
            <a:r>
              <a:rPr lang="en-US" dirty="0"/>
              <a:t>Contaminated food</a:t>
            </a:r>
          </a:p>
          <a:p>
            <a:pPr>
              <a:buFontTx/>
              <a:buChar char="-"/>
            </a:pPr>
            <a:r>
              <a:rPr lang="en-US" dirty="0"/>
              <a:t>Household contact</a:t>
            </a:r>
          </a:p>
          <a:p>
            <a:pPr marL="228600" indent="0">
              <a:buFontTx/>
              <a:buNone/>
            </a:pPr>
            <a:r>
              <a:rPr lang="en-US" b="1" dirty="0"/>
              <a:t>What does it do?</a:t>
            </a:r>
          </a:p>
          <a:p>
            <a:pPr marL="400050" indent="-171450">
              <a:buFontTx/>
              <a:buChar char="-"/>
            </a:pPr>
            <a:r>
              <a:rPr lang="en-US" dirty="0"/>
              <a:t>Most adults experience symptoms after infection</a:t>
            </a:r>
          </a:p>
          <a:p>
            <a:pPr marL="400050" indent="-171450">
              <a:buFontTx/>
              <a:buChar char="-"/>
            </a:pPr>
            <a:r>
              <a:rPr lang="en-US" dirty="0"/>
              <a:t>Causes acute infection, which usually resolves within two months</a:t>
            </a:r>
          </a:p>
          <a:p>
            <a:endParaRPr lang="en-US" dirty="0"/>
          </a:p>
        </p:txBody>
      </p:sp>
      <p:sp>
        <p:nvSpPr>
          <p:cNvPr id="4" name="Title 3">
            <a:extLst>
              <a:ext uri="{FF2B5EF4-FFF2-40B4-BE49-F238E27FC236}">
                <a16:creationId xmlns:a16="http://schemas.microsoft.com/office/drawing/2014/main" id="{5CC150D5-B36E-4A65-9C8F-5E1B03E4547C}"/>
              </a:ext>
            </a:extLst>
          </p:cNvPr>
          <p:cNvSpPr>
            <a:spLocks noGrp="1"/>
          </p:cNvSpPr>
          <p:nvPr>
            <p:ph type="title"/>
          </p:nvPr>
        </p:nvSpPr>
        <p:spPr/>
        <p:txBody>
          <a:bodyPr>
            <a:normAutofit fontScale="90000"/>
          </a:bodyPr>
          <a:lstStyle/>
          <a:p>
            <a:r>
              <a:rPr lang="en-US" dirty="0"/>
              <a:t>Hepatitis A</a:t>
            </a:r>
          </a:p>
        </p:txBody>
      </p:sp>
      <p:pic>
        <p:nvPicPr>
          <p:cNvPr id="6" name="Picture 5" descr="Graphical user interface, application&#10;&#10;Description automatically generated">
            <a:extLst>
              <a:ext uri="{FF2B5EF4-FFF2-40B4-BE49-F238E27FC236}">
                <a16:creationId xmlns:a16="http://schemas.microsoft.com/office/drawing/2014/main" id="{D98ED91D-3E18-4B61-A9E4-8F9064715080}"/>
              </a:ext>
            </a:extLst>
          </p:cNvPr>
          <p:cNvPicPr>
            <a:picLocks noChangeAspect="1"/>
          </p:cNvPicPr>
          <p:nvPr/>
        </p:nvPicPr>
        <p:blipFill rotWithShape="1">
          <a:blip r:embed="rId3"/>
          <a:srcRect l="1684" t="2494" r="14552" b="7120"/>
          <a:stretch/>
        </p:blipFill>
        <p:spPr>
          <a:xfrm>
            <a:off x="6096000" y="1441172"/>
            <a:ext cx="5693309" cy="4449942"/>
          </a:xfrm>
          <a:prstGeom prst="rect">
            <a:avLst/>
          </a:prstGeom>
        </p:spPr>
      </p:pic>
    </p:spTree>
    <p:extLst>
      <p:ext uri="{BB962C8B-B14F-4D97-AF65-F5344CB8AC3E}">
        <p14:creationId xmlns:p14="http://schemas.microsoft.com/office/powerpoint/2010/main" val="3342653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555149-834A-44A0-916A-F989F7D5B2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3" name="Text Placeholder 2">
            <a:extLst>
              <a:ext uri="{FF2B5EF4-FFF2-40B4-BE49-F238E27FC236}">
                <a16:creationId xmlns:a16="http://schemas.microsoft.com/office/drawing/2014/main" id="{2BF090BF-0640-4304-B663-B498AD5B8FCE}"/>
              </a:ext>
            </a:extLst>
          </p:cNvPr>
          <p:cNvSpPr>
            <a:spLocks noGrp="1"/>
          </p:cNvSpPr>
          <p:nvPr>
            <p:ph type="body" idx="1"/>
          </p:nvPr>
        </p:nvSpPr>
        <p:spPr>
          <a:xfrm>
            <a:off x="1780928" y="1819161"/>
            <a:ext cx="3917507" cy="4369604"/>
          </a:xfrm>
        </p:spPr>
        <p:txBody>
          <a:bodyPr>
            <a:normAutofit/>
          </a:bodyPr>
          <a:lstStyle/>
          <a:p>
            <a:pPr marL="228600" indent="0">
              <a:buFontTx/>
              <a:buNone/>
            </a:pPr>
            <a:r>
              <a:rPr lang="en-US" b="1" dirty="0"/>
              <a:t>How do you stop it?</a:t>
            </a:r>
          </a:p>
          <a:p>
            <a:pPr marL="400050" indent="-171450">
              <a:buFontTx/>
              <a:buChar char="-"/>
            </a:pPr>
            <a:r>
              <a:rPr lang="en-US" dirty="0"/>
              <a:t>Improve hygiene to prevent contact with fecal material</a:t>
            </a:r>
          </a:p>
          <a:p>
            <a:pPr marL="400050" indent="-171450">
              <a:buFontTx/>
              <a:buChar char="-"/>
            </a:pPr>
            <a:r>
              <a:rPr lang="en-US" dirty="0"/>
              <a:t>Hepatitis A vaccination (available in combination with Hepatitis B vaccine)</a:t>
            </a:r>
          </a:p>
          <a:p>
            <a:pPr marL="400050" indent="-171450">
              <a:buFontTx/>
              <a:buChar char="-"/>
            </a:pPr>
            <a:r>
              <a:rPr lang="en-US" dirty="0"/>
              <a:t>Access care if infected </a:t>
            </a:r>
          </a:p>
        </p:txBody>
      </p:sp>
      <p:sp>
        <p:nvSpPr>
          <p:cNvPr id="4" name="Title 3">
            <a:extLst>
              <a:ext uri="{FF2B5EF4-FFF2-40B4-BE49-F238E27FC236}">
                <a16:creationId xmlns:a16="http://schemas.microsoft.com/office/drawing/2014/main" id="{5CC150D5-B36E-4A65-9C8F-5E1B03E4547C}"/>
              </a:ext>
            </a:extLst>
          </p:cNvPr>
          <p:cNvSpPr>
            <a:spLocks noGrp="1"/>
          </p:cNvSpPr>
          <p:nvPr>
            <p:ph type="title"/>
          </p:nvPr>
        </p:nvSpPr>
        <p:spPr/>
        <p:txBody>
          <a:bodyPr>
            <a:normAutofit fontScale="90000"/>
          </a:bodyPr>
          <a:lstStyle/>
          <a:p>
            <a:r>
              <a:rPr lang="en-US" dirty="0"/>
              <a:t>Hepatitis A</a:t>
            </a:r>
          </a:p>
        </p:txBody>
      </p:sp>
      <p:pic>
        <p:nvPicPr>
          <p:cNvPr id="7" name="Picture 6" descr="Graphical user interface, diagram, application&#10;&#10;Description automatically generated">
            <a:extLst>
              <a:ext uri="{FF2B5EF4-FFF2-40B4-BE49-F238E27FC236}">
                <a16:creationId xmlns:a16="http://schemas.microsoft.com/office/drawing/2014/main" id="{3078D26B-7D07-495A-B691-D827A60274F5}"/>
              </a:ext>
            </a:extLst>
          </p:cNvPr>
          <p:cNvPicPr>
            <a:picLocks noChangeAspect="1"/>
          </p:cNvPicPr>
          <p:nvPr/>
        </p:nvPicPr>
        <p:blipFill rotWithShape="1">
          <a:blip r:embed="rId2"/>
          <a:srcRect l="6239" t="4215" r="3646" b="10292"/>
          <a:stretch/>
        </p:blipFill>
        <p:spPr>
          <a:xfrm>
            <a:off x="6096000" y="1716077"/>
            <a:ext cx="5793517" cy="3995609"/>
          </a:xfrm>
          <a:prstGeom prst="rect">
            <a:avLst/>
          </a:prstGeom>
        </p:spPr>
      </p:pic>
    </p:spTree>
    <p:extLst>
      <p:ext uri="{BB962C8B-B14F-4D97-AF65-F5344CB8AC3E}">
        <p14:creationId xmlns:p14="http://schemas.microsoft.com/office/powerpoint/2010/main" val="2299245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555149-834A-44A0-916A-F989F7D5B2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3" name="Text Placeholder 2">
            <a:extLst>
              <a:ext uri="{FF2B5EF4-FFF2-40B4-BE49-F238E27FC236}">
                <a16:creationId xmlns:a16="http://schemas.microsoft.com/office/drawing/2014/main" id="{2BF090BF-0640-4304-B663-B498AD5B8FCE}"/>
              </a:ext>
            </a:extLst>
          </p:cNvPr>
          <p:cNvSpPr>
            <a:spLocks noGrp="1"/>
          </p:cNvSpPr>
          <p:nvPr>
            <p:ph type="body" idx="1"/>
          </p:nvPr>
        </p:nvSpPr>
        <p:spPr>
          <a:xfrm>
            <a:off x="1780928" y="1819161"/>
            <a:ext cx="4195802" cy="4369604"/>
          </a:xfrm>
        </p:spPr>
        <p:txBody>
          <a:bodyPr>
            <a:normAutofit fontScale="92500" lnSpcReduction="10000"/>
          </a:bodyPr>
          <a:lstStyle/>
          <a:p>
            <a:r>
              <a:rPr lang="en-US" b="1" dirty="0"/>
              <a:t>How do you get it?</a:t>
            </a:r>
          </a:p>
          <a:p>
            <a:pPr>
              <a:buFontTx/>
              <a:buChar char="-"/>
            </a:pPr>
            <a:r>
              <a:rPr lang="en-US" dirty="0"/>
              <a:t>Exposure to infected blood or body fluids</a:t>
            </a:r>
          </a:p>
          <a:p>
            <a:pPr marL="457200" marR="0" lvl="0"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t>Sexual contact</a:t>
            </a:r>
          </a:p>
          <a:p>
            <a:pPr>
              <a:buFontTx/>
              <a:buChar char="-"/>
            </a:pPr>
            <a:r>
              <a:rPr lang="en-US" dirty="0"/>
              <a:t>Mother-to-infant (vertical transmission)</a:t>
            </a:r>
          </a:p>
          <a:p>
            <a:pPr marL="228600" indent="0">
              <a:buFontTx/>
              <a:buNone/>
            </a:pPr>
            <a:r>
              <a:rPr lang="en-US" b="1" dirty="0"/>
              <a:t>What does it do?</a:t>
            </a:r>
          </a:p>
          <a:p>
            <a:pPr marL="400050" indent="-171450">
              <a:buFontTx/>
              <a:buChar char="-"/>
            </a:pPr>
            <a:r>
              <a:rPr lang="en-US" dirty="0"/>
              <a:t>Causes lifelong infection</a:t>
            </a:r>
          </a:p>
          <a:p>
            <a:pPr marL="400050" indent="-171450">
              <a:buFontTx/>
              <a:buChar char="-"/>
            </a:pPr>
            <a:r>
              <a:rPr lang="en-US" dirty="0"/>
              <a:t>There is no cure for Hepatitis B</a:t>
            </a:r>
          </a:p>
          <a:p>
            <a:pPr marL="400050" indent="-171450">
              <a:buFontTx/>
              <a:buChar char="-"/>
            </a:pPr>
            <a:r>
              <a:rPr lang="en-US" dirty="0"/>
              <a:t>Long-term infection leads to liver scarring and can cause liver cancer</a:t>
            </a:r>
          </a:p>
          <a:p>
            <a:pPr marL="400050" indent="-171450">
              <a:buFontTx/>
              <a:buChar char="-"/>
            </a:pPr>
            <a:r>
              <a:rPr lang="en-US" dirty="0"/>
              <a:t>Often no symptoms after infection (asymptomatic)</a:t>
            </a:r>
          </a:p>
        </p:txBody>
      </p:sp>
      <p:sp>
        <p:nvSpPr>
          <p:cNvPr id="4" name="Title 3">
            <a:extLst>
              <a:ext uri="{FF2B5EF4-FFF2-40B4-BE49-F238E27FC236}">
                <a16:creationId xmlns:a16="http://schemas.microsoft.com/office/drawing/2014/main" id="{5CC150D5-B36E-4A65-9C8F-5E1B03E4547C}"/>
              </a:ext>
            </a:extLst>
          </p:cNvPr>
          <p:cNvSpPr>
            <a:spLocks noGrp="1"/>
          </p:cNvSpPr>
          <p:nvPr>
            <p:ph type="title"/>
          </p:nvPr>
        </p:nvSpPr>
        <p:spPr/>
        <p:txBody>
          <a:bodyPr>
            <a:normAutofit fontScale="90000"/>
          </a:bodyPr>
          <a:lstStyle/>
          <a:p>
            <a:r>
              <a:rPr lang="en-US" dirty="0"/>
              <a:t>Hepatitis B</a:t>
            </a:r>
          </a:p>
        </p:txBody>
      </p:sp>
      <p:pic>
        <p:nvPicPr>
          <p:cNvPr id="6" name="Picture 5" descr="Graphical user interface&#10;&#10;Description automatically generated">
            <a:extLst>
              <a:ext uri="{FF2B5EF4-FFF2-40B4-BE49-F238E27FC236}">
                <a16:creationId xmlns:a16="http://schemas.microsoft.com/office/drawing/2014/main" id="{0F549ECD-481A-40FB-AA8E-87E2687E9192}"/>
              </a:ext>
            </a:extLst>
          </p:cNvPr>
          <p:cNvPicPr>
            <a:picLocks noChangeAspect="1"/>
          </p:cNvPicPr>
          <p:nvPr/>
        </p:nvPicPr>
        <p:blipFill rotWithShape="1">
          <a:blip r:embed="rId3"/>
          <a:srcRect l="2648" t="4607" r="1405" b="970"/>
          <a:stretch/>
        </p:blipFill>
        <p:spPr>
          <a:xfrm>
            <a:off x="6095999" y="1579916"/>
            <a:ext cx="5830957" cy="4176314"/>
          </a:xfrm>
          <a:prstGeom prst="rect">
            <a:avLst/>
          </a:prstGeom>
        </p:spPr>
      </p:pic>
    </p:spTree>
    <p:extLst>
      <p:ext uri="{BB962C8B-B14F-4D97-AF65-F5344CB8AC3E}">
        <p14:creationId xmlns:p14="http://schemas.microsoft.com/office/powerpoint/2010/main" val="231497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30" name="Google Shape;130;p17"/>
          <p:cNvSpPr txBox="1">
            <a:spLocks noGrp="1"/>
          </p:cNvSpPr>
          <p:nvPr>
            <p:ph type="body" idx="1"/>
          </p:nvPr>
        </p:nvSpPr>
        <p:spPr>
          <a:xfrm>
            <a:off x="1780928" y="1911926"/>
            <a:ext cx="9996589" cy="39570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2400" dirty="0"/>
              <a:t>The goal of this training is to increase participants’ understanding and awareness of:</a:t>
            </a:r>
            <a:endParaRPr sz="2400" dirty="0"/>
          </a:p>
          <a:p>
            <a:pPr marL="0" lvl="0" indent="0" algn="l" rtl="0">
              <a:lnSpc>
                <a:spcPct val="90000"/>
              </a:lnSpc>
              <a:spcBef>
                <a:spcPts val="1000"/>
              </a:spcBef>
              <a:spcAft>
                <a:spcPts val="0"/>
              </a:spcAft>
              <a:buClr>
                <a:schemeClr val="dk1"/>
              </a:buClr>
              <a:buSzPts val="3200"/>
            </a:pPr>
            <a:endParaRPr lang="en-US" sz="2400" dirty="0"/>
          </a:p>
          <a:p>
            <a:pPr marL="342900" lvl="0" indent="-342900" algn="l" rtl="0">
              <a:lnSpc>
                <a:spcPct val="90000"/>
              </a:lnSpc>
              <a:spcBef>
                <a:spcPts val="1000"/>
              </a:spcBef>
              <a:spcAft>
                <a:spcPts val="0"/>
              </a:spcAft>
              <a:buClr>
                <a:schemeClr val="dk1"/>
              </a:buClr>
              <a:buSzPts val="3200"/>
              <a:buFontTx/>
              <a:buChar char="-"/>
            </a:pPr>
            <a:r>
              <a:rPr lang="en-US" sz="2400" dirty="0"/>
              <a:t>Harm reduction philosophy and practice</a:t>
            </a:r>
          </a:p>
          <a:p>
            <a:pPr marL="342900" lvl="0" indent="-342900" algn="l" rtl="0">
              <a:lnSpc>
                <a:spcPct val="90000"/>
              </a:lnSpc>
              <a:spcBef>
                <a:spcPts val="1000"/>
              </a:spcBef>
              <a:spcAft>
                <a:spcPts val="0"/>
              </a:spcAft>
              <a:buClr>
                <a:schemeClr val="dk1"/>
              </a:buClr>
              <a:buSzPts val="3200"/>
              <a:buFontTx/>
              <a:buChar char="-"/>
            </a:pPr>
            <a:r>
              <a:rPr lang="en-US" sz="2400" dirty="0"/>
              <a:t>Drug user health issues and trends</a:t>
            </a:r>
          </a:p>
          <a:p>
            <a:pPr marL="342900" lvl="0" indent="-342900" algn="l" rtl="0">
              <a:lnSpc>
                <a:spcPct val="90000"/>
              </a:lnSpc>
              <a:spcBef>
                <a:spcPts val="1000"/>
              </a:spcBef>
              <a:spcAft>
                <a:spcPts val="0"/>
              </a:spcAft>
              <a:buClr>
                <a:schemeClr val="dk1"/>
              </a:buClr>
              <a:buSzPts val="3200"/>
              <a:buFontTx/>
              <a:buChar char="-"/>
            </a:pPr>
            <a:r>
              <a:rPr lang="en-US" sz="2400" dirty="0"/>
              <a:t>Cultural competence and humility when working with drug users </a:t>
            </a:r>
            <a:endParaRPr sz="2400" dirty="0"/>
          </a:p>
          <a:p>
            <a:pPr marL="0" lvl="0" indent="0" algn="l" rtl="0">
              <a:lnSpc>
                <a:spcPct val="90000"/>
              </a:lnSpc>
              <a:spcBef>
                <a:spcPts val="1000"/>
              </a:spcBef>
              <a:spcAft>
                <a:spcPts val="0"/>
              </a:spcAft>
              <a:buClr>
                <a:srgbClr val="16254E"/>
              </a:buClr>
              <a:buSzPts val="2200"/>
              <a:buNone/>
            </a:pPr>
            <a:endParaRPr lang="en-US" sz="2400" dirty="0"/>
          </a:p>
          <a:p>
            <a:pPr marL="0" lvl="0" indent="0" algn="l" rtl="0">
              <a:lnSpc>
                <a:spcPct val="90000"/>
              </a:lnSpc>
              <a:spcBef>
                <a:spcPts val="1000"/>
              </a:spcBef>
              <a:spcAft>
                <a:spcPts val="0"/>
              </a:spcAft>
              <a:buClr>
                <a:srgbClr val="16254E"/>
              </a:buClr>
              <a:buSzPts val="2200"/>
              <a:buNone/>
            </a:pPr>
            <a:endParaRPr lang="en-US" sz="2400" dirty="0"/>
          </a:p>
        </p:txBody>
      </p:sp>
      <p:sp>
        <p:nvSpPr>
          <p:cNvPr id="131" name="Google Shape;131;p17"/>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a:t>Training Goals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555149-834A-44A0-916A-F989F7D5B2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3" name="Text Placeholder 2">
            <a:extLst>
              <a:ext uri="{FF2B5EF4-FFF2-40B4-BE49-F238E27FC236}">
                <a16:creationId xmlns:a16="http://schemas.microsoft.com/office/drawing/2014/main" id="{2BF090BF-0640-4304-B663-B498AD5B8FCE}"/>
              </a:ext>
            </a:extLst>
          </p:cNvPr>
          <p:cNvSpPr>
            <a:spLocks noGrp="1"/>
          </p:cNvSpPr>
          <p:nvPr>
            <p:ph type="body" idx="1"/>
          </p:nvPr>
        </p:nvSpPr>
        <p:spPr>
          <a:xfrm>
            <a:off x="1780928" y="1819161"/>
            <a:ext cx="3718724" cy="4369604"/>
          </a:xfrm>
        </p:spPr>
        <p:txBody>
          <a:bodyPr>
            <a:normAutofit/>
          </a:bodyPr>
          <a:lstStyle/>
          <a:p>
            <a:pPr marL="228600" indent="0">
              <a:buFontTx/>
              <a:buNone/>
            </a:pPr>
            <a:r>
              <a:rPr lang="en-US" b="1" dirty="0"/>
              <a:t>How do you stop it?</a:t>
            </a:r>
          </a:p>
          <a:p>
            <a:pPr marL="400050" indent="-171450">
              <a:buFontTx/>
              <a:buChar char="-"/>
            </a:pPr>
            <a:r>
              <a:rPr lang="en-US" dirty="0"/>
              <a:t>Hepatitis B vaccination (available in combination with Hepatitis A vaccine)</a:t>
            </a:r>
          </a:p>
          <a:p>
            <a:pPr marL="400050" indent="-171450">
              <a:buFontTx/>
              <a:buChar char="-"/>
            </a:pPr>
            <a:r>
              <a:rPr lang="en-US" dirty="0"/>
              <a:t>Use new works, don’t share your supplies</a:t>
            </a:r>
          </a:p>
          <a:p>
            <a:pPr marL="400050" indent="-171450">
              <a:buFontTx/>
              <a:buChar char="-"/>
            </a:pPr>
            <a:r>
              <a:rPr lang="en-US" dirty="0"/>
              <a:t>Use barrier methods during sexual activity to prevent exposure to body fluids </a:t>
            </a:r>
          </a:p>
          <a:p>
            <a:pPr marL="400050" indent="-171450">
              <a:buFontTx/>
              <a:buChar char="-"/>
            </a:pPr>
            <a:r>
              <a:rPr lang="en-US" dirty="0"/>
              <a:t>Manage viral infection after exposure</a:t>
            </a:r>
          </a:p>
        </p:txBody>
      </p:sp>
      <p:sp>
        <p:nvSpPr>
          <p:cNvPr id="4" name="Title 3">
            <a:extLst>
              <a:ext uri="{FF2B5EF4-FFF2-40B4-BE49-F238E27FC236}">
                <a16:creationId xmlns:a16="http://schemas.microsoft.com/office/drawing/2014/main" id="{5CC150D5-B36E-4A65-9C8F-5E1B03E4547C}"/>
              </a:ext>
            </a:extLst>
          </p:cNvPr>
          <p:cNvSpPr>
            <a:spLocks noGrp="1"/>
          </p:cNvSpPr>
          <p:nvPr>
            <p:ph type="title"/>
          </p:nvPr>
        </p:nvSpPr>
        <p:spPr/>
        <p:txBody>
          <a:bodyPr>
            <a:normAutofit fontScale="90000"/>
          </a:bodyPr>
          <a:lstStyle/>
          <a:p>
            <a:r>
              <a:rPr lang="en-US" dirty="0"/>
              <a:t>Hepatitis B</a:t>
            </a:r>
          </a:p>
        </p:txBody>
      </p:sp>
      <p:pic>
        <p:nvPicPr>
          <p:cNvPr id="7" name="Picture 6" descr="Graphical user interface, application&#10;&#10;Description automatically generated">
            <a:extLst>
              <a:ext uri="{FF2B5EF4-FFF2-40B4-BE49-F238E27FC236}">
                <a16:creationId xmlns:a16="http://schemas.microsoft.com/office/drawing/2014/main" id="{0D3267EC-F147-48FE-81AE-58B89099B030}"/>
              </a:ext>
            </a:extLst>
          </p:cNvPr>
          <p:cNvPicPr>
            <a:picLocks noChangeAspect="1"/>
          </p:cNvPicPr>
          <p:nvPr/>
        </p:nvPicPr>
        <p:blipFill rotWithShape="1">
          <a:blip r:embed="rId2"/>
          <a:srcRect l="6755" t="4390" r="6117" b="16355"/>
          <a:stretch/>
        </p:blipFill>
        <p:spPr>
          <a:xfrm>
            <a:off x="6096000" y="1610060"/>
            <a:ext cx="5839028" cy="3856092"/>
          </a:xfrm>
          <a:prstGeom prst="rect">
            <a:avLst/>
          </a:prstGeom>
        </p:spPr>
      </p:pic>
    </p:spTree>
    <p:extLst>
      <p:ext uri="{BB962C8B-B14F-4D97-AF65-F5344CB8AC3E}">
        <p14:creationId xmlns:p14="http://schemas.microsoft.com/office/powerpoint/2010/main" val="3647676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555149-834A-44A0-916A-F989F7D5B2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3" name="Text Placeholder 2">
            <a:extLst>
              <a:ext uri="{FF2B5EF4-FFF2-40B4-BE49-F238E27FC236}">
                <a16:creationId xmlns:a16="http://schemas.microsoft.com/office/drawing/2014/main" id="{2BF090BF-0640-4304-B663-B498AD5B8FCE}"/>
              </a:ext>
            </a:extLst>
          </p:cNvPr>
          <p:cNvSpPr>
            <a:spLocks noGrp="1"/>
          </p:cNvSpPr>
          <p:nvPr>
            <p:ph type="body" idx="1"/>
          </p:nvPr>
        </p:nvSpPr>
        <p:spPr>
          <a:xfrm>
            <a:off x="1780928" y="1819161"/>
            <a:ext cx="3758481" cy="4369604"/>
          </a:xfrm>
        </p:spPr>
        <p:txBody>
          <a:bodyPr>
            <a:normAutofit lnSpcReduction="10000"/>
          </a:bodyPr>
          <a:lstStyle/>
          <a:p>
            <a:r>
              <a:rPr lang="en-US" b="1" dirty="0"/>
              <a:t>How do you get it?</a:t>
            </a:r>
          </a:p>
          <a:p>
            <a:pPr>
              <a:spcBef>
                <a:spcPts val="600"/>
              </a:spcBef>
              <a:buFontTx/>
              <a:buChar char="-"/>
            </a:pPr>
            <a:r>
              <a:rPr lang="en-US" dirty="0"/>
              <a:t>Used works</a:t>
            </a:r>
          </a:p>
          <a:p>
            <a:pPr>
              <a:spcBef>
                <a:spcPts val="600"/>
              </a:spcBef>
              <a:buFontTx/>
              <a:buChar char="-"/>
            </a:pPr>
            <a:r>
              <a:rPr lang="en-US" dirty="0"/>
              <a:t>Sexual contact </a:t>
            </a:r>
          </a:p>
          <a:p>
            <a:pPr>
              <a:spcBef>
                <a:spcPts val="600"/>
              </a:spcBef>
              <a:buFontTx/>
              <a:buChar char="-"/>
            </a:pPr>
            <a:r>
              <a:rPr lang="en-US" dirty="0"/>
              <a:t>Exposure to infected blood</a:t>
            </a:r>
          </a:p>
          <a:p>
            <a:pPr marL="228600" indent="0">
              <a:buFontTx/>
              <a:buNone/>
            </a:pPr>
            <a:r>
              <a:rPr lang="en-US" b="1" dirty="0"/>
              <a:t>What does it do?</a:t>
            </a:r>
          </a:p>
          <a:p>
            <a:pPr marL="400050" indent="-171450">
              <a:buFontTx/>
              <a:buChar char="-"/>
            </a:pPr>
            <a:r>
              <a:rPr lang="en-US" dirty="0"/>
              <a:t>Virus slowly attacks liver over the course of infection</a:t>
            </a:r>
          </a:p>
          <a:p>
            <a:pPr marL="400050" indent="-171450">
              <a:buFontTx/>
              <a:buChar char="-"/>
            </a:pPr>
            <a:r>
              <a:rPr lang="en-US" dirty="0"/>
              <a:t>Often no symptoms after infection (asymptomatic)</a:t>
            </a:r>
          </a:p>
          <a:p>
            <a:pPr marL="400050" indent="-171450">
              <a:buFontTx/>
              <a:buChar char="-"/>
            </a:pPr>
            <a:r>
              <a:rPr lang="en-US" dirty="0"/>
              <a:t>Long-term infection leads to liver scarring and can cause liver cancer</a:t>
            </a:r>
          </a:p>
        </p:txBody>
      </p:sp>
      <p:sp>
        <p:nvSpPr>
          <p:cNvPr id="4" name="Title 3">
            <a:extLst>
              <a:ext uri="{FF2B5EF4-FFF2-40B4-BE49-F238E27FC236}">
                <a16:creationId xmlns:a16="http://schemas.microsoft.com/office/drawing/2014/main" id="{5CC150D5-B36E-4A65-9C8F-5E1B03E4547C}"/>
              </a:ext>
            </a:extLst>
          </p:cNvPr>
          <p:cNvSpPr>
            <a:spLocks noGrp="1"/>
          </p:cNvSpPr>
          <p:nvPr>
            <p:ph type="title"/>
          </p:nvPr>
        </p:nvSpPr>
        <p:spPr/>
        <p:txBody>
          <a:bodyPr>
            <a:normAutofit fontScale="90000"/>
          </a:bodyPr>
          <a:lstStyle/>
          <a:p>
            <a:r>
              <a:rPr lang="en-US" dirty="0"/>
              <a:t>Hepatitis C</a:t>
            </a:r>
          </a:p>
        </p:txBody>
      </p:sp>
      <p:pic>
        <p:nvPicPr>
          <p:cNvPr id="6" name="Picture 5" descr="Graphical user interface&#10;&#10;Description automatically generated">
            <a:extLst>
              <a:ext uri="{FF2B5EF4-FFF2-40B4-BE49-F238E27FC236}">
                <a16:creationId xmlns:a16="http://schemas.microsoft.com/office/drawing/2014/main" id="{E55AAB54-6AA8-4FBA-BA2C-730B49298E66}"/>
              </a:ext>
            </a:extLst>
          </p:cNvPr>
          <p:cNvPicPr>
            <a:picLocks noChangeAspect="1"/>
          </p:cNvPicPr>
          <p:nvPr/>
        </p:nvPicPr>
        <p:blipFill rotWithShape="1">
          <a:blip r:embed="rId2"/>
          <a:srcRect l="3598" t="4390" r="2397" b="3063"/>
          <a:stretch/>
        </p:blipFill>
        <p:spPr>
          <a:xfrm>
            <a:off x="6096000" y="1591773"/>
            <a:ext cx="5817704" cy="4143901"/>
          </a:xfrm>
          <a:prstGeom prst="rect">
            <a:avLst/>
          </a:prstGeom>
        </p:spPr>
      </p:pic>
    </p:spTree>
    <p:extLst>
      <p:ext uri="{BB962C8B-B14F-4D97-AF65-F5344CB8AC3E}">
        <p14:creationId xmlns:p14="http://schemas.microsoft.com/office/powerpoint/2010/main" val="1798027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555149-834A-44A0-916A-F989F7D5B2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3" name="Text Placeholder 2">
            <a:extLst>
              <a:ext uri="{FF2B5EF4-FFF2-40B4-BE49-F238E27FC236}">
                <a16:creationId xmlns:a16="http://schemas.microsoft.com/office/drawing/2014/main" id="{2BF090BF-0640-4304-B663-B498AD5B8FCE}"/>
              </a:ext>
            </a:extLst>
          </p:cNvPr>
          <p:cNvSpPr>
            <a:spLocks noGrp="1"/>
          </p:cNvSpPr>
          <p:nvPr>
            <p:ph type="body" idx="1"/>
          </p:nvPr>
        </p:nvSpPr>
        <p:spPr>
          <a:xfrm>
            <a:off x="1780928" y="1819161"/>
            <a:ext cx="3904255" cy="4369604"/>
          </a:xfrm>
        </p:spPr>
        <p:txBody>
          <a:bodyPr>
            <a:normAutofit/>
          </a:bodyPr>
          <a:lstStyle/>
          <a:p>
            <a:pPr marL="228600" indent="0">
              <a:buFontTx/>
              <a:buNone/>
            </a:pPr>
            <a:r>
              <a:rPr lang="en-US" b="1" dirty="0"/>
              <a:t>How do you stop it?</a:t>
            </a:r>
          </a:p>
          <a:p>
            <a:pPr marL="400050" indent="-171450">
              <a:buFontTx/>
              <a:buChar char="-"/>
            </a:pPr>
            <a:r>
              <a:rPr lang="en-US" dirty="0"/>
              <a:t>Use new works, don’t share your supplies</a:t>
            </a:r>
          </a:p>
          <a:p>
            <a:pPr marL="400050" indent="-171450">
              <a:buFontTx/>
              <a:buChar char="-"/>
            </a:pPr>
            <a:r>
              <a:rPr lang="en-US" dirty="0"/>
              <a:t>Use barrier methods during sexual activity to prevent exposure to body fluids </a:t>
            </a:r>
          </a:p>
          <a:p>
            <a:pPr marL="400050" indent="-171450">
              <a:buFontTx/>
              <a:buChar char="-"/>
            </a:pPr>
            <a:r>
              <a:rPr lang="en-US" dirty="0"/>
              <a:t>New Hepatitis C treatment regimens have high rates of success and fewer side effects. </a:t>
            </a:r>
          </a:p>
        </p:txBody>
      </p:sp>
      <p:sp>
        <p:nvSpPr>
          <p:cNvPr id="4" name="Title 3">
            <a:extLst>
              <a:ext uri="{FF2B5EF4-FFF2-40B4-BE49-F238E27FC236}">
                <a16:creationId xmlns:a16="http://schemas.microsoft.com/office/drawing/2014/main" id="{5CC150D5-B36E-4A65-9C8F-5E1B03E4547C}"/>
              </a:ext>
            </a:extLst>
          </p:cNvPr>
          <p:cNvSpPr>
            <a:spLocks noGrp="1"/>
          </p:cNvSpPr>
          <p:nvPr>
            <p:ph type="title"/>
          </p:nvPr>
        </p:nvSpPr>
        <p:spPr/>
        <p:txBody>
          <a:bodyPr>
            <a:normAutofit fontScale="90000"/>
          </a:bodyPr>
          <a:lstStyle/>
          <a:p>
            <a:r>
              <a:rPr lang="en-US" dirty="0"/>
              <a:t>Hepatitis C</a:t>
            </a:r>
          </a:p>
        </p:txBody>
      </p:sp>
      <p:pic>
        <p:nvPicPr>
          <p:cNvPr id="7" name="Picture 6" descr="Graphical user interface, application&#10;&#10;Description automatically generated">
            <a:extLst>
              <a:ext uri="{FF2B5EF4-FFF2-40B4-BE49-F238E27FC236}">
                <a16:creationId xmlns:a16="http://schemas.microsoft.com/office/drawing/2014/main" id="{C28A0806-8955-4FEF-8966-FCE540E51F4C}"/>
              </a:ext>
            </a:extLst>
          </p:cNvPr>
          <p:cNvPicPr>
            <a:picLocks noChangeAspect="1"/>
          </p:cNvPicPr>
          <p:nvPr/>
        </p:nvPicPr>
        <p:blipFill>
          <a:blip r:embed="rId2"/>
          <a:stretch>
            <a:fillRect/>
          </a:stretch>
        </p:blipFill>
        <p:spPr>
          <a:xfrm>
            <a:off x="6096000" y="1610060"/>
            <a:ext cx="5505733" cy="4026107"/>
          </a:xfrm>
          <a:prstGeom prst="rect">
            <a:avLst/>
          </a:prstGeom>
        </p:spPr>
      </p:pic>
    </p:spTree>
    <p:extLst>
      <p:ext uri="{BB962C8B-B14F-4D97-AF65-F5344CB8AC3E}">
        <p14:creationId xmlns:p14="http://schemas.microsoft.com/office/powerpoint/2010/main" val="3720312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8DE3CD-6B2D-448C-85A3-0CD626B6B9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4" name="Title 3">
            <a:extLst>
              <a:ext uri="{FF2B5EF4-FFF2-40B4-BE49-F238E27FC236}">
                <a16:creationId xmlns:a16="http://schemas.microsoft.com/office/drawing/2014/main" id="{8F945111-D6CC-4C73-A2C0-36BE9E3E7658}"/>
              </a:ext>
            </a:extLst>
          </p:cNvPr>
          <p:cNvSpPr>
            <a:spLocks noGrp="1"/>
          </p:cNvSpPr>
          <p:nvPr>
            <p:ph type="title"/>
          </p:nvPr>
        </p:nvSpPr>
        <p:spPr/>
        <p:txBody>
          <a:bodyPr>
            <a:normAutofit fontScale="90000"/>
          </a:bodyPr>
          <a:lstStyle/>
          <a:p>
            <a:r>
              <a:rPr lang="en-US" dirty="0"/>
              <a:t>Hepatitis D</a:t>
            </a:r>
          </a:p>
        </p:txBody>
      </p:sp>
      <p:pic>
        <p:nvPicPr>
          <p:cNvPr id="6" name="Picture 5" descr="Graphical user interface, application&#10;&#10;Description automatically generated">
            <a:extLst>
              <a:ext uri="{FF2B5EF4-FFF2-40B4-BE49-F238E27FC236}">
                <a16:creationId xmlns:a16="http://schemas.microsoft.com/office/drawing/2014/main" id="{0C51111A-9025-4148-9D05-77537331E0E8}"/>
              </a:ext>
            </a:extLst>
          </p:cNvPr>
          <p:cNvPicPr>
            <a:picLocks noChangeAspect="1"/>
          </p:cNvPicPr>
          <p:nvPr/>
        </p:nvPicPr>
        <p:blipFill rotWithShape="1">
          <a:blip r:embed="rId2"/>
          <a:srcRect l="3786" t="4119" r="4750" b="7822"/>
          <a:stretch/>
        </p:blipFill>
        <p:spPr>
          <a:xfrm>
            <a:off x="530087" y="1892619"/>
            <a:ext cx="5671930" cy="395542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5EEA610B-83C3-4055-9920-B95C9625478D}"/>
              </a:ext>
            </a:extLst>
          </p:cNvPr>
          <p:cNvPicPr>
            <a:picLocks noChangeAspect="1"/>
          </p:cNvPicPr>
          <p:nvPr/>
        </p:nvPicPr>
        <p:blipFill rotWithShape="1">
          <a:blip r:embed="rId3"/>
          <a:srcRect l="16161" t="4105" r="17964" b="18715"/>
          <a:stretch/>
        </p:blipFill>
        <p:spPr>
          <a:xfrm>
            <a:off x="6779222" y="1892619"/>
            <a:ext cx="4702096" cy="3998495"/>
          </a:xfrm>
          <a:prstGeom prst="rect">
            <a:avLst/>
          </a:prstGeom>
        </p:spPr>
      </p:pic>
    </p:spTree>
    <p:extLst>
      <p:ext uri="{BB962C8B-B14F-4D97-AF65-F5344CB8AC3E}">
        <p14:creationId xmlns:p14="http://schemas.microsoft.com/office/powerpoint/2010/main" val="2957104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254" name="Google Shape;254;p33"/>
          <p:cNvSpPr txBox="1">
            <a:spLocks noGrp="1"/>
          </p:cNvSpPr>
          <p:nvPr>
            <p:ph type="body" idx="1"/>
          </p:nvPr>
        </p:nvSpPr>
        <p:spPr>
          <a:xfrm>
            <a:off x="1780928" y="1911926"/>
            <a:ext cx="10131324" cy="395706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800" dirty="0"/>
              <a:t>In the United States, injection drug use accounts for:</a:t>
            </a:r>
            <a:endParaRPr sz="2800" dirty="0"/>
          </a:p>
          <a:p>
            <a:pPr marL="0" lvl="0" indent="0" algn="l" rtl="0">
              <a:lnSpc>
                <a:spcPct val="100000"/>
              </a:lnSpc>
              <a:spcBef>
                <a:spcPts val="0"/>
              </a:spcBef>
              <a:spcAft>
                <a:spcPts val="0"/>
              </a:spcAft>
              <a:buClr>
                <a:schemeClr val="tx1"/>
              </a:buClr>
              <a:buSzPts val="3200"/>
            </a:pPr>
            <a:endParaRPr lang="en-US" sz="2400" dirty="0"/>
          </a:p>
          <a:p>
            <a:pPr marL="342900" lvl="0" indent="-342900" algn="l" rtl="0">
              <a:lnSpc>
                <a:spcPct val="100000"/>
              </a:lnSpc>
              <a:spcBef>
                <a:spcPts val="0"/>
              </a:spcBef>
              <a:spcAft>
                <a:spcPts val="0"/>
              </a:spcAft>
              <a:buClr>
                <a:schemeClr val="tx1"/>
              </a:buClr>
              <a:buSzPts val="3200"/>
              <a:buFontTx/>
              <a:buChar char="-"/>
            </a:pPr>
            <a:r>
              <a:rPr lang="en-US" sz="2400" dirty="0"/>
              <a:t>Approximately 1 in 15 new HIV infections</a:t>
            </a:r>
            <a:r>
              <a:rPr lang="en-US" sz="2400" baseline="30000" dirty="0"/>
              <a:t>1</a:t>
            </a:r>
          </a:p>
          <a:p>
            <a:pPr marL="342900" lvl="0" indent="-342900" algn="l" rtl="0">
              <a:lnSpc>
                <a:spcPct val="100000"/>
              </a:lnSpc>
              <a:spcBef>
                <a:spcPts val="0"/>
              </a:spcBef>
              <a:spcAft>
                <a:spcPts val="0"/>
              </a:spcAft>
              <a:buClr>
                <a:schemeClr val="tx1"/>
              </a:buClr>
              <a:buSzPts val="3200"/>
              <a:buFontTx/>
              <a:buChar char="-"/>
            </a:pPr>
            <a:r>
              <a:rPr lang="en-US" sz="2400" dirty="0"/>
              <a:t>Over 72% of HCV cases</a:t>
            </a:r>
            <a:r>
              <a:rPr lang="en-US" sz="2400" baseline="30000" dirty="0"/>
              <a:t>2</a:t>
            </a:r>
          </a:p>
          <a:p>
            <a:pPr marL="0" indent="0">
              <a:lnSpc>
                <a:spcPct val="100000"/>
              </a:lnSpc>
              <a:spcBef>
                <a:spcPts val="0"/>
              </a:spcBef>
              <a:buClr>
                <a:schemeClr val="tx1"/>
              </a:buClr>
              <a:buSzPts val="3200"/>
            </a:pPr>
            <a:endParaRPr lang="en-US" sz="2400" dirty="0"/>
          </a:p>
          <a:p>
            <a:pPr marL="0" indent="0">
              <a:lnSpc>
                <a:spcPct val="100000"/>
              </a:lnSpc>
              <a:spcBef>
                <a:spcPts val="0"/>
              </a:spcBef>
              <a:buClr>
                <a:schemeClr val="tx1"/>
              </a:buClr>
              <a:buSzPts val="3200"/>
            </a:pPr>
            <a:r>
              <a:rPr lang="en-US" sz="2800" dirty="0"/>
              <a:t>Among people who inject drugs:</a:t>
            </a:r>
          </a:p>
          <a:p>
            <a:pPr marL="342900" lvl="0" indent="-342900" algn="l" rtl="0">
              <a:lnSpc>
                <a:spcPct val="100000"/>
              </a:lnSpc>
              <a:spcBef>
                <a:spcPts val="0"/>
              </a:spcBef>
              <a:spcAft>
                <a:spcPts val="0"/>
              </a:spcAft>
              <a:buClr>
                <a:schemeClr val="tx1"/>
              </a:buClr>
              <a:buSzPts val="3200"/>
              <a:buFontTx/>
              <a:buChar char="-"/>
            </a:pPr>
            <a:endParaRPr lang="en-US" sz="2400" dirty="0"/>
          </a:p>
          <a:p>
            <a:pPr marL="342900" lvl="0" indent="-342900" algn="l" rtl="0">
              <a:lnSpc>
                <a:spcPct val="100000"/>
              </a:lnSpc>
              <a:spcBef>
                <a:spcPts val="0"/>
              </a:spcBef>
              <a:spcAft>
                <a:spcPts val="0"/>
              </a:spcAft>
              <a:buClr>
                <a:schemeClr val="tx1"/>
              </a:buClr>
              <a:buSzPts val="3200"/>
              <a:buFontTx/>
              <a:buChar char="-"/>
            </a:pPr>
            <a:r>
              <a:rPr lang="en-US" sz="2400" dirty="0"/>
              <a:t>60-90% will have HCV within 5 years of initiation</a:t>
            </a:r>
          </a:p>
          <a:p>
            <a:pPr marL="342900" lvl="0" indent="-342900" algn="l" rtl="0">
              <a:lnSpc>
                <a:spcPct val="100000"/>
              </a:lnSpc>
              <a:spcBef>
                <a:spcPts val="0"/>
              </a:spcBef>
              <a:spcAft>
                <a:spcPts val="0"/>
              </a:spcAft>
              <a:buClr>
                <a:schemeClr val="tx1"/>
              </a:buClr>
              <a:buSzPts val="3200"/>
              <a:buFontTx/>
              <a:buChar char="-"/>
            </a:pPr>
            <a:r>
              <a:rPr lang="en-US" sz="2400" dirty="0"/>
              <a:t>Median time for PWID HCV infection is approximately 3 years</a:t>
            </a:r>
          </a:p>
          <a:p>
            <a:pPr marL="342900" lvl="0" indent="-342900" algn="l" rtl="0">
              <a:lnSpc>
                <a:spcPct val="100000"/>
              </a:lnSpc>
              <a:spcBef>
                <a:spcPts val="0"/>
              </a:spcBef>
              <a:spcAft>
                <a:spcPts val="0"/>
              </a:spcAft>
              <a:buClr>
                <a:schemeClr val="tx1"/>
              </a:buClr>
              <a:buSzPts val="3200"/>
              <a:buFontTx/>
              <a:buChar char="-"/>
            </a:pPr>
            <a:r>
              <a:rPr lang="en-US" sz="2400" dirty="0"/>
              <a:t>Each year, 20-30% of PWID are infected or reinfected with HCV</a:t>
            </a:r>
            <a:r>
              <a:rPr lang="en-US" sz="2400" baseline="30000" dirty="0"/>
              <a:t>3</a:t>
            </a:r>
            <a:endParaRPr sz="2400" dirty="0"/>
          </a:p>
          <a:p>
            <a:pPr marL="0" lvl="0" indent="0" algn="l" rtl="0">
              <a:lnSpc>
                <a:spcPct val="100000"/>
              </a:lnSpc>
              <a:spcBef>
                <a:spcPts val="0"/>
              </a:spcBef>
              <a:spcAft>
                <a:spcPts val="0"/>
              </a:spcAft>
              <a:buClr>
                <a:schemeClr val="dk1"/>
              </a:buClr>
              <a:buSzPts val="2000"/>
              <a:buNone/>
            </a:pPr>
            <a:endParaRPr sz="2400" dirty="0"/>
          </a:p>
          <a:p>
            <a:pPr marL="0" lvl="0" indent="0" algn="l" rtl="0">
              <a:lnSpc>
                <a:spcPct val="100000"/>
              </a:lnSpc>
              <a:spcBef>
                <a:spcPts val="1000"/>
              </a:spcBef>
              <a:spcAft>
                <a:spcPts val="0"/>
              </a:spcAft>
              <a:buClr>
                <a:srgbClr val="16254E"/>
              </a:buClr>
              <a:buSzPts val="2200"/>
              <a:buNone/>
            </a:pPr>
            <a:endParaRPr sz="2400" dirty="0"/>
          </a:p>
        </p:txBody>
      </p:sp>
      <p:sp>
        <p:nvSpPr>
          <p:cNvPr id="255" name="Google Shape;255;p33"/>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a:t>Responding to HIV and Hepatitis C</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262" name="Google Shape;262;p34"/>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a:t>Hepatitis C and Injection Drug Use</a:t>
            </a:r>
            <a:endParaRPr/>
          </a:p>
        </p:txBody>
      </p:sp>
      <p:sp>
        <p:nvSpPr>
          <p:cNvPr id="264" name="Google Shape;264;p34"/>
          <p:cNvSpPr txBox="1">
            <a:spLocks noGrp="1"/>
          </p:cNvSpPr>
          <p:nvPr>
            <p:ph type="body" idx="1"/>
          </p:nvPr>
        </p:nvSpPr>
        <p:spPr>
          <a:xfrm>
            <a:off x="1780928" y="1911926"/>
            <a:ext cx="9996589" cy="4247334"/>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10000"/>
              </a:lnSpc>
              <a:spcBef>
                <a:spcPts val="0"/>
              </a:spcBef>
              <a:spcAft>
                <a:spcPts val="0"/>
              </a:spcAft>
              <a:buClr>
                <a:srgbClr val="2F5496"/>
              </a:buClr>
              <a:buSzPts val="2590"/>
              <a:buFontTx/>
              <a:buChar char="-"/>
            </a:pPr>
            <a:r>
              <a:rPr lang="en-US" sz="2600" dirty="0"/>
              <a:t>Hepatitis C is the leading cause of death among all infectious diseases</a:t>
            </a:r>
            <a:r>
              <a:rPr lang="en-US" sz="2600" baseline="30000" dirty="0"/>
              <a:t>1</a:t>
            </a:r>
            <a:endParaRPr lang="en-US" sz="2600" dirty="0"/>
          </a:p>
          <a:p>
            <a:pPr marL="342900" lvl="0" indent="-342900" algn="l" rtl="0">
              <a:lnSpc>
                <a:spcPct val="110000"/>
              </a:lnSpc>
              <a:spcBef>
                <a:spcPts val="0"/>
              </a:spcBef>
              <a:spcAft>
                <a:spcPts val="0"/>
              </a:spcAft>
              <a:buClr>
                <a:srgbClr val="2F5496"/>
              </a:buClr>
              <a:buSzPts val="2590"/>
              <a:buFontTx/>
              <a:buChar char="-"/>
            </a:pPr>
            <a:r>
              <a:rPr lang="en-US" sz="2600" dirty="0"/>
              <a:t>The CDC estimates 50,300 acute HCV cases in the US in 2018</a:t>
            </a:r>
            <a:r>
              <a:rPr lang="en-US" sz="2600" baseline="30000" dirty="0"/>
              <a:t>1</a:t>
            </a:r>
            <a:endParaRPr lang="en-US" sz="2600" dirty="0"/>
          </a:p>
          <a:p>
            <a:pPr marL="342900" lvl="0" indent="-342900" algn="l" rtl="0">
              <a:lnSpc>
                <a:spcPct val="110000"/>
              </a:lnSpc>
              <a:spcBef>
                <a:spcPts val="0"/>
              </a:spcBef>
              <a:spcAft>
                <a:spcPts val="0"/>
              </a:spcAft>
              <a:buClr>
                <a:srgbClr val="2F5496"/>
              </a:buClr>
              <a:buSzPts val="2590"/>
              <a:buFontTx/>
              <a:buChar char="-"/>
            </a:pPr>
            <a:r>
              <a:rPr lang="en-US" sz="2600" dirty="0"/>
              <a:t>Estimated 2.4 million people have HCV in the US (~1% of US population)</a:t>
            </a:r>
            <a:r>
              <a:rPr lang="en-US" sz="2600" baseline="30000" dirty="0"/>
              <a:t>2</a:t>
            </a:r>
            <a:endParaRPr lang="en-US" sz="2600" dirty="0"/>
          </a:p>
          <a:p>
            <a:pPr marL="342900" lvl="0" indent="-342900" algn="l" rtl="0">
              <a:lnSpc>
                <a:spcPct val="110000"/>
              </a:lnSpc>
              <a:spcBef>
                <a:spcPts val="0"/>
              </a:spcBef>
              <a:spcAft>
                <a:spcPts val="0"/>
              </a:spcAft>
              <a:buClr>
                <a:srgbClr val="2F5496"/>
              </a:buClr>
              <a:buSzPts val="2590"/>
              <a:buFontTx/>
              <a:buChar char="-"/>
            </a:pPr>
            <a:r>
              <a:rPr lang="en-US" sz="2600" dirty="0"/>
              <a:t>85% of HCV infection progresses to chronic infection</a:t>
            </a:r>
            <a:r>
              <a:rPr lang="en-US" sz="2600" baseline="30000" dirty="0"/>
              <a:t>1</a:t>
            </a:r>
            <a:endParaRPr lang="en-US" sz="2600" dirty="0"/>
          </a:p>
          <a:p>
            <a:pPr marL="342900" lvl="0" indent="-342900" algn="l" rtl="0">
              <a:lnSpc>
                <a:spcPct val="110000"/>
              </a:lnSpc>
              <a:spcBef>
                <a:spcPts val="0"/>
              </a:spcBef>
              <a:spcAft>
                <a:spcPts val="0"/>
              </a:spcAft>
              <a:buClr>
                <a:srgbClr val="2F5496"/>
              </a:buClr>
              <a:buSzPts val="2590"/>
              <a:buFontTx/>
              <a:buChar char="-"/>
            </a:pPr>
            <a:r>
              <a:rPr lang="en-US" sz="2600" dirty="0"/>
              <a:t>IDU is currently the most common risk factor for HCV in developed countries (60-80% worldwide)</a:t>
            </a:r>
            <a:r>
              <a:rPr lang="en-US" sz="2600" baseline="30000" dirty="0"/>
              <a:t>3</a:t>
            </a:r>
          </a:p>
          <a:p>
            <a:pPr marL="0" lvl="0" indent="0" algn="l" rtl="0">
              <a:lnSpc>
                <a:spcPct val="110000"/>
              </a:lnSpc>
              <a:spcBef>
                <a:spcPts val="0"/>
              </a:spcBef>
              <a:spcAft>
                <a:spcPts val="0"/>
              </a:spcAft>
              <a:buClr>
                <a:srgbClr val="2F5496"/>
              </a:buClr>
              <a:buSzPts val="2590"/>
            </a:pPr>
            <a:endParaRPr lang="en-US" sz="2600" b="1" baseline="30000" dirty="0"/>
          </a:p>
          <a:p>
            <a:pPr marL="0" lvl="0" indent="0" algn="l" rtl="0">
              <a:lnSpc>
                <a:spcPct val="110000"/>
              </a:lnSpc>
              <a:spcBef>
                <a:spcPts val="0"/>
              </a:spcBef>
              <a:spcAft>
                <a:spcPts val="0"/>
              </a:spcAft>
              <a:buClr>
                <a:srgbClr val="2F5496"/>
              </a:buClr>
              <a:buSzPts val="2590"/>
            </a:pPr>
            <a:endParaRPr lang="en-US" sz="2600" b="1" baseline="30000" dirty="0"/>
          </a:p>
          <a:p>
            <a:pPr marL="0" lvl="0" indent="0" algn="l" rtl="0">
              <a:lnSpc>
                <a:spcPct val="110000"/>
              </a:lnSpc>
              <a:spcBef>
                <a:spcPts val="0"/>
              </a:spcBef>
              <a:spcAft>
                <a:spcPts val="0"/>
              </a:spcAft>
              <a:buClr>
                <a:srgbClr val="2F5496"/>
              </a:buClr>
              <a:buSzPts val="2590"/>
            </a:pPr>
            <a:r>
              <a:rPr lang="en-US" sz="3000" b="1" dirty="0"/>
              <a:t>These risks are due to restricted access to safer use supplies, not drug use itself. </a:t>
            </a:r>
            <a:endParaRPr sz="3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271" name="Google Shape;271;p35"/>
          <p:cNvSpPr txBox="1">
            <a:spLocks noGrp="1"/>
          </p:cNvSpPr>
          <p:nvPr>
            <p:ph type="body" idx="1"/>
          </p:nvPr>
        </p:nvSpPr>
        <p:spPr>
          <a:xfrm>
            <a:off x="1780928" y="1610060"/>
            <a:ext cx="9996589" cy="4258927"/>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chemeClr val="dk2"/>
              </a:buClr>
              <a:buSzPct val="100000"/>
            </a:pPr>
            <a:r>
              <a:rPr lang="en-US" sz="2400" dirty="0">
                <a:solidFill>
                  <a:schemeClr val="dk2"/>
                </a:solidFill>
              </a:rPr>
              <a:t>Between 1999 and 2020, more than 841,000 people died from drug poisoning.</a:t>
            </a:r>
            <a:r>
              <a:rPr lang="en-US" sz="2400" baseline="30000" dirty="0">
                <a:solidFill>
                  <a:schemeClr val="dk2"/>
                </a:solidFill>
              </a:rPr>
              <a:t>1</a:t>
            </a:r>
          </a:p>
          <a:p>
            <a:pPr marL="228600" lvl="0" indent="0" algn="l" rtl="0">
              <a:lnSpc>
                <a:spcPct val="100000"/>
              </a:lnSpc>
              <a:spcBef>
                <a:spcPts val="0"/>
              </a:spcBef>
              <a:spcAft>
                <a:spcPts val="0"/>
              </a:spcAft>
              <a:buClr>
                <a:schemeClr val="dk2"/>
              </a:buClr>
              <a:buSzPct val="100000"/>
            </a:pPr>
            <a:endParaRPr lang="en-US" baseline="30000" dirty="0">
              <a:solidFill>
                <a:schemeClr val="dk2"/>
              </a:solidFill>
            </a:endParaRPr>
          </a:p>
          <a:p>
            <a:pPr marL="571500" lvl="0" indent="-342900" algn="l" rtl="0">
              <a:lnSpc>
                <a:spcPct val="100000"/>
              </a:lnSpc>
              <a:spcBef>
                <a:spcPts val="0"/>
              </a:spcBef>
              <a:spcAft>
                <a:spcPts val="0"/>
              </a:spcAft>
              <a:buClr>
                <a:schemeClr val="dk2"/>
              </a:buClr>
              <a:buSzPct val="100000"/>
              <a:buFontTx/>
              <a:buChar char="-"/>
            </a:pPr>
            <a:r>
              <a:rPr lang="en-US" dirty="0">
                <a:solidFill>
                  <a:schemeClr val="dk2"/>
                </a:solidFill>
              </a:rPr>
              <a:t>In 2020, more than 93,000 people died from overdose, a 30% increase over the previous calendar year. </a:t>
            </a:r>
          </a:p>
          <a:p>
            <a:pPr marL="228600" lvl="0" indent="0" algn="l" rtl="0">
              <a:lnSpc>
                <a:spcPct val="100000"/>
              </a:lnSpc>
              <a:spcBef>
                <a:spcPts val="0"/>
              </a:spcBef>
              <a:spcAft>
                <a:spcPts val="0"/>
              </a:spcAft>
              <a:buClr>
                <a:schemeClr val="dk2"/>
              </a:buClr>
              <a:buSzPct val="100000"/>
            </a:pPr>
            <a:endParaRPr lang="en-US" dirty="0">
              <a:solidFill>
                <a:schemeClr val="dk2"/>
              </a:solidFill>
            </a:endParaRPr>
          </a:p>
          <a:p>
            <a:pPr marL="571500" lvl="0" indent="-342900" algn="l" rtl="0">
              <a:lnSpc>
                <a:spcPct val="100000"/>
              </a:lnSpc>
              <a:spcBef>
                <a:spcPts val="0"/>
              </a:spcBef>
              <a:spcAft>
                <a:spcPts val="0"/>
              </a:spcAft>
              <a:buClr>
                <a:schemeClr val="dk2"/>
              </a:buClr>
              <a:buSzPct val="100000"/>
              <a:buFontTx/>
              <a:buChar char="-"/>
            </a:pPr>
            <a:r>
              <a:rPr lang="en-US" dirty="0">
                <a:solidFill>
                  <a:schemeClr val="dk2"/>
                </a:solidFill>
              </a:rPr>
              <a:t>Reports of recent non-fatal overdose are independently associated with subsequent fatal overdose, meaning people who have recently survived an overdose are at heightened risk for death the next time they overdose.</a:t>
            </a:r>
            <a:r>
              <a:rPr lang="en-US" baseline="30000" dirty="0">
                <a:solidFill>
                  <a:schemeClr val="dk2"/>
                </a:solidFill>
              </a:rPr>
              <a:t>2</a:t>
            </a:r>
          </a:p>
          <a:p>
            <a:pPr marL="228600" lvl="0" indent="0" algn="l" rtl="0">
              <a:lnSpc>
                <a:spcPct val="100000"/>
              </a:lnSpc>
              <a:spcBef>
                <a:spcPts val="0"/>
              </a:spcBef>
              <a:spcAft>
                <a:spcPts val="0"/>
              </a:spcAft>
              <a:buClr>
                <a:schemeClr val="dk2"/>
              </a:buClr>
              <a:buSzPct val="100000"/>
            </a:pPr>
            <a:endParaRPr lang="en-US" baseline="30000" dirty="0"/>
          </a:p>
          <a:p>
            <a:pPr marL="571500" indent="-342900">
              <a:lnSpc>
                <a:spcPct val="100000"/>
              </a:lnSpc>
              <a:spcBef>
                <a:spcPts val="0"/>
              </a:spcBef>
              <a:buClr>
                <a:schemeClr val="dk2"/>
              </a:buClr>
              <a:buSzPct val="100000"/>
              <a:buFontTx/>
              <a:buChar char="-"/>
            </a:pPr>
            <a:r>
              <a:rPr lang="en-US" dirty="0">
                <a:solidFill>
                  <a:schemeClr val="dk2"/>
                </a:solidFill>
              </a:rPr>
              <a:t>Incarcerated people who are released to the community are between 10 and 40 times more likely to die of an opioid overdose than the general American population.</a:t>
            </a:r>
            <a:r>
              <a:rPr lang="en-US" baseline="30000" dirty="0">
                <a:solidFill>
                  <a:schemeClr val="dk2"/>
                </a:solidFill>
              </a:rPr>
              <a:t>3</a:t>
            </a:r>
            <a:endParaRPr dirty="0">
              <a:solidFill>
                <a:schemeClr val="dk2"/>
              </a:solidFill>
            </a:endParaRPr>
          </a:p>
        </p:txBody>
      </p:sp>
      <p:sp>
        <p:nvSpPr>
          <p:cNvPr id="272" name="Google Shape;272;p35"/>
          <p:cNvSpPr txBox="1">
            <a:spLocks noGrp="1"/>
          </p:cNvSpPr>
          <p:nvPr>
            <p:ph type="title"/>
          </p:nvPr>
        </p:nvSpPr>
        <p:spPr>
          <a:xfrm>
            <a:off x="1780927" y="817138"/>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US Overdose Crisis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81" name="Google Shape;281;p36"/>
          <p:cNvSpPr txBox="1">
            <a:spLocks noGrp="1"/>
          </p:cNvSpPr>
          <p:nvPr>
            <p:ph type="sldNum" idx="12"/>
          </p:nvPr>
        </p:nvSpPr>
        <p:spPr>
          <a:xfrm>
            <a:off x="11034184" y="6356350"/>
            <a:ext cx="51434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chemeClr val="dk1"/>
                </a:solidFill>
              </a:rPr>
              <a:t>27</a:t>
            </a:fld>
            <a:endParaRPr>
              <a:solidFill>
                <a:schemeClr val="dk1"/>
              </a:solidFill>
            </a:endParaRPr>
          </a:p>
        </p:txBody>
      </p:sp>
      <p:pic>
        <p:nvPicPr>
          <p:cNvPr id="1026" name="Picture 2">
            <a:extLst>
              <a:ext uri="{FF2B5EF4-FFF2-40B4-BE49-F238E27FC236}">
                <a16:creationId xmlns:a16="http://schemas.microsoft.com/office/drawing/2014/main" id="{C79E2D95-C4EB-4F83-A20B-2C45A06DC2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18" t="3846" b="5633"/>
          <a:stretch/>
        </p:blipFill>
        <p:spPr bwMode="auto">
          <a:xfrm>
            <a:off x="1438361" y="539646"/>
            <a:ext cx="10406523" cy="5535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6B9D8D-5AB3-4E59-8688-E75760A8EA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
        <p:nvSpPr>
          <p:cNvPr id="3" name="Text Placeholder 2">
            <a:extLst>
              <a:ext uri="{FF2B5EF4-FFF2-40B4-BE49-F238E27FC236}">
                <a16:creationId xmlns:a16="http://schemas.microsoft.com/office/drawing/2014/main" id="{F054C2C5-F431-4468-89CD-654F1B316674}"/>
              </a:ext>
            </a:extLst>
          </p:cNvPr>
          <p:cNvSpPr>
            <a:spLocks noGrp="1"/>
          </p:cNvSpPr>
          <p:nvPr>
            <p:ph type="body" idx="1"/>
          </p:nvPr>
        </p:nvSpPr>
        <p:spPr>
          <a:xfrm>
            <a:off x="1780928" y="1911926"/>
            <a:ext cx="9996589" cy="4271160"/>
          </a:xfrm>
        </p:spPr>
        <p:txBody>
          <a:bodyPr>
            <a:normAutofit fontScale="55000" lnSpcReduction="20000"/>
          </a:bodyPr>
          <a:lstStyle/>
          <a:p>
            <a:pPr marL="228600" indent="0">
              <a:spcBef>
                <a:spcPts val="0"/>
              </a:spcBef>
              <a:buClr>
                <a:schemeClr val="dk2"/>
              </a:buClr>
              <a:buSzPct val="100000"/>
            </a:pPr>
            <a:r>
              <a:rPr lang="en-US" sz="3800" i="0" dirty="0">
                <a:effectLst/>
                <a:latin typeface="Calibri" panose="020F0502020204030204" pitchFamily="34" charset="0"/>
                <a:cs typeface="Calibri" panose="020F0502020204030204" pitchFamily="34" charset="0"/>
              </a:rPr>
              <a:t>Decades of </a:t>
            </a:r>
            <a:r>
              <a:rPr lang="en-US" sz="3800" i="0" dirty="0">
                <a:effectLst/>
                <a:latin typeface="Calibri" panose="020F0502020204030204" pitchFamily="34" charset="0"/>
                <a:cs typeface="Calibri" panose="020F0502020204030204" pitchFamily="34" charset="0"/>
                <a:hlinkClick r:id="rId3"/>
              </a:rPr>
              <a:t>overdose deaths within Black and Latinx communities </a:t>
            </a:r>
            <a:r>
              <a:rPr lang="en-US" sz="3800" i="0" dirty="0">
                <a:effectLst/>
                <a:latin typeface="Calibri" panose="020F0502020204030204" pitchFamily="34" charset="0"/>
                <a:cs typeface="Calibri" panose="020F0502020204030204" pitchFamily="34" charset="0"/>
              </a:rPr>
              <a:t>were met with racist criminalization and incarceration. Investment in the prison-industrial complex came at the expense of tailored, evidence-based healthcare services for people who use drugs, worsening the ongoing overdose crisis for people of all racial and ethnic identities. </a:t>
            </a:r>
          </a:p>
          <a:p>
            <a:pPr marL="228600" indent="0">
              <a:spcBef>
                <a:spcPts val="0"/>
              </a:spcBef>
              <a:buClr>
                <a:schemeClr val="dk2"/>
              </a:buClr>
              <a:buSzPct val="100000"/>
            </a:pPr>
            <a:endParaRPr lang="en-US" sz="3500" dirty="0">
              <a:latin typeface="Calibri" panose="020F0502020204030204" pitchFamily="34" charset="0"/>
              <a:cs typeface="Calibri" panose="020F0502020204030204" pitchFamily="34" charset="0"/>
            </a:endParaRPr>
          </a:p>
          <a:p>
            <a:pPr marL="571500" indent="-342900">
              <a:spcBef>
                <a:spcPts val="0"/>
              </a:spcBef>
              <a:buClr>
                <a:schemeClr val="dk2"/>
              </a:buClr>
              <a:buSzPct val="100000"/>
              <a:buFontTx/>
              <a:buChar char="-"/>
            </a:pPr>
            <a:r>
              <a:rPr lang="en-US" sz="3500" dirty="0">
                <a:latin typeface="Calibri" panose="020F0502020204030204" pitchFamily="34" charset="0"/>
                <a:cs typeface="Calibri" panose="020F0502020204030204" pitchFamily="34" charset="0"/>
              </a:rPr>
              <a:t>Within racial groups, American Indians and Alaska Natives have the highest rates of overdose death. In 2019, the drug overdose death rate among Indigenous Americans was 30.5 per 100,000 people; the average rate was 21.6.</a:t>
            </a:r>
            <a:r>
              <a:rPr lang="en-US" sz="3500" baseline="30000" dirty="0">
                <a:latin typeface="Calibri" panose="020F0502020204030204" pitchFamily="34" charset="0"/>
                <a:cs typeface="Calibri" panose="020F0502020204030204" pitchFamily="34" charset="0"/>
              </a:rPr>
              <a:t>1 </a:t>
            </a:r>
          </a:p>
          <a:p>
            <a:pPr marL="571500" lvl="0" indent="-342900" algn="l" rtl="0">
              <a:lnSpc>
                <a:spcPct val="90000"/>
              </a:lnSpc>
              <a:spcBef>
                <a:spcPts val="0"/>
              </a:spcBef>
              <a:spcAft>
                <a:spcPts val="0"/>
              </a:spcAft>
              <a:buClr>
                <a:schemeClr val="dk2"/>
              </a:buClr>
              <a:buSzPct val="100000"/>
              <a:buFontTx/>
              <a:buChar char="-"/>
            </a:pPr>
            <a:endParaRPr lang="en-US" sz="3500" dirty="0">
              <a:latin typeface="Calibri" panose="020F0502020204030204" pitchFamily="34" charset="0"/>
              <a:cs typeface="Calibri" panose="020F0502020204030204" pitchFamily="34" charset="0"/>
            </a:endParaRPr>
          </a:p>
          <a:p>
            <a:pPr marL="571500" indent="-342900">
              <a:spcBef>
                <a:spcPts val="0"/>
              </a:spcBef>
              <a:buClr>
                <a:schemeClr val="dk2"/>
              </a:buClr>
              <a:buSzPct val="100000"/>
              <a:buFontTx/>
              <a:buChar char="-"/>
            </a:pPr>
            <a:r>
              <a:rPr lang="en-US" sz="3500" dirty="0">
                <a:latin typeface="Calibri" panose="020F0502020204030204" pitchFamily="34" charset="0"/>
                <a:cs typeface="Calibri" panose="020F0502020204030204" pitchFamily="34" charset="0"/>
              </a:rPr>
              <a:t>Between 2015-2017, Black people aged 45 and over living in large cities experienced the most significant increase in overdose deaths.</a:t>
            </a:r>
            <a:r>
              <a:rPr lang="en-US" sz="3500" baseline="30000" dirty="0">
                <a:latin typeface="Calibri" panose="020F0502020204030204" pitchFamily="34" charset="0"/>
                <a:cs typeface="Calibri" panose="020F0502020204030204" pitchFamily="34" charset="0"/>
              </a:rPr>
              <a:t>2</a:t>
            </a:r>
            <a:endParaRPr lang="en-US" sz="3500" dirty="0">
              <a:latin typeface="Calibri" panose="020F0502020204030204" pitchFamily="34" charset="0"/>
              <a:cs typeface="Calibri" panose="020F0502020204030204" pitchFamily="34" charset="0"/>
            </a:endParaRPr>
          </a:p>
          <a:p>
            <a:pPr marL="571500" indent="-342900">
              <a:spcBef>
                <a:spcPts val="0"/>
              </a:spcBef>
              <a:buClr>
                <a:schemeClr val="dk2"/>
              </a:buClr>
              <a:buSzPct val="100000"/>
              <a:buFontTx/>
              <a:buChar char="-"/>
            </a:pPr>
            <a:endParaRPr lang="en-US" sz="3500" i="0" dirty="0">
              <a:effectLst/>
              <a:latin typeface="Calibri" panose="020F0502020204030204" pitchFamily="34" charset="0"/>
              <a:cs typeface="Calibri" panose="020F0502020204030204" pitchFamily="34" charset="0"/>
            </a:endParaRPr>
          </a:p>
          <a:p>
            <a:pPr marL="571500" indent="-342900">
              <a:spcBef>
                <a:spcPts val="0"/>
              </a:spcBef>
              <a:buClr>
                <a:schemeClr val="dk2"/>
              </a:buClr>
              <a:buSzPct val="100000"/>
              <a:buFontTx/>
              <a:buChar char="-"/>
            </a:pPr>
            <a:r>
              <a:rPr lang="en-US" sz="3500" i="0" dirty="0">
                <a:effectLst/>
                <a:latin typeface="Calibri" panose="020F0502020204030204" pitchFamily="34" charset="0"/>
                <a:cs typeface="Calibri" panose="020F0502020204030204" pitchFamily="34" charset="0"/>
              </a:rPr>
              <a:t>Though white people had higher rates of drug overdose deaths than Black people through 2013, the gap </a:t>
            </a:r>
            <a:r>
              <a:rPr lang="en-US" sz="3500" i="0" u="none" strike="noStrike" dirty="0">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nearly disappeared</a:t>
            </a:r>
            <a:r>
              <a:rPr lang="en-US" sz="3500" i="0" dirty="0">
                <a:effectLst/>
                <a:latin typeface="Calibri" panose="020F0502020204030204" pitchFamily="34" charset="0"/>
                <a:cs typeface="Calibri" panose="020F0502020204030204" pitchFamily="34" charset="0"/>
              </a:rPr>
              <a:t> by 2019. That trend appears to have worsened during the COVID-19 pandemic, as Black overdose deaths increased by 45 percent during 2020, nearly double the growth for white overdose deaths.</a:t>
            </a:r>
            <a:r>
              <a:rPr lang="en-US" sz="3500" baseline="30000" dirty="0">
                <a:latin typeface="Calibri" panose="020F0502020204030204" pitchFamily="34" charset="0"/>
                <a:cs typeface="Calibri" panose="020F0502020204030204" pitchFamily="34" charset="0"/>
              </a:rPr>
              <a:t> 3</a:t>
            </a:r>
            <a:endParaRPr lang="en-US" sz="3500" i="0" dirty="0">
              <a:effectLst/>
              <a:latin typeface="Calibri" panose="020F0502020204030204" pitchFamily="34" charset="0"/>
              <a:cs typeface="Calibri" panose="020F0502020204030204" pitchFamily="34" charset="0"/>
            </a:endParaRPr>
          </a:p>
          <a:p>
            <a:pPr marL="571500" indent="-342900">
              <a:spcBef>
                <a:spcPts val="0"/>
              </a:spcBef>
              <a:buClr>
                <a:schemeClr val="dk2"/>
              </a:buClr>
              <a:buSzPct val="100000"/>
              <a:buFontTx/>
              <a:buChar char="-"/>
            </a:pPr>
            <a:endParaRPr lang="en-US" sz="3500" i="0" dirty="0">
              <a:effectLst/>
              <a:latin typeface="Calibri" panose="020F0502020204030204" pitchFamily="34" charset="0"/>
              <a:cs typeface="Calibri" panose="020F0502020204030204" pitchFamily="34" charset="0"/>
            </a:endParaRPr>
          </a:p>
          <a:p>
            <a:pPr marL="571500" indent="-342900">
              <a:spcBef>
                <a:spcPts val="0"/>
              </a:spcBef>
              <a:buClr>
                <a:schemeClr val="dk2"/>
              </a:buClr>
              <a:buSzPct val="100000"/>
              <a:buFontTx/>
              <a:buChar char="-"/>
            </a:pPr>
            <a:r>
              <a:rPr lang="en-US" sz="3500" i="0" dirty="0">
                <a:effectLst/>
                <a:latin typeface="Calibri" panose="020F0502020204030204" pitchFamily="34" charset="0"/>
                <a:cs typeface="Calibri" panose="020F0502020204030204" pitchFamily="34" charset="0"/>
              </a:rPr>
              <a:t>Men, younger people, and Black, Latinx/Hispanic, American Indian/Alaska Native, and Asian American communities reported the highest proportional increases in 2020, compared to 2019.</a:t>
            </a:r>
            <a:r>
              <a:rPr lang="en-US" sz="3500" baseline="30000" dirty="0">
                <a:latin typeface="Calibri" panose="020F0502020204030204" pitchFamily="34" charset="0"/>
                <a:cs typeface="Calibri" panose="020F0502020204030204" pitchFamily="34" charset="0"/>
              </a:rPr>
              <a:t>3</a:t>
            </a:r>
            <a:endParaRPr lang="en-US" sz="3500" i="0" dirty="0">
              <a:effectLst/>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FE44A967-E339-43E1-B5FA-BE73BAB19F05}"/>
              </a:ext>
            </a:extLst>
          </p:cNvPr>
          <p:cNvSpPr>
            <a:spLocks noGrp="1"/>
          </p:cNvSpPr>
          <p:nvPr>
            <p:ph type="title"/>
          </p:nvPr>
        </p:nvSpPr>
        <p:spPr/>
        <p:txBody>
          <a:bodyPr>
            <a:normAutofit fontScale="90000"/>
          </a:bodyPr>
          <a:lstStyle/>
          <a:p>
            <a:r>
              <a:rPr lang="en-US" dirty="0"/>
              <a:t>The Overdose Crisis Is a Racial Justice Issue</a:t>
            </a:r>
          </a:p>
        </p:txBody>
      </p:sp>
    </p:spTree>
    <p:extLst>
      <p:ext uri="{BB962C8B-B14F-4D97-AF65-F5344CB8AC3E}">
        <p14:creationId xmlns:p14="http://schemas.microsoft.com/office/powerpoint/2010/main" val="3076368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7"/>
          <p:cNvPicPr preferRelativeResize="0"/>
          <p:nvPr/>
        </p:nvPicPr>
        <p:blipFill rotWithShape="1">
          <a:blip r:embed="rId3">
            <a:alphaModFix/>
          </a:blip>
          <a:srcRect/>
          <a:stretch/>
        </p:blipFill>
        <p:spPr>
          <a:xfrm>
            <a:off x="0" y="12526"/>
            <a:ext cx="12192000" cy="6816378"/>
          </a:xfrm>
          <a:prstGeom prst="rect">
            <a:avLst/>
          </a:prstGeom>
          <a:noFill/>
          <a:ln>
            <a:noFill/>
          </a:ln>
        </p:spPr>
      </p:pic>
      <p:sp>
        <p:nvSpPr>
          <p:cNvPr id="289" name="Google Shape;289;p37"/>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290" name="Google Shape;290;p37"/>
          <p:cNvSpPr txBox="1">
            <a:spLocks noGrp="1"/>
          </p:cNvSpPr>
          <p:nvPr>
            <p:ph type="body" idx="1"/>
          </p:nvPr>
        </p:nvSpPr>
        <p:spPr>
          <a:xfrm>
            <a:off x="1027135" y="2536206"/>
            <a:ext cx="5223300" cy="33759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3200"/>
              <a:buNone/>
            </a:pPr>
            <a:r>
              <a:rPr lang="en-US" sz="3100" i="0" u="none" strike="noStrike" cap="none">
                <a:solidFill>
                  <a:schemeClr val="lt1"/>
                </a:solidFill>
              </a:rPr>
              <a:t>The “opioid overdose epidemic” is the most visible indicator of a much broader set of intersecting health and social issues related to drug use, healthcare access, mental health, criminalization, racism, and poverty. </a:t>
            </a:r>
            <a:endParaRPr sz="3100" i="0" u="none" strike="noStrike" cap="none">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38" name="Google Shape;138;p18"/>
          <p:cNvSpPr txBox="1">
            <a:spLocks noGrp="1"/>
          </p:cNvSpPr>
          <p:nvPr>
            <p:ph type="body" idx="1"/>
          </p:nvPr>
        </p:nvSpPr>
        <p:spPr>
          <a:xfrm>
            <a:off x="1780928" y="1829551"/>
            <a:ext cx="9996600" cy="3957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2400" b="0" i="0" u="none" strike="noStrike" cap="none" dirty="0"/>
              <a:t>By the end of this </a:t>
            </a:r>
            <a:r>
              <a:rPr lang="en-US" sz="2400" i="0" u="none" strike="noStrike" cap="none" dirty="0"/>
              <a:t>training</a:t>
            </a:r>
            <a:r>
              <a:rPr lang="en-US" sz="2400" b="0" i="0" u="none" strike="noStrike" cap="none" dirty="0"/>
              <a:t>, participants will be able to:</a:t>
            </a:r>
            <a:endParaRPr sz="2400" dirty="0"/>
          </a:p>
          <a:p>
            <a:pPr marL="0" marR="0" lvl="0" indent="0" algn="l" rtl="0">
              <a:lnSpc>
                <a:spcPct val="90000"/>
              </a:lnSpc>
              <a:spcBef>
                <a:spcPts val="1000"/>
              </a:spcBef>
              <a:spcAft>
                <a:spcPts val="0"/>
              </a:spcAft>
              <a:buClr>
                <a:srgbClr val="000000"/>
              </a:buClr>
              <a:buSzPts val="3200"/>
              <a:buFont typeface="Arial"/>
              <a:buNone/>
            </a:pPr>
            <a:endParaRPr sz="2400" b="0" i="0" u="none" strike="noStrike" cap="none" dirty="0"/>
          </a:p>
          <a:p>
            <a:pPr marL="342900" marR="0" lvl="0" indent="-342900" algn="l" rtl="0">
              <a:lnSpc>
                <a:spcPct val="90000"/>
              </a:lnSpc>
              <a:spcBef>
                <a:spcPts val="1000"/>
              </a:spcBef>
              <a:spcAft>
                <a:spcPts val="0"/>
              </a:spcAft>
              <a:buClr>
                <a:srgbClr val="000000"/>
              </a:buClr>
              <a:buSzPts val="3200"/>
              <a:buFontTx/>
              <a:buChar char="-"/>
            </a:pPr>
            <a:r>
              <a:rPr lang="en-US" sz="2400" dirty="0"/>
              <a:t>Define harm reduction</a:t>
            </a:r>
          </a:p>
          <a:p>
            <a:pPr marL="342900" marR="0" lvl="0" indent="-342900" algn="l" rtl="0">
              <a:lnSpc>
                <a:spcPct val="90000"/>
              </a:lnSpc>
              <a:spcBef>
                <a:spcPts val="1000"/>
              </a:spcBef>
              <a:spcAft>
                <a:spcPts val="0"/>
              </a:spcAft>
              <a:buClr>
                <a:srgbClr val="000000"/>
              </a:buClr>
              <a:buSzPts val="3200"/>
              <a:buFontTx/>
              <a:buChar char="-"/>
            </a:pPr>
            <a:r>
              <a:rPr lang="en-US" sz="2400" b="0" i="0" u="none" strike="noStrike" cap="none" dirty="0"/>
              <a:t>Describe the principles of harm reduction practice</a:t>
            </a:r>
            <a:endParaRPr lang="en-US" sz="2400" dirty="0"/>
          </a:p>
          <a:p>
            <a:pPr marL="342900" marR="0" lvl="0" indent="-342900" algn="l" rtl="0">
              <a:lnSpc>
                <a:spcPct val="90000"/>
              </a:lnSpc>
              <a:spcBef>
                <a:spcPts val="1000"/>
              </a:spcBef>
              <a:spcAft>
                <a:spcPts val="0"/>
              </a:spcAft>
              <a:buClr>
                <a:srgbClr val="000000"/>
              </a:buClr>
              <a:buSzPts val="3200"/>
              <a:buFontTx/>
              <a:buChar char="-"/>
            </a:pPr>
            <a:r>
              <a:rPr lang="en-US" sz="2400" b="0" i="0" u="none" strike="noStrike" cap="none" dirty="0"/>
              <a:t>Provide examples of harm reduction for </a:t>
            </a:r>
            <a:r>
              <a:rPr lang="en-US" sz="2400" dirty="0"/>
              <a:t>people who use drugs</a:t>
            </a:r>
          </a:p>
          <a:p>
            <a:pPr marL="342900" marR="0" lvl="0" indent="-342900" algn="l" rtl="0">
              <a:lnSpc>
                <a:spcPct val="90000"/>
              </a:lnSpc>
              <a:spcBef>
                <a:spcPts val="1000"/>
              </a:spcBef>
              <a:spcAft>
                <a:spcPts val="0"/>
              </a:spcAft>
              <a:buClr>
                <a:srgbClr val="000000"/>
              </a:buClr>
              <a:buSzPts val="3200"/>
              <a:buFontTx/>
              <a:buChar char="-"/>
            </a:pPr>
            <a:r>
              <a:rPr lang="en-US" sz="2400" b="0" i="0" u="none" strike="noStrike" cap="none" dirty="0"/>
              <a:t>Understand the </a:t>
            </a:r>
            <a:r>
              <a:rPr lang="en-US" sz="2400" dirty="0"/>
              <a:t>significance of syringe access and safer drug use for individual and public health</a:t>
            </a:r>
          </a:p>
          <a:p>
            <a:pPr marL="342900" marR="0" lvl="0" indent="-342900" algn="l" rtl="0">
              <a:lnSpc>
                <a:spcPct val="90000"/>
              </a:lnSpc>
              <a:spcBef>
                <a:spcPts val="1000"/>
              </a:spcBef>
              <a:spcAft>
                <a:spcPts val="0"/>
              </a:spcAft>
              <a:buClr>
                <a:srgbClr val="000000"/>
              </a:buClr>
              <a:buSzPts val="3200"/>
              <a:buFontTx/>
              <a:buChar char="-"/>
            </a:pPr>
            <a:r>
              <a:rPr lang="en-US" sz="2400" dirty="0"/>
              <a:t>Increase knowledge of health and social risk factors related to injecting, smoking, and snorting substances</a:t>
            </a:r>
            <a:endParaRPr sz="2400" dirty="0"/>
          </a:p>
          <a:p>
            <a:pPr marL="0" lvl="0" indent="0" algn="l" rtl="0">
              <a:lnSpc>
                <a:spcPct val="90000"/>
              </a:lnSpc>
              <a:spcBef>
                <a:spcPts val="1000"/>
              </a:spcBef>
              <a:spcAft>
                <a:spcPts val="0"/>
              </a:spcAft>
              <a:buClr>
                <a:srgbClr val="16254E"/>
              </a:buClr>
              <a:buSzPts val="2200"/>
              <a:buNone/>
            </a:pPr>
            <a:r>
              <a:rPr lang="en-US" sz="2400" dirty="0"/>
              <a:t> </a:t>
            </a:r>
            <a:endParaRPr sz="2400" dirty="0"/>
          </a:p>
        </p:txBody>
      </p:sp>
      <p:sp>
        <p:nvSpPr>
          <p:cNvPr id="139" name="Google Shape;139;p18"/>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Learning Objectives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3"/>
          <p:cNvSpPr txBox="1">
            <a:spLocks noGrp="1"/>
          </p:cNvSpPr>
          <p:nvPr>
            <p:ph type="sldNum" idx="12"/>
          </p:nvPr>
        </p:nvSpPr>
        <p:spPr>
          <a:xfrm>
            <a:off x="11524390" y="6257192"/>
            <a:ext cx="506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530" name="Google Shape;530;p63"/>
          <p:cNvSpPr txBox="1">
            <a:spLocks noGrp="1"/>
          </p:cNvSpPr>
          <p:nvPr>
            <p:ph type="ctrTitle"/>
          </p:nvPr>
        </p:nvSpPr>
        <p:spPr>
          <a:xfrm>
            <a:off x="1116775" y="2390650"/>
            <a:ext cx="9958500" cy="2395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br>
              <a:rPr lang="en-US" dirty="0"/>
            </a:br>
            <a:r>
              <a:rPr lang="en-US" dirty="0"/>
              <a:t>Exploring Community Data</a:t>
            </a:r>
            <a:endParaRPr dirty="0"/>
          </a:p>
        </p:txBody>
      </p:sp>
    </p:spTree>
    <p:extLst>
      <p:ext uri="{BB962C8B-B14F-4D97-AF65-F5344CB8AC3E}">
        <p14:creationId xmlns:p14="http://schemas.microsoft.com/office/powerpoint/2010/main" val="3974652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3BF499-213D-4466-AE33-E00D469F2B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
        <p:nvSpPr>
          <p:cNvPr id="4" name="Title 3">
            <a:extLst>
              <a:ext uri="{FF2B5EF4-FFF2-40B4-BE49-F238E27FC236}">
                <a16:creationId xmlns:a16="http://schemas.microsoft.com/office/drawing/2014/main" id="{118160CD-0B41-4B52-8C74-8FFC81C4D14A}"/>
              </a:ext>
            </a:extLst>
          </p:cNvPr>
          <p:cNvSpPr>
            <a:spLocks noGrp="1"/>
          </p:cNvSpPr>
          <p:nvPr>
            <p:ph type="title"/>
          </p:nvPr>
        </p:nvSpPr>
        <p:spPr/>
        <p:txBody>
          <a:bodyPr>
            <a:normAutofit fontScale="90000"/>
          </a:bodyPr>
          <a:lstStyle/>
          <a:p>
            <a:r>
              <a:rPr lang="en-US" dirty="0">
                <a:hlinkClick r:id="rId3"/>
              </a:rPr>
              <a:t>CDC HIV and People Who Inject Drugs</a:t>
            </a: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074922FA-25BE-42C1-8428-CDD24F393C2F}"/>
              </a:ext>
            </a:extLst>
          </p:cNvPr>
          <p:cNvPicPr>
            <a:picLocks noChangeAspect="1"/>
          </p:cNvPicPr>
          <p:nvPr/>
        </p:nvPicPr>
        <p:blipFill>
          <a:blip r:embed="rId4"/>
          <a:stretch>
            <a:fillRect/>
          </a:stretch>
        </p:blipFill>
        <p:spPr>
          <a:xfrm>
            <a:off x="2473139" y="1684686"/>
            <a:ext cx="7245722" cy="4464279"/>
          </a:xfrm>
          <a:prstGeom prst="rect">
            <a:avLst/>
          </a:prstGeom>
        </p:spPr>
      </p:pic>
    </p:spTree>
    <p:extLst>
      <p:ext uri="{BB962C8B-B14F-4D97-AF65-F5344CB8AC3E}">
        <p14:creationId xmlns:p14="http://schemas.microsoft.com/office/powerpoint/2010/main" val="163124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90BE0C-F031-4280-BF70-63E5849402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4" name="Title 3">
            <a:extLst>
              <a:ext uri="{FF2B5EF4-FFF2-40B4-BE49-F238E27FC236}">
                <a16:creationId xmlns:a16="http://schemas.microsoft.com/office/drawing/2014/main" id="{CCFDB82C-C2E3-4E57-BC33-EFF913C5E5A4}"/>
              </a:ext>
            </a:extLst>
          </p:cNvPr>
          <p:cNvSpPr>
            <a:spLocks noGrp="1"/>
          </p:cNvSpPr>
          <p:nvPr>
            <p:ph type="title"/>
          </p:nvPr>
        </p:nvSpPr>
        <p:spPr/>
        <p:txBody>
          <a:bodyPr>
            <a:normAutofit fontScale="90000"/>
          </a:bodyPr>
          <a:lstStyle/>
          <a:p>
            <a:r>
              <a:rPr lang="en-US" dirty="0">
                <a:hlinkClick r:id="rId3"/>
              </a:rPr>
              <a:t>AIDSVu Local Data</a:t>
            </a:r>
            <a:endParaRPr lang="en-US" dirty="0"/>
          </a:p>
        </p:txBody>
      </p:sp>
      <p:pic>
        <p:nvPicPr>
          <p:cNvPr id="6" name="Picture 5" descr="Map&#10;&#10;Description automatically generated">
            <a:extLst>
              <a:ext uri="{FF2B5EF4-FFF2-40B4-BE49-F238E27FC236}">
                <a16:creationId xmlns:a16="http://schemas.microsoft.com/office/drawing/2014/main" id="{30B309C6-AF68-4F95-8E3F-5E478CCB719D}"/>
              </a:ext>
            </a:extLst>
          </p:cNvPr>
          <p:cNvPicPr>
            <a:picLocks noChangeAspect="1"/>
          </p:cNvPicPr>
          <p:nvPr/>
        </p:nvPicPr>
        <p:blipFill rotWithShape="1">
          <a:blip r:embed="rId4"/>
          <a:srcRect l="3473" t="2486" r="3252" b="2484"/>
          <a:stretch/>
        </p:blipFill>
        <p:spPr>
          <a:xfrm>
            <a:off x="2466975" y="1822469"/>
            <a:ext cx="7258050" cy="4068645"/>
          </a:xfrm>
          <a:prstGeom prst="rect">
            <a:avLst/>
          </a:prstGeom>
        </p:spPr>
      </p:pic>
    </p:spTree>
    <p:extLst>
      <p:ext uri="{BB962C8B-B14F-4D97-AF65-F5344CB8AC3E}">
        <p14:creationId xmlns:p14="http://schemas.microsoft.com/office/powerpoint/2010/main" val="346203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7E4F1E-4C81-498E-B5D6-EAE507ED42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
        <p:nvSpPr>
          <p:cNvPr id="4" name="Title 3">
            <a:extLst>
              <a:ext uri="{FF2B5EF4-FFF2-40B4-BE49-F238E27FC236}">
                <a16:creationId xmlns:a16="http://schemas.microsoft.com/office/drawing/2014/main" id="{DCBC557B-4435-4CB7-8207-BF885A40C7B1}"/>
              </a:ext>
            </a:extLst>
          </p:cNvPr>
          <p:cNvSpPr>
            <a:spLocks noGrp="1"/>
          </p:cNvSpPr>
          <p:nvPr>
            <p:ph type="title"/>
          </p:nvPr>
        </p:nvSpPr>
        <p:spPr/>
        <p:txBody>
          <a:bodyPr>
            <a:normAutofit fontScale="90000"/>
          </a:bodyPr>
          <a:lstStyle/>
          <a:p>
            <a:r>
              <a:rPr lang="en-US" dirty="0">
                <a:hlinkClick r:id="rId3"/>
              </a:rPr>
              <a:t>HepVu Map</a:t>
            </a:r>
            <a:endParaRPr lang="en-US" dirty="0"/>
          </a:p>
        </p:txBody>
      </p:sp>
      <p:pic>
        <p:nvPicPr>
          <p:cNvPr id="6" name="Picture 5" descr="Map&#10;&#10;Description automatically generated">
            <a:extLst>
              <a:ext uri="{FF2B5EF4-FFF2-40B4-BE49-F238E27FC236}">
                <a16:creationId xmlns:a16="http://schemas.microsoft.com/office/drawing/2014/main" id="{046BCE64-27AD-446D-A985-23C3035C6733}"/>
              </a:ext>
            </a:extLst>
          </p:cNvPr>
          <p:cNvPicPr>
            <a:picLocks noChangeAspect="1"/>
          </p:cNvPicPr>
          <p:nvPr/>
        </p:nvPicPr>
        <p:blipFill>
          <a:blip r:embed="rId4"/>
          <a:stretch>
            <a:fillRect/>
          </a:stretch>
        </p:blipFill>
        <p:spPr>
          <a:xfrm>
            <a:off x="1534243" y="1827762"/>
            <a:ext cx="9123514" cy="4199478"/>
          </a:xfrm>
          <a:prstGeom prst="rect">
            <a:avLst/>
          </a:prstGeom>
        </p:spPr>
      </p:pic>
    </p:spTree>
    <p:extLst>
      <p:ext uri="{BB962C8B-B14F-4D97-AF65-F5344CB8AC3E}">
        <p14:creationId xmlns:p14="http://schemas.microsoft.com/office/powerpoint/2010/main" val="3586512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88E841-5B20-485F-B8D8-138D389926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
        <p:nvSpPr>
          <p:cNvPr id="4" name="Title 3">
            <a:extLst>
              <a:ext uri="{FF2B5EF4-FFF2-40B4-BE49-F238E27FC236}">
                <a16:creationId xmlns:a16="http://schemas.microsoft.com/office/drawing/2014/main" id="{6E9BD873-3E5F-4C3A-B420-7269FB61798A}"/>
              </a:ext>
            </a:extLst>
          </p:cNvPr>
          <p:cNvSpPr>
            <a:spLocks noGrp="1"/>
          </p:cNvSpPr>
          <p:nvPr>
            <p:ph type="title"/>
          </p:nvPr>
        </p:nvSpPr>
        <p:spPr/>
        <p:txBody>
          <a:bodyPr>
            <a:normAutofit fontScale="90000"/>
          </a:bodyPr>
          <a:lstStyle/>
          <a:p>
            <a:r>
              <a:rPr lang="en-US" dirty="0">
                <a:hlinkClick r:id="rId3"/>
              </a:rPr>
              <a:t>amfAR Opioids &amp; Health Indicators Database</a:t>
            </a:r>
            <a:endParaRPr lang="en-US" dirty="0"/>
          </a:p>
        </p:txBody>
      </p:sp>
      <p:pic>
        <p:nvPicPr>
          <p:cNvPr id="6" name="Picture 5" descr="A screenshot of a map&#10;&#10;Description automatically generated with medium confidence">
            <a:extLst>
              <a:ext uri="{FF2B5EF4-FFF2-40B4-BE49-F238E27FC236}">
                <a16:creationId xmlns:a16="http://schemas.microsoft.com/office/drawing/2014/main" id="{789455C6-CE23-47C0-BAAF-0F2BF7E21EEB}"/>
              </a:ext>
            </a:extLst>
          </p:cNvPr>
          <p:cNvPicPr>
            <a:picLocks noChangeAspect="1"/>
          </p:cNvPicPr>
          <p:nvPr/>
        </p:nvPicPr>
        <p:blipFill>
          <a:blip r:embed="rId4"/>
          <a:stretch>
            <a:fillRect/>
          </a:stretch>
        </p:blipFill>
        <p:spPr>
          <a:xfrm>
            <a:off x="1719123" y="1909692"/>
            <a:ext cx="8753753" cy="4081662"/>
          </a:xfrm>
          <a:prstGeom prst="rect">
            <a:avLst/>
          </a:prstGeom>
        </p:spPr>
      </p:pic>
    </p:spTree>
    <p:extLst>
      <p:ext uri="{BB962C8B-B14F-4D97-AF65-F5344CB8AC3E}">
        <p14:creationId xmlns:p14="http://schemas.microsoft.com/office/powerpoint/2010/main" val="3354202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992383-19A3-48C1-9C1E-AB0B566758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
        <p:nvSpPr>
          <p:cNvPr id="4" name="Title 3">
            <a:extLst>
              <a:ext uri="{FF2B5EF4-FFF2-40B4-BE49-F238E27FC236}">
                <a16:creationId xmlns:a16="http://schemas.microsoft.com/office/drawing/2014/main" id="{FB3D1798-7CE1-4C68-8A6B-239BD3FE624E}"/>
              </a:ext>
            </a:extLst>
          </p:cNvPr>
          <p:cNvSpPr>
            <a:spLocks noGrp="1"/>
          </p:cNvSpPr>
          <p:nvPr>
            <p:ph type="title"/>
          </p:nvPr>
        </p:nvSpPr>
        <p:spPr/>
        <p:txBody>
          <a:bodyPr>
            <a:normAutofit fontScale="90000"/>
          </a:bodyPr>
          <a:lstStyle/>
          <a:p>
            <a:r>
              <a:rPr lang="en-US" dirty="0">
                <a:hlinkClick r:id="rId3"/>
              </a:rPr>
              <a:t>amfAR HIV Statistics</a:t>
            </a:r>
            <a:endParaRPr lang="en-US" dirty="0"/>
          </a:p>
        </p:txBody>
      </p:sp>
      <p:pic>
        <p:nvPicPr>
          <p:cNvPr id="6" name="Picture 5" descr="Graphical user interface&#10;&#10;Description automatically generated">
            <a:extLst>
              <a:ext uri="{FF2B5EF4-FFF2-40B4-BE49-F238E27FC236}">
                <a16:creationId xmlns:a16="http://schemas.microsoft.com/office/drawing/2014/main" id="{6A9CCFF4-0FA4-4A2E-B8A7-1DEAA5AB79E3}"/>
              </a:ext>
            </a:extLst>
          </p:cNvPr>
          <p:cNvPicPr>
            <a:picLocks noChangeAspect="1"/>
          </p:cNvPicPr>
          <p:nvPr/>
        </p:nvPicPr>
        <p:blipFill>
          <a:blip r:embed="rId4"/>
          <a:stretch>
            <a:fillRect/>
          </a:stretch>
        </p:blipFill>
        <p:spPr>
          <a:xfrm>
            <a:off x="3081244" y="1713185"/>
            <a:ext cx="6029511" cy="4177929"/>
          </a:xfrm>
          <a:prstGeom prst="rect">
            <a:avLst/>
          </a:prstGeom>
        </p:spPr>
      </p:pic>
    </p:spTree>
    <p:extLst>
      <p:ext uri="{BB962C8B-B14F-4D97-AF65-F5344CB8AC3E}">
        <p14:creationId xmlns:p14="http://schemas.microsoft.com/office/powerpoint/2010/main" val="2744663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0DA754-70B6-4239-A97F-F4EF8D35E8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
        <p:nvSpPr>
          <p:cNvPr id="4" name="Title 3">
            <a:extLst>
              <a:ext uri="{FF2B5EF4-FFF2-40B4-BE49-F238E27FC236}">
                <a16:creationId xmlns:a16="http://schemas.microsoft.com/office/drawing/2014/main" id="{47101CD6-5F30-4A85-843B-3D5C11E7FED9}"/>
              </a:ext>
            </a:extLst>
          </p:cNvPr>
          <p:cNvSpPr>
            <a:spLocks noGrp="1"/>
          </p:cNvSpPr>
          <p:nvPr>
            <p:ph type="title"/>
          </p:nvPr>
        </p:nvSpPr>
        <p:spPr/>
        <p:txBody>
          <a:bodyPr>
            <a:normAutofit fontScale="90000"/>
          </a:bodyPr>
          <a:lstStyle/>
          <a:p>
            <a:r>
              <a:rPr lang="en-US" dirty="0">
                <a:hlinkClick r:id="rId3"/>
              </a:rPr>
              <a:t>Minority Health Social Vulnerability Index</a:t>
            </a:r>
            <a:endParaRPr lang="en-US" dirty="0"/>
          </a:p>
        </p:txBody>
      </p:sp>
      <p:pic>
        <p:nvPicPr>
          <p:cNvPr id="2050" name="Picture 2">
            <a:extLst>
              <a:ext uri="{FF2B5EF4-FFF2-40B4-BE49-F238E27FC236}">
                <a16:creationId xmlns:a16="http://schemas.microsoft.com/office/drawing/2014/main" id="{6D1C8F0F-B0EB-403C-BE55-B4152BA2F5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787"/>
          <a:stretch/>
        </p:blipFill>
        <p:spPr bwMode="auto">
          <a:xfrm>
            <a:off x="2535835" y="1715637"/>
            <a:ext cx="7120329" cy="439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036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AD58FD-436E-4D56-959A-8A88EB348D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
        <p:nvSpPr>
          <p:cNvPr id="3" name="Text Placeholder 2">
            <a:extLst>
              <a:ext uri="{FF2B5EF4-FFF2-40B4-BE49-F238E27FC236}">
                <a16:creationId xmlns:a16="http://schemas.microsoft.com/office/drawing/2014/main" id="{DA9FE4A3-0C54-430E-B340-3F9F1F9FC68C}"/>
              </a:ext>
            </a:extLst>
          </p:cNvPr>
          <p:cNvSpPr>
            <a:spLocks noGrp="1"/>
          </p:cNvSpPr>
          <p:nvPr>
            <p:ph type="body" idx="1"/>
          </p:nvPr>
        </p:nvSpPr>
        <p:spPr>
          <a:xfrm>
            <a:off x="1780928" y="1911927"/>
            <a:ext cx="9996589" cy="894774"/>
          </a:xfrm>
        </p:spPr>
        <p:txBody>
          <a:bodyPr>
            <a:normAutofit fontScale="92500" lnSpcReduction="20000"/>
          </a:bodyPr>
          <a:lstStyle/>
          <a:p>
            <a:r>
              <a:rPr lang="en-US" dirty="0"/>
              <a:t>Several jurisdictions have put together web-based data portals to track data related to opioid use and overdose. Check with your public health department to see what resources might be available. </a:t>
            </a:r>
          </a:p>
        </p:txBody>
      </p:sp>
      <p:sp>
        <p:nvSpPr>
          <p:cNvPr id="4" name="Title 3">
            <a:extLst>
              <a:ext uri="{FF2B5EF4-FFF2-40B4-BE49-F238E27FC236}">
                <a16:creationId xmlns:a16="http://schemas.microsoft.com/office/drawing/2014/main" id="{762F5896-7C2F-432B-98D7-82EF468E6A5E}"/>
              </a:ext>
            </a:extLst>
          </p:cNvPr>
          <p:cNvSpPr>
            <a:spLocks noGrp="1"/>
          </p:cNvSpPr>
          <p:nvPr>
            <p:ph type="title"/>
          </p:nvPr>
        </p:nvSpPr>
        <p:spPr/>
        <p:txBody>
          <a:bodyPr>
            <a:normAutofit fontScale="90000"/>
          </a:bodyPr>
          <a:lstStyle/>
          <a:p>
            <a:r>
              <a:rPr lang="en-US" dirty="0"/>
              <a:t>Jurisdictional Data Dashboards</a:t>
            </a:r>
          </a:p>
        </p:txBody>
      </p:sp>
      <p:pic>
        <p:nvPicPr>
          <p:cNvPr id="6" name="Picture 5" descr="Application&#10;&#10;Description automatically generated">
            <a:extLst>
              <a:ext uri="{FF2B5EF4-FFF2-40B4-BE49-F238E27FC236}">
                <a16:creationId xmlns:a16="http://schemas.microsoft.com/office/drawing/2014/main" id="{C75CD8A5-C538-47A0-A7B5-33BF887F85DA}"/>
              </a:ext>
            </a:extLst>
          </p:cNvPr>
          <p:cNvPicPr>
            <a:picLocks noChangeAspect="1"/>
          </p:cNvPicPr>
          <p:nvPr/>
        </p:nvPicPr>
        <p:blipFill>
          <a:blip r:embed="rId3"/>
          <a:stretch>
            <a:fillRect/>
          </a:stretch>
        </p:blipFill>
        <p:spPr>
          <a:xfrm>
            <a:off x="782783" y="3086101"/>
            <a:ext cx="4744107" cy="3084752"/>
          </a:xfrm>
          <a:prstGeom prst="rect">
            <a:avLst/>
          </a:prstGeom>
        </p:spPr>
      </p:pic>
      <p:pic>
        <p:nvPicPr>
          <p:cNvPr id="8" name="Picture 7" descr="Map&#10;&#10;Description automatically generated">
            <a:extLst>
              <a:ext uri="{FF2B5EF4-FFF2-40B4-BE49-F238E27FC236}">
                <a16:creationId xmlns:a16="http://schemas.microsoft.com/office/drawing/2014/main" id="{3043B90B-8768-4033-A67C-E9AE6D9F1F3E}"/>
              </a:ext>
            </a:extLst>
          </p:cNvPr>
          <p:cNvPicPr>
            <a:picLocks noChangeAspect="1"/>
          </p:cNvPicPr>
          <p:nvPr/>
        </p:nvPicPr>
        <p:blipFill>
          <a:blip r:embed="rId4"/>
          <a:stretch>
            <a:fillRect/>
          </a:stretch>
        </p:blipFill>
        <p:spPr>
          <a:xfrm>
            <a:off x="5427242" y="3186970"/>
            <a:ext cx="5981975" cy="2983883"/>
          </a:xfrm>
          <a:prstGeom prst="rect">
            <a:avLst/>
          </a:prstGeom>
        </p:spPr>
      </p:pic>
    </p:spTree>
    <p:extLst>
      <p:ext uri="{BB962C8B-B14F-4D97-AF65-F5344CB8AC3E}">
        <p14:creationId xmlns:p14="http://schemas.microsoft.com/office/powerpoint/2010/main" val="2396789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2"/>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338" name="Google Shape;338;p42"/>
          <p:cNvSpPr txBox="1">
            <a:spLocks noGrp="1"/>
          </p:cNvSpPr>
          <p:nvPr>
            <p:ph type="ctrTitle"/>
          </p:nvPr>
        </p:nvSpPr>
        <p:spPr>
          <a:xfrm>
            <a:off x="1116781" y="2390650"/>
            <a:ext cx="9958438" cy="271996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US" sz="4000" b="1" dirty="0"/>
              <a:t>Section 2</a:t>
            </a:r>
            <a:br>
              <a:rPr lang="en-US" dirty="0"/>
            </a:br>
            <a:r>
              <a:rPr lang="en-US" dirty="0"/>
              <a:t>Harm reduction values and principles</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345" name="Google Shape;345;p43"/>
          <p:cNvSpPr txBox="1">
            <a:spLocks noGrp="1"/>
          </p:cNvSpPr>
          <p:nvPr>
            <p:ph type="body" idx="1"/>
          </p:nvPr>
        </p:nvSpPr>
        <p:spPr>
          <a:xfrm>
            <a:off x="1229330" y="1913694"/>
            <a:ext cx="3507763" cy="303061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16254E"/>
              </a:buClr>
              <a:buSzPts val="2800"/>
              <a:buNone/>
            </a:pPr>
            <a:r>
              <a:rPr lang="en-US" b="1" dirty="0"/>
              <a:t>Harm reduction </a:t>
            </a:r>
            <a:r>
              <a:rPr lang="en-US" dirty="0"/>
              <a:t>is a practical public health approach that </a:t>
            </a:r>
            <a:r>
              <a:rPr lang="en-US" b="1" dirty="0"/>
              <a:t>reduces the negative consequences </a:t>
            </a:r>
            <a:r>
              <a:rPr lang="en-US" dirty="0"/>
              <a:t>of drug use and sex work and </a:t>
            </a:r>
            <a:r>
              <a:rPr lang="en-US" b="1" dirty="0"/>
              <a:t>promotes the health of people and communities</a:t>
            </a:r>
            <a:r>
              <a:rPr lang="en-US" dirty="0"/>
              <a:t>.</a:t>
            </a:r>
            <a:endParaRPr dirty="0"/>
          </a:p>
        </p:txBody>
      </p:sp>
      <p:pic>
        <p:nvPicPr>
          <p:cNvPr id="1026" name="Picture 2">
            <a:extLst>
              <a:ext uri="{FF2B5EF4-FFF2-40B4-BE49-F238E27FC236}">
                <a16:creationId xmlns:a16="http://schemas.microsoft.com/office/drawing/2014/main" id="{0AF93160-BB95-433B-A8D5-243F7A6FF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622" y="1583529"/>
            <a:ext cx="6556974" cy="3690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46" name="Google Shape;146;p19"/>
          <p:cNvSpPr txBox="1">
            <a:spLocks noGrp="1"/>
          </p:cNvSpPr>
          <p:nvPr>
            <p:ph type="body" idx="1"/>
          </p:nvPr>
        </p:nvSpPr>
        <p:spPr>
          <a:xfrm>
            <a:off x="1780928" y="1911926"/>
            <a:ext cx="9996589" cy="3957061"/>
          </a:xfrm>
          <a:prstGeom prst="rect">
            <a:avLst/>
          </a:prstGeom>
          <a:noFill/>
          <a:ln>
            <a:noFill/>
          </a:ln>
        </p:spPr>
        <p:txBody>
          <a:bodyPr spcFirstLastPara="1" wrap="square" lIns="91425" tIns="45700" rIns="91425" bIns="45700" anchor="t" anchorCtr="0">
            <a:normAutofit/>
          </a:bodyPr>
          <a:lstStyle/>
          <a:p>
            <a:pPr marL="457200" lvl="1" indent="0" algn="l" rtl="0">
              <a:lnSpc>
                <a:spcPct val="115000"/>
              </a:lnSpc>
              <a:spcBef>
                <a:spcPts val="0"/>
              </a:spcBef>
              <a:spcAft>
                <a:spcPts val="0"/>
              </a:spcAft>
              <a:buClr>
                <a:schemeClr val="accent1"/>
              </a:buClr>
              <a:buSzPts val="3600"/>
              <a:buNone/>
            </a:pPr>
            <a:endParaRPr sz="2800" dirty="0">
              <a:solidFill>
                <a:srgbClr val="16254E"/>
              </a:solidFill>
              <a:latin typeface="Calibri"/>
              <a:ea typeface="Calibri"/>
              <a:cs typeface="Calibri"/>
              <a:sym typeface="Calibri"/>
            </a:endParaRPr>
          </a:p>
          <a:p>
            <a:pPr marL="342900" lvl="0" indent="-342900" algn="l" rtl="0">
              <a:lnSpc>
                <a:spcPct val="90000"/>
              </a:lnSpc>
              <a:spcBef>
                <a:spcPts val="1000"/>
              </a:spcBef>
              <a:spcAft>
                <a:spcPts val="0"/>
              </a:spcAft>
              <a:buClr>
                <a:schemeClr val="dk1"/>
              </a:buClr>
              <a:buSzPts val="3200"/>
              <a:buFontTx/>
              <a:buChar char="-"/>
            </a:pPr>
            <a:r>
              <a:rPr lang="en-US" sz="2800" dirty="0"/>
              <a:t>Values clarification exercise</a:t>
            </a:r>
          </a:p>
          <a:p>
            <a:pPr marL="342900" lvl="0" indent="-342900" algn="l" rtl="0">
              <a:lnSpc>
                <a:spcPct val="90000"/>
              </a:lnSpc>
              <a:spcBef>
                <a:spcPts val="1000"/>
              </a:spcBef>
              <a:spcAft>
                <a:spcPts val="0"/>
              </a:spcAft>
              <a:buClr>
                <a:schemeClr val="dk1"/>
              </a:buClr>
              <a:buSzPts val="3200"/>
              <a:buFontTx/>
              <a:buChar char="-"/>
            </a:pPr>
            <a:r>
              <a:rPr lang="en-US" sz="2800" dirty="0"/>
              <a:t>Why harm reduction?</a:t>
            </a:r>
          </a:p>
          <a:p>
            <a:pPr marL="342900" lvl="0" indent="-342900" algn="l" rtl="0">
              <a:lnSpc>
                <a:spcPct val="90000"/>
              </a:lnSpc>
              <a:spcBef>
                <a:spcPts val="1000"/>
              </a:spcBef>
              <a:spcAft>
                <a:spcPts val="0"/>
              </a:spcAft>
              <a:buClr>
                <a:schemeClr val="dk1"/>
              </a:buClr>
              <a:buSzPts val="3200"/>
              <a:buFontTx/>
              <a:buChar char="-"/>
            </a:pPr>
            <a:r>
              <a:rPr lang="en-US" sz="2800" dirty="0"/>
              <a:t>Harm reduction values and principles</a:t>
            </a:r>
          </a:p>
          <a:p>
            <a:pPr marL="342900" lvl="0" indent="-342900" algn="l" rtl="0">
              <a:lnSpc>
                <a:spcPct val="90000"/>
              </a:lnSpc>
              <a:spcBef>
                <a:spcPts val="1000"/>
              </a:spcBef>
              <a:spcAft>
                <a:spcPts val="0"/>
              </a:spcAft>
              <a:buClr>
                <a:schemeClr val="dk1"/>
              </a:buClr>
              <a:buSzPts val="3200"/>
              <a:buFontTx/>
              <a:buChar char="-"/>
            </a:pPr>
            <a:r>
              <a:rPr lang="en-US" sz="2800" dirty="0"/>
              <a:t>Drug use and harm reduction</a:t>
            </a:r>
            <a:endParaRPr sz="2800" dirty="0"/>
          </a:p>
        </p:txBody>
      </p:sp>
      <p:sp>
        <p:nvSpPr>
          <p:cNvPr id="147" name="Google Shape;147;p19"/>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Training Overview	</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4"/>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355" name="Google Shape;355;p44"/>
          <p:cNvSpPr txBox="1">
            <a:spLocks noGrp="1"/>
          </p:cNvSpPr>
          <p:nvPr>
            <p:ph type="title"/>
          </p:nvPr>
        </p:nvSpPr>
        <p:spPr>
          <a:xfrm>
            <a:off x="1780928" y="744260"/>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Harm Reduction Values</a:t>
            </a:r>
            <a:endParaRPr dirty="0"/>
          </a:p>
        </p:txBody>
      </p:sp>
      <p:sp>
        <p:nvSpPr>
          <p:cNvPr id="356" name="Google Shape;356;p44"/>
          <p:cNvSpPr/>
          <p:nvPr/>
        </p:nvSpPr>
        <p:spPr>
          <a:xfrm>
            <a:off x="1147654" y="1929826"/>
            <a:ext cx="2537927" cy="1372450"/>
          </a:xfrm>
          <a:prstGeom prst="rect">
            <a:avLst/>
          </a:prstGeom>
          <a:solidFill>
            <a:srgbClr val="A4BD9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Health and Dignity</a:t>
            </a:r>
            <a:endParaRPr sz="1100" dirty="0"/>
          </a:p>
        </p:txBody>
      </p:sp>
      <p:sp>
        <p:nvSpPr>
          <p:cNvPr id="357" name="Google Shape;357;p44"/>
          <p:cNvSpPr/>
          <p:nvPr/>
        </p:nvSpPr>
        <p:spPr>
          <a:xfrm>
            <a:off x="4827036" y="1929826"/>
            <a:ext cx="2537927" cy="1372450"/>
          </a:xfrm>
          <a:prstGeom prst="rect">
            <a:avLst/>
          </a:prstGeom>
          <a:solidFill>
            <a:srgbClr val="8296B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Participant-</a:t>
            </a:r>
            <a:endParaRPr sz="2400" b="1"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Centered</a:t>
            </a:r>
            <a:endParaRPr sz="1100" dirty="0"/>
          </a:p>
        </p:txBody>
      </p:sp>
      <p:sp>
        <p:nvSpPr>
          <p:cNvPr id="358" name="Google Shape;358;p44"/>
          <p:cNvSpPr/>
          <p:nvPr/>
        </p:nvSpPr>
        <p:spPr>
          <a:xfrm>
            <a:off x="8506419" y="1929826"/>
            <a:ext cx="2537927" cy="1372450"/>
          </a:xfrm>
          <a:prstGeom prst="rect">
            <a:avLst/>
          </a:prstGeom>
          <a:solidFill>
            <a:srgbClr val="FFD9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Participant Leadership</a:t>
            </a:r>
            <a:endParaRPr sz="1100" dirty="0"/>
          </a:p>
        </p:txBody>
      </p:sp>
      <p:sp>
        <p:nvSpPr>
          <p:cNvPr id="359" name="Google Shape;359;p44"/>
          <p:cNvSpPr/>
          <p:nvPr/>
        </p:nvSpPr>
        <p:spPr>
          <a:xfrm>
            <a:off x="1147653" y="4098116"/>
            <a:ext cx="2537927" cy="1372450"/>
          </a:xfrm>
          <a:prstGeom prst="rect">
            <a:avLst/>
          </a:prstGeom>
          <a:solidFill>
            <a:srgbClr val="F4B08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Participant Autonomy</a:t>
            </a:r>
            <a:endParaRPr sz="1100" dirty="0"/>
          </a:p>
        </p:txBody>
      </p:sp>
      <p:sp>
        <p:nvSpPr>
          <p:cNvPr id="360" name="Google Shape;360;p44"/>
          <p:cNvSpPr/>
          <p:nvPr/>
        </p:nvSpPr>
        <p:spPr>
          <a:xfrm>
            <a:off x="8506419" y="4098116"/>
            <a:ext cx="2537927" cy="1372450"/>
          </a:xfrm>
          <a:prstGeom prst="rect">
            <a:avLst/>
          </a:prstGeom>
          <a:solidFill>
            <a:srgbClr val="AE9B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Sociocultural Complexity</a:t>
            </a:r>
            <a:endParaRPr sz="1100"/>
          </a:p>
        </p:txBody>
      </p:sp>
      <p:sp>
        <p:nvSpPr>
          <p:cNvPr id="361" name="Google Shape;361;p44"/>
          <p:cNvSpPr/>
          <p:nvPr/>
        </p:nvSpPr>
        <p:spPr>
          <a:xfrm>
            <a:off x="4827036" y="4098116"/>
            <a:ext cx="2537927" cy="1372450"/>
          </a:xfrm>
          <a:prstGeom prst="rect">
            <a:avLst/>
          </a:prstGeom>
          <a:solidFill>
            <a:schemeClr val="dk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Pragmatism and Realism</a:t>
            </a:r>
            <a:endParaRPr sz="11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FCFF3F-6431-47CD-90DC-6C2D552DF0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
        <p:nvSpPr>
          <p:cNvPr id="3" name="Text Placeholder 2">
            <a:extLst>
              <a:ext uri="{FF2B5EF4-FFF2-40B4-BE49-F238E27FC236}">
                <a16:creationId xmlns:a16="http://schemas.microsoft.com/office/drawing/2014/main" id="{2422D7C1-ABA1-406C-99F6-5AD79986DA85}"/>
              </a:ext>
            </a:extLst>
          </p:cNvPr>
          <p:cNvSpPr>
            <a:spLocks noGrp="1"/>
          </p:cNvSpPr>
          <p:nvPr>
            <p:ph type="body" idx="1"/>
          </p:nvPr>
        </p:nvSpPr>
        <p:spPr/>
        <p:txBody>
          <a:bodyPr>
            <a:normAutofit/>
          </a:bodyPr>
          <a:lstStyle/>
          <a:p>
            <a:pPr marL="571500" indent="-342900">
              <a:buFontTx/>
              <a:buChar char="-"/>
            </a:pPr>
            <a:r>
              <a:rPr lang="en-US" b="0" i="0" dirty="0">
                <a:effectLst/>
                <a:latin typeface="Rubik"/>
              </a:rPr>
              <a:t>Accepts that drug use is a common and enduring human practice and works to address and reduce </a:t>
            </a:r>
            <a:r>
              <a:rPr lang="en-US" dirty="0">
                <a:latin typeface="Rubik"/>
              </a:rPr>
              <a:t>related </a:t>
            </a:r>
            <a:r>
              <a:rPr lang="en-US" b="0" i="0" dirty="0">
                <a:effectLst/>
                <a:latin typeface="Rubik"/>
              </a:rPr>
              <a:t>harms, rather than ignoring or condemning them.</a:t>
            </a:r>
          </a:p>
          <a:p>
            <a:pPr marL="571500" indent="-342900">
              <a:buFontTx/>
              <a:buChar char="-"/>
            </a:pPr>
            <a:r>
              <a:rPr lang="en-US" b="0" i="0" dirty="0">
                <a:effectLst/>
                <a:latin typeface="Rubik"/>
              </a:rPr>
              <a:t>Understands drug use as a complex, multi-faceted phenomenon that encompasses a continuum of behaviors from severe use to total abstinence and acknowledges that some ways of using drugs are clearly safer than others.</a:t>
            </a:r>
            <a:endParaRPr lang="en-US" dirty="0">
              <a:latin typeface="Rubik"/>
            </a:endParaRPr>
          </a:p>
          <a:p>
            <a:pPr marL="571500" indent="-342900">
              <a:buFontTx/>
              <a:buChar char="-"/>
            </a:pPr>
            <a:r>
              <a:rPr lang="en-US" b="0" i="0" dirty="0">
                <a:effectLst/>
                <a:latin typeface="Rubik"/>
              </a:rPr>
              <a:t>Establishes quality of individual and community life and well-being—not necessarily cessation of all drug use—as the criteria for successful interventions and policies.</a:t>
            </a:r>
          </a:p>
          <a:p>
            <a:pPr marL="571500" indent="-342900">
              <a:buFontTx/>
              <a:buChar char="-"/>
            </a:pPr>
            <a:r>
              <a:rPr lang="en-US" b="0" i="0" dirty="0">
                <a:effectLst/>
                <a:latin typeface="Rubik"/>
              </a:rPr>
              <a:t>Calls for the non-judgmental, non-coercive provision of services and resources to people who use drugs and the communities in which they live in order to assist them in reducing attendant harm. </a:t>
            </a:r>
            <a:endParaRPr lang="en-US" dirty="0"/>
          </a:p>
        </p:txBody>
      </p:sp>
      <p:sp>
        <p:nvSpPr>
          <p:cNvPr id="4" name="Title 3">
            <a:extLst>
              <a:ext uri="{FF2B5EF4-FFF2-40B4-BE49-F238E27FC236}">
                <a16:creationId xmlns:a16="http://schemas.microsoft.com/office/drawing/2014/main" id="{DEB537E5-E14C-4483-BED1-9A4A873D4934}"/>
              </a:ext>
            </a:extLst>
          </p:cNvPr>
          <p:cNvSpPr>
            <a:spLocks noGrp="1"/>
          </p:cNvSpPr>
          <p:nvPr>
            <p:ph type="title"/>
          </p:nvPr>
        </p:nvSpPr>
        <p:spPr>
          <a:xfrm>
            <a:off x="1780928" y="797417"/>
            <a:ext cx="9996589" cy="643174"/>
          </a:xfrm>
        </p:spPr>
        <p:txBody>
          <a:bodyPr>
            <a:noAutofit/>
          </a:bodyPr>
          <a:lstStyle/>
          <a:p>
            <a:r>
              <a:rPr lang="en-US" sz="3200" dirty="0"/>
              <a:t>Harm Reduction Principles for Drug User Health</a:t>
            </a:r>
          </a:p>
        </p:txBody>
      </p:sp>
    </p:spTree>
    <p:extLst>
      <p:ext uri="{BB962C8B-B14F-4D97-AF65-F5344CB8AC3E}">
        <p14:creationId xmlns:p14="http://schemas.microsoft.com/office/powerpoint/2010/main" val="2318747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383E6A-E2A5-4F1D-8B31-6006B24ECC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
        <p:nvSpPr>
          <p:cNvPr id="3" name="Text Placeholder 2">
            <a:extLst>
              <a:ext uri="{FF2B5EF4-FFF2-40B4-BE49-F238E27FC236}">
                <a16:creationId xmlns:a16="http://schemas.microsoft.com/office/drawing/2014/main" id="{583B69AE-3F36-48C2-AFE6-5AB27CC870CC}"/>
              </a:ext>
            </a:extLst>
          </p:cNvPr>
          <p:cNvSpPr>
            <a:spLocks noGrp="1"/>
          </p:cNvSpPr>
          <p:nvPr>
            <p:ph type="body" idx="1"/>
          </p:nvPr>
        </p:nvSpPr>
        <p:spPr>
          <a:xfrm>
            <a:off x="1780928" y="1441342"/>
            <a:ext cx="9996589" cy="4427645"/>
          </a:xfrm>
        </p:spPr>
        <p:txBody>
          <a:bodyPr>
            <a:normAutofit/>
          </a:bodyPr>
          <a:lstStyle/>
          <a:p>
            <a:pPr marL="571500" indent="-342900">
              <a:buFontTx/>
              <a:buChar char="-"/>
            </a:pPr>
            <a:r>
              <a:rPr lang="en-US" b="0" i="0" dirty="0">
                <a:effectLst/>
                <a:latin typeface="Rubik"/>
              </a:rPr>
              <a:t>Ensures that people who use drugs and those with a history of drug use routinely have a real voice in the creation of programs and policies designed to serve them</a:t>
            </a:r>
          </a:p>
          <a:p>
            <a:pPr marL="571500" indent="-342900">
              <a:buFontTx/>
              <a:buChar char="-"/>
            </a:pPr>
            <a:r>
              <a:rPr lang="en-US" b="0" i="0" dirty="0">
                <a:effectLst/>
                <a:latin typeface="Rubik"/>
              </a:rPr>
              <a:t>Affirms people who use drugs (PWUD) themselves as the primary agents of reducing the harms of their drug use and seeks to empower PWUD to share information and support each other in strategies which meet their actual conditions of use</a:t>
            </a:r>
          </a:p>
          <a:p>
            <a:pPr marL="571500" indent="-342900">
              <a:buFontTx/>
              <a:buChar char="-"/>
            </a:pPr>
            <a:r>
              <a:rPr lang="en-US" b="0" i="0" dirty="0">
                <a:effectLst/>
                <a:latin typeface="Rubik"/>
              </a:rPr>
              <a:t>Recognizes that the realities of poverty, class, racism, social isolation, past trauma, sex-based discrimination, and other social inequalities affect both people’s vulnerability to and capacity for effectively dealing with drug-related harm</a:t>
            </a:r>
          </a:p>
          <a:p>
            <a:pPr marL="571500" indent="-342900">
              <a:buFontTx/>
              <a:buChar char="-"/>
            </a:pPr>
            <a:r>
              <a:rPr lang="en-US" b="0" i="0" dirty="0">
                <a:effectLst/>
                <a:latin typeface="Rubik"/>
              </a:rPr>
              <a:t>Does not attempt to minimize or ignore the real and tragic harm and danger that can be associated with illicit drug use</a:t>
            </a:r>
            <a:endParaRPr lang="en-US" dirty="0"/>
          </a:p>
        </p:txBody>
      </p:sp>
    </p:spTree>
    <p:extLst>
      <p:ext uri="{BB962C8B-B14F-4D97-AF65-F5344CB8AC3E}">
        <p14:creationId xmlns:p14="http://schemas.microsoft.com/office/powerpoint/2010/main" val="4163313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237" name="Google Shape;237;p31"/>
          <p:cNvSpPr txBox="1">
            <a:spLocks noGrp="1"/>
          </p:cNvSpPr>
          <p:nvPr>
            <p:ph type="body" idx="1"/>
          </p:nvPr>
        </p:nvSpPr>
        <p:spPr>
          <a:xfrm>
            <a:off x="1527801" y="1625600"/>
            <a:ext cx="9996589" cy="4818743"/>
          </a:xfrm>
          <a:prstGeom prst="rect">
            <a:avLst/>
          </a:prstGeom>
          <a:noFill/>
          <a:ln>
            <a:noFill/>
          </a:ln>
        </p:spPr>
        <p:txBody>
          <a:bodyPr spcFirstLastPara="1" wrap="square" lIns="91425" tIns="45700" rIns="91425" bIns="45700" anchor="t" anchorCtr="0">
            <a:noAutofit/>
          </a:bodyPr>
          <a:lstStyle/>
          <a:p>
            <a:pPr marL="0" indent="0">
              <a:spcBef>
                <a:spcPts val="0"/>
              </a:spcBef>
              <a:buClr>
                <a:schemeClr val="tx1"/>
              </a:buClr>
              <a:buSzPts val="3200"/>
            </a:pPr>
            <a:r>
              <a:rPr lang="en-US" dirty="0"/>
              <a:t>Harm reduction’s roots can be traced back to many social justice movements throughout the twentieth century, including the Black liberation movement, the reproductive justice movement, the disability rights movement (“Nothing about us without us”), and HIV/AIDS activism.</a:t>
            </a:r>
            <a:r>
              <a:rPr lang="en-US" baseline="30000" dirty="0"/>
              <a:t>1  </a:t>
            </a:r>
            <a:r>
              <a:rPr lang="en-US" b="1" dirty="0"/>
              <a:t>Health and human rights for people who use drugs is a social, political, and economic issue. </a:t>
            </a:r>
            <a:endParaRPr lang="en-US" b="1" baseline="30000" dirty="0"/>
          </a:p>
          <a:p>
            <a:pPr marL="342900" indent="-342900">
              <a:spcBef>
                <a:spcPts val="0"/>
              </a:spcBef>
              <a:buClr>
                <a:schemeClr val="tx1"/>
              </a:buClr>
              <a:buSzPts val="3200"/>
              <a:buFontTx/>
              <a:buChar char="-"/>
            </a:pPr>
            <a:endParaRPr lang="en-US" sz="2000" baseline="30000" dirty="0"/>
          </a:p>
          <a:p>
            <a:pPr marL="342900" indent="-342900">
              <a:spcBef>
                <a:spcPts val="0"/>
              </a:spcBef>
              <a:buClr>
                <a:schemeClr val="tx1"/>
              </a:buClr>
              <a:buSzPts val="3200"/>
              <a:buFontTx/>
              <a:buChar char="-"/>
            </a:pPr>
            <a:r>
              <a:rPr lang="en-US" sz="2000" dirty="0"/>
              <a:t>Syringe service programs first started in the Netherlands—through advocacy by drug users—in the 1970s/1980s, with support from the local health department, in response to a hepatitis B outbreak among PWID.</a:t>
            </a:r>
            <a:r>
              <a:rPr lang="en-US" sz="2000" baseline="30000" dirty="0"/>
              <a:t>2 </a:t>
            </a:r>
          </a:p>
          <a:p>
            <a:pPr marL="342900" indent="-342900">
              <a:spcBef>
                <a:spcPts val="0"/>
              </a:spcBef>
              <a:buClr>
                <a:schemeClr val="tx1"/>
              </a:buClr>
              <a:buSzPts val="3200"/>
              <a:buFontTx/>
              <a:buChar char="-"/>
            </a:pPr>
            <a:endParaRPr lang="en-US" sz="2000" baseline="30000" dirty="0"/>
          </a:p>
          <a:p>
            <a:pPr marL="342900" indent="-342900">
              <a:spcBef>
                <a:spcPts val="0"/>
              </a:spcBef>
              <a:buClr>
                <a:schemeClr val="tx1"/>
              </a:buClr>
              <a:buSzPts val="3200"/>
              <a:buFontTx/>
              <a:buChar char="-"/>
            </a:pPr>
            <a:r>
              <a:rPr lang="en-US" sz="2000" dirty="0"/>
              <a:t>In the 1980s and ‘90s, drug users and allies in the United States began informal and underground SSPs in response to the HIV epidemic, despite legal risks.</a:t>
            </a:r>
            <a:r>
              <a:rPr lang="en-US" sz="2000" baseline="30000" dirty="0"/>
              <a:t>3</a:t>
            </a:r>
          </a:p>
          <a:p>
            <a:pPr marL="342900" indent="-342900">
              <a:spcBef>
                <a:spcPts val="0"/>
              </a:spcBef>
              <a:buClr>
                <a:schemeClr val="tx1"/>
              </a:buClr>
              <a:buSzPts val="3200"/>
              <a:buFontTx/>
              <a:buChar char="-"/>
            </a:pPr>
            <a:endParaRPr lang="en-US" sz="2000" baseline="30000" dirty="0"/>
          </a:p>
          <a:p>
            <a:pPr marL="342900" indent="-342900">
              <a:spcBef>
                <a:spcPts val="0"/>
              </a:spcBef>
              <a:buClr>
                <a:schemeClr val="tx1"/>
              </a:buClr>
              <a:buSzPts val="3200"/>
              <a:buFontTx/>
              <a:buChar char="-"/>
            </a:pPr>
            <a:r>
              <a:rPr lang="en-US" sz="2000" dirty="0"/>
              <a:t>Despite a 1984 CDC recommendation that syringe access would protect Americans from HIV, since 1988, U.S. law has prohibited the use of federal funds for these supplies.</a:t>
            </a:r>
            <a:r>
              <a:rPr lang="en-US" sz="2000" baseline="30000" dirty="0"/>
              <a:t>4</a:t>
            </a:r>
            <a:r>
              <a:rPr lang="en-US" sz="2000" dirty="0"/>
              <a:t> The Biden Administration’s 2021 American Rescue Plan Act allotted $30 million  for syringe purchasing despite the ban.</a:t>
            </a:r>
            <a:r>
              <a:rPr lang="en-US" sz="2000" baseline="30000" dirty="0"/>
              <a:t>5</a:t>
            </a:r>
            <a:endParaRPr sz="2000" dirty="0"/>
          </a:p>
          <a:p>
            <a:pPr marL="0" lvl="0" indent="0" algn="l" rtl="0">
              <a:lnSpc>
                <a:spcPct val="90000"/>
              </a:lnSpc>
              <a:spcBef>
                <a:spcPts val="1000"/>
              </a:spcBef>
              <a:spcAft>
                <a:spcPts val="0"/>
              </a:spcAft>
              <a:buClr>
                <a:srgbClr val="16254E"/>
              </a:buClr>
              <a:buSzPts val="2100"/>
              <a:buNone/>
            </a:pPr>
            <a:endParaRPr sz="2000" dirty="0"/>
          </a:p>
        </p:txBody>
      </p:sp>
      <p:sp>
        <p:nvSpPr>
          <p:cNvPr id="238" name="Google Shape;238;p31"/>
          <p:cNvSpPr txBox="1">
            <a:spLocks noGrp="1"/>
          </p:cNvSpPr>
          <p:nvPr>
            <p:ph type="title"/>
          </p:nvPr>
        </p:nvSpPr>
        <p:spPr>
          <a:xfrm>
            <a:off x="1527801" y="69497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Harm Reduction History</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6"/>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375" name="Google Shape;375;p46"/>
          <p:cNvSpPr txBox="1">
            <a:spLocks noGrp="1"/>
          </p:cNvSpPr>
          <p:nvPr>
            <p:ph type="body" idx="1"/>
          </p:nvPr>
        </p:nvSpPr>
        <p:spPr>
          <a:xfrm>
            <a:off x="5828949" y="1718810"/>
            <a:ext cx="5852375" cy="4394188"/>
          </a:xfrm>
          <a:prstGeom prst="rect">
            <a:avLst/>
          </a:prstGeom>
          <a:noFill/>
          <a:ln>
            <a:noFill/>
          </a:ln>
        </p:spPr>
        <p:txBody>
          <a:bodyPr spcFirstLastPara="1" wrap="square" lIns="91425" tIns="45700" rIns="91425" bIns="45700" anchor="t" anchorCtr="0">
            <a:normAutofit fontScale="85000" lnSpcReduction="10000"/>
          </a:bodyPr>
          <a:lstStyle/>
          <a:p>
            <a:pPr marL="460135" lvl="0" indent="-457200" algn="l" rtl="0">
              <a:lnSpc>
                <a:spcPct val="90000"/>
              </a:lnSpc>
              <a:spcBef>
                <a:spcPts val="0"/>
              </a:spcBef>
              <a:spcAft>
                <a:spcPts val="0"/>
              </a:spcAft>
              <a:buClr>
                <a:srgbClr val="16254E"/>
              </a:buClr>
              <a:buSzPct val="100000"/>
              <a:buFontTx/>
              <a:buChar char="-"/>
            </a:pPr>
            <a:r>
              <a:rPr lang="en-US" sz="2400" b="1" dirty="0"/>
              <a:t>Social determinants of health</a:t>
            </a:r>
            <a:r>
              <a:rPr lang="en-US" sz="2400" dirty="0"/>
              <a:t> are social, economic, and political circumstances that influence individual and community health status. </a:t>
            </a:r>
          </a:p>
          <a:p>
            <a:pPr marL="460135" lvl="0" indent="-457200" algn="l" rtl="0">
              <a:lnSpc>
                <a:spcPct val="90000"/>
              </a:lnSpc>
              <a:spcBef>
                <a:spcPts val="0"/>
              </a:spcBef>
              <a:spcAft>
                <a:spcPts val="0"/>
              </a:spcAft>
              <a:buClr>
                <a:srgbClr val="16254E"/>
              </a:buClr>
              <a:buSzPct val="100000"/>
              <a:buFontTx/>
              <a:buChar char="-"/>
            </a:pPr>
            <a:endParaRPr lang="en-US" sz="2400" b="1" dirty="0"/>
          </a:p>
          <a:p>
            <a:pPr marL="460135" lvl="0" indent="-457200" algn="l" rtl="0">
              <a:lnSpc>
                <a:spcPct val="90000"/>
              </a:lnSpc>
              <a:spcBef>
                <a:spcPts val="0"/>
              </a:spcBef>
              <a:spcAft>
                <a:spcPts val="0"/>
              </a:spcAft>
              <a:buClr>
                <a:srgbClr val="16254E"/>
              </a:buClr>
              <a:buSzPct val="100000"/>
              <a:buFontTx/>
              <a:buChar char="-"/>
            </a:pPr>
            <a:r>
              <a:rPr lang="en-US" sz="2400" dirty="0"/>
              <a:t>Comprehensive harm reduction addresses drug use as well as the environment in which someone is using drugs.</a:t>
            </a:r>
          </a:p>
          <a:p>
            <a:pPr marL="460135" lvl="0" indent="-457200" algn="l" rtl="0">
              <a:lnSpc>
                <a:spcPct val="90000"/>
              </a:lnSpc>
              <a:spcBef>
                <a:spcPts val="0"/>
              </a:spcBef>
              <a:spcAft>
                <a:spcPts val="0"/>
              </a:spcAft>
              <a:buClr>
                <a:srgbClr val="16254E"/>
              </a:buClr>
              <a:buSzPct val="100000"/>
              <a:buFontTx/>
              <a:buChar char="-"/>
            </a:pPr>
            <a:endParaRPr lang="en-US" sz="2400" dirty="0"/>
          </a:p>
          <a:p>
            <a:pPr marL="460135" lvl="0" indent="-457200" algn="l" rtl="0">
              <a:lnSpc>
                <a:spcPct val="90000"/>
              </a:lnSpc>
              <a:spcBef>
                <a:spcPts val="0"/>
              </a:spcBef>
              <a:spcAft>
                <a:spcPts val="0"/>
              </a:spcAft>
              <a:buClr>
                <a:srgbClr val="16254E"/>
              </a:buClr>
              <a:buSzPct val="100000"/>
              <a:buFontTx/>
              <a:buChar char="-"/>
            </a:pPr>
            <a:r>
              <a:rPr lang="en-US" sz="2400" dirty="0"/>
              <a:t>Experiences of discrimination and trauma related to race and gender identity, class, family history, and incarceration influence people’s drug use behaviors and access to care. </a:t>
            </a:r>
          </a:p>
          <a:p>
            <a:pPr marL="2935" lvl="0" indent="0" algn="l" rtl="0">
              <a:lnSpc>
                <a:spcPct val="90000"/>
              </a:lnSpc>
              <a:spcBef>
                <a:spcPts val="0"/>
              </a:spcBef>
              <a:spcAft>
                <a:spcPts val="0"/>
              </a:spcAft>
              <a:buClr>
                <a:srgbClr val="16254E"/>
              </a:buClr>
              <a:buSzPct val="100000"/>
            </a:pPr>
            <a:endParaRPr lang="en-US" sz="2400" dirty="0"/>
          </a:p>
          <a:p>
            <a:pPr marL="460135" lvl="0" indent="-457200" algn="l" rtl="0">
              <a:lnSpc>
                <a:spcPct val="90000"/>
              </a:lnSpc>
              <a:spcBef>
                <a:spcPts val="0"/>
              </a:spcBef>
              <a:spcAft>
                <a:spcPts val="0"/>
              </a:spcAft>
              <a:buClr>
                <a:srgbClr val="16254E"/>
              </a:buClr>
              <a:buSzPct val="100000"/>
              <a:buFontTx/>
              <a:buChar char="-"/>
            </a:pPr>
            <a:r>
              <a:rPr lang="en-US" sz="2400" dirty="0"/>
              <a:t>Within a harm reduction framework, </a:t>
            </a:r>
            <a:r>
              <a:rPr lang="en-US" sz="2400" b="1" dirty="0"/>
              <a:t>providers’ responsibility is to acknowledge and address barriers in order to promote stability, safety, and health for their communities. </a:t>
            </a:r>
            <a:endParaRPr sz="2400" b="1" dirty="0"/>
          </a:p>
          <a:p>
            <a:pPr marL="0" lvl="0" indent="0" algn="l" rtl="0">
              <a:lnSpc>
                <a:spcPct val="90000"/>
              </a:lnSpc>
              <a:spcBef>
                <a:spcPts val="1000"/>
              </a:spcBef>
              <a:spcAft>
                <a:spcPts val="0"/>
              </a:spcAft>
              <a:buClr>
                <a:srgbClr val="16254E"/>
              </a:buClr>
              <a:buSzPct val="100000"/>
              <a:buFont typeface="Arial"/>
              <a:buNone/>
            </a:pPr>
            <a:endParaRPr sz="1800" dirty="0"/>
          </a:p>
        </p:txBody>
      </p:sp>
      <p:sp>
        <p:nvSpPr>
          <p:cNvPr id="376" name="Google Shape;376;p46"/>
          <p:cNvSpPr txBox="1">
            <a:spLocks noGrp="1"/>
          </p:cNvSpPr>
          <p:nvPr>
            <p:ph type="title"/>
          </p:nvPr>
        </p:nvSpPr>
        <p:spPr>
          <a:xfrm>
            <a:off x="1684735" y="695008"/>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a:t>Social Determinants of Health for PWUD</a:t>
            </a:r>
            <a:endParaRPr/>
          </a:p>
        </p:txBody>
      </p:sp>
      <p:sp>
        <p:nvSpPr>
          <p:cNvPr id="377" name="Google Shape;377;p46"/>
          <p:cNvSpPr/>
          <p:nvPr/>
        </p:nvSpPr>
        <p:spPr>
          <a:xfrm>
            <a:off x="510676" y="1338182"/>
            <a:ext cx="4989656" cy="4808778"/>
          </a:xfrm>
          <a:prstGeom prst="ellipse">
            <a:avLst/>
          </a:prstGeom>
          <a:solidFill>
            <a:srgbClr val="2E75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r>
              <a:rPr lang="en-US" sz="1800" b="1" dirty="0">
                <a:solidFill>
                  <a:srgbClr val="FFFFFF"/>
                </a:solidFill>
                <a:latin typeface="Calibri"/>
                <a:ea typeface="Calibri"/>
                <a:cs typeface="Calibri"/>
                <a:sym typeface="Calibri"/>
              </a:rPr>
              <a:t>Structural: Racism, poverty, access to care, stigma and discrimination</a:t>
            </a:r>
            <a:endParaRPr b="1" dirty="0"/>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p:txBody>
      </p:sp>
      <p:sp>
        <p:nvSpPr>
          <p:cNvPr id="378" name="Google Shape;378;p46"/>
          <p:cNvSpPr/>
          <p:nvPr/>
        </p:nvSpPr>
        <p:spPr>
          <a:xfrm>
            <a:off x="976414" y="2575219"/>
            <a:ext cx="4058179" cy="3385296"/>
          </a:xfrm>
          <a:prstGeom prst="ellipse">
            <a:avLst/>
          </a:prstGeom>
          <a:solidFill>
            <a:srgbClr val="6DCD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r>
              <a:rPr lang="en-US" sz="1800" b="1" i="0" u="none" strike="noStrike" cap="none" dirty="0">
                <a:solidFill>
                  <a:srgbClr val="FFFFFF"/>
                </a:solidFill>
                <a:latin typeface="Calibri"/>
                <a:ea typeface="Calibri"/>
                <a:cs typeface="Calibri"/>
                <a:sym typeface="Calibri"/>
              </a:rPr>
              <a:t>Community: Lack of housing, availability of  substances</a:t>
            </a:r>
            <a:endParaRPr b="1" dirty="0"/>
          </a:p>
          <a:p>
            <a:pPr marL="0" marR="0" lvl="0" indent="0" algn="ctr" rtl="0">
              <a:lnSpc>
                <a:spcPct val="100000"/>
              </a:lnSpc>
              <a:spcBef>
                <a:spcPts val="0"/>
              </a:spcBef>
              <a:spcAft>
                <a:spcPts val="0"/>
              </a:spcAft>
              <a:buClr>
                <a:schemeClr val="lt1"/>
              </a:buClr>
              <a:buSzPts val="1800"/>
              <a:buFont typeface="Calibri"/>
              <a:buNone/>
            </a:pPr>
            <a:endParaRPr sz="18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p:txBody>
      </p:sp>
      <p:sp>
        <p:nvSpPr>
          <p:cNvPr id="379" name="Google Shape;379;p46"/>
          <p:cNvSpPr/>
          <p:nvPr/>
        </p:nvSpPr>
        <p:spPr>
          <a:xfrm>
            <a:off x="1401429" y="3557411"/>
            <a:ext cx="3208148" cy="240310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1" i="0" u="none" strike="noStrike" cap="none" dirty="0">
                <a:solidFill>
                  <a:srgbClr val="FFFFFF"/>
                </a:solidFill>
                <a:latin typeface="Calibri"/>
                <a:ea typeface="Calibri"/>
                <a:cs typeface="Calibri"/>
                <a:sym typeface="Calibri"/>
              </a:rPr>
              <a:t>Interpersonal: Substance </a:t>
            </a:r>
            <a:r>
              <a:rPr lang="en-US" sz="1800" b="1" dirty="0">
                <a:solidFill>
                  <a:srgbClr val="FFFFFF"/>
                </a:solidFill>
                <a:latin typeface="Calibri"/>
                <a:ea typeface="Calibri"/>
                <a:cs typeface="Calibri"/>
                <a:sym typeface="Calibri"/>
              </a:rPr>
              <a:t>u</a:t>
            </a:r>
            <a:r>
              <a:rPr lang="en-US" sz="1800" b="1" i="0" u="none" strike="noStrike" cap="none" dirty="0">
                <a:solidFill>
                  <a:srgbClr val="FFFFFF"/>
                </a:solidFill>
                <a:latin typeface="Calibri"/>
                <a:ea typeface="Calibri"/>
                <a:cs typeface="Calibri"/>
                <a:sym typeface="Calibri"/>
              </a:rPr>
              <a:t>se, mental health</a:t>
            </a:r>
            <a:endParaRPr b="1" dirty="0"/>
          </a:p>
          <a:p>
            <a:pPr marL="0" marR="0" lvl="0" indent="0" algn="ctr" rtl="0">
              <a:lnSpc>
                <a:spcPct val="100000"/>
              </a:lnSpc>
              <a:spcBef>
                <a:spcPts val="0"/>
              </a:spcBef>
              <a:spcAft>
                <a:spcPts val="0"/>
              </a:spcAft>
              <a:buClr>
                <a:schemeClr val="lt1"/>
              </a:buClr>
              <a:buSzPts val="1800"/>
              <a:buFont typeface="Calibri"/>
              <a:buNone/>
            </a:pPr>
            <a:endParaRPr sz="18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Calibri"/>
              <a:ea typeface="Calibri"/>
              <a:cs typeface="Calibri"/>
              <a:sym typeface="Calibri"/>
            </a:endParaRPr>
          </a:p>
        </p:txBody>
      </p:sp>
      <p:sp>
        <p:nvSpPr>
          <p:cNvPr id="380" name="Google Shape;380;p46"/>
          <p:cNvSpPr/>
          <p:nvPr/>
        </p:nvSpPr>
        <p:spPr>
          <a:xfrm>
            <a:off x="1892748" y="4617118"/>
            <a:ext cx="2225509" cy="1545874"/>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1" dirty="0">
                <a:solidFill>
                  <a:srgbClr val="FFFFFF"/>
                </a:solidFill>
                <a:latin typeface="Calibri"/>
                <a:ea typeface="Calibri"/>
                <a:cs typeface="Calibri"/>
                <a:sym typeface="Calibri"/>
              </a:rPr>
              <a:t>I</a:t>
            </a:r>
            <a:r>
              <a:rPr lang="en-US" sz="1800" b="1" i="0" u="none" strike="noStrike" cap="none" dirty="0">
                <a:solidFill>
                  <a:srgbClr val="FFFFFF"/>
                </a:solidFill>
                <a:latin typeface="Calibri"/>
                <a:ea typeface="Calibri"/>
                <a:cs typeface="Calibri"/>
                <a:sym typeface="Calibri"/>
              </a:rPr>
              <a:t>ndividual: Infections, wounds, overdose</a:t>
            </a:r>
            <a:endParaRPr sz="1800" b="1" i="0" u="none" strike="noStrike" cap="none" dirty="0">
              <a:solidFill>
                <a:srgbClr val="FFFFFF"/>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5"/>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367" name="Google Shape;367;p45"/>
          <p:cNvSpPr txBox="1">
            <a:spLocks noGrp="1"/>
          </p:cNvSpPr>
          <p:nvPr>
            <p:ph type="body" idx="1"/>
          </p:nvPr>
        </p:nvSpPr>
        <p:spPr>
          <a:xfrm>
            <a:off x="1780927" y="1394847"/>
            <a:ext cx="9996589" cy="468420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6254E"/>
              </a:buClr>
              <a:buSzPts val="2400"/>
            </a:pPr>
            <a:r>
              <a:rPr lang="en-US" sz="3200" b="1" dirty="0"/>
              <a:t>Harm reduction programs for drug user health:</a:t>
            </a:r>
          </a:p>
          <a:p>
            <a:pPr marL="342900" lvl="0" indent="-342900" algn="l" rtl="0">
              <a:lnSpc>
                <a:spcPct val="90000"/>
              </a:lnSpc>
              <a:spcBef>
                <a:spcPts val="0"/>
              </a:spcBef>
              <a:spcAft>
                <a:spcPts val="0"/>
              </a:spcAft>
              <a:buClr>
                <a:srgbClr val="16254E"/>
              </a:buClr>
              <a:buSzPts val="2400"/>
              <a:buFontTx/>
              <a:buChar char="-"/>
            </a:pPr>
            <a:endParaRPr lang="en-US" sz="2400" dirty="0"/>
          </a:p>
          <a:p>
            <a:pPr marL="342900" lvl="0" indent="-342900" algn="l" rtl="0">
              <a:lnSpc>
                <a:spcPct val="90000"/>
              </a:lnSpc>
              <a:spcBef>
                <a:spcPts val="0"/>
              </a:spcBef>
              <a:spcAft>
                <a:spcPts val="0"/>
              </a:spcAft>
              <a:buClr>
                <a:srgbClr val="16254E"/>
              </a:buClr>
              <a:buSzPts val="2400"/>
              <a:buFontTx/>
              <a:buChar char="-"/>
            </a:pPr>
            <a:r>
              <a:rPr lang="en-US" sz="2400" dirty="0"/>
              <a:t>Provide of services to people in active use, without the expectation that they stop using drugs.</a:t>
            </a:r>
          </a:p>
          <a:p>
            <a:pPr marL="342900" lvl="0" indent="-342900" algn="l" rtl="0">
              <a:lnSpc>
                <a:spcPct val="90000"/>
              </a:lnSpc>
              <a:spcBef>
                <a:spcPts val="0"/>
              </a:spcBef>
              <a:spcAft>
                <a:spcPts val="0"/>
              </a:spcAft>
              <a:buClr>
                <a:srgbClr val="16254E"/>
              </a:buClr>
              <a:buSzPts val="2400"/>
              <a:buFontTx/>
              <a:buChar char="-"/>
            </a:pPr>
            <a:endParaRPr lang="en-US" sz="2400" dirty="0"/>
          </a:p>
          <a:p>
            <a:pPr marL="342900" lvl="0" indent="-342900" algn="l" rtl="0">
              <a:lnSpc>
                <a:spcPct val="90000"/>
              </a:lnSpc>
              <a:spcBef>
                <a:spcPts val="0"/>
              </a:spcBef>
              <a:spcAft>
                <a:spcPts val="0"/>
              </a:spcAft>
              <a:buClr>
                <a:srgbClr val="16254E"/>
              </a:buClr>
              <a:buSzPts val="2400"/>
              <a:buFontTx/>
              <a:buChar char="-"/>
            </a:pPr>
            <a:r>
              <a:rPr lang="en-US" sz="2400" dirty="0"/>
              <a:t>Provide supplies and resources to people who use drugs, so that they can use and live as safely as possible. </a:t>
            </a:r>
          </a:p>
          <a:p>
            <a:pPr marL="342900" lvl="0" indent="-342900" algn="l" rtl="0">
              <a:lnSpc>
                <a:spcPct val="90000"/>
              </a:lnSpc>
              <a:spcBef>
                <a:spcPts val="0"/>
              </a:spcBef>
              <a:spcAft>
                <a:spcPts val="0"/>
              </a:spcAft>
              <a:buClr>
                <a:srgbClr val="16254E"/>
              </a:buClr>
              <a:buSzPts val="2400"/>
              <a:buFontTx/>
              <a:buChar char="-"/>
            </a:pPr>
            <a:endParaRPr lang="en-US" sz="2400" dirty="0"/>
          </a:p>
          <a:p>
            <a:pPr marL="342900" lvl="0" indent="-342900" algn="l" rtl="0">
              <a:lnSpc>
                <a:spcPct val="90000"/>
              </a:lnSpc>
              <a:spcBef>
                <a:spcPts val="0"/>
              </a:spcBef>
              <a:spcAft>
                <a:spcPts val="0"/>
              </a:spcAft>
              <a:buClr>
                <a:srgbClr val="16254E"/>
              </a:buClr>
              <a:buSzPts val="2400"/>
              <a:buFontTx/>
              <a:buChar char="-"/>
            </a:pPr>
            <a:r>
              <a:rPr lang="en-US" sz="2400" dirty="0"/>
              <a:t> Prioritize non-judgmental, non-stigmatizing, non-coercive, strengths-based, and mutually respectful engagement with people who use drugs.</a:t>
            </a:r>
          </a:p>
          <a:p>
            <a:pPr marL="342900" lvl="0" indent="-342900" algn="l" rtl="0">
              <a:lnSpc>
                <a:spcPct val="90000"/>
              </a:lnSpc>
              <a:spcBef>
                <a:spcPts val="0"/>
              </a:spcBef>
              <a:spcAft>
                <a:spcPts val="0"/>
              </a:spcAft>
              <a:buClr>
                <a:srgbClr val="16254E"/>
              </a:buClr>
              <a:buSzPts val="2400"/>
              <a:buFontTx/>
              <a:buChar char="-"/>
            </a:pPr>
            <a:endParaRPr lang="en-US" sz="2400" dirty="0"/>
          </a:p>
          <a:p>
            <a:pPr marL="342900" lvl="0" indent="-342900" algn="l" rtl="0">
              <a:lnSpc>
                <a:spcPct val="90000"/>
              </a:lnSpc>
              <a:spcBef>
                <a:spcPts val="0"/>
              </a:spcBef>
              <a:spcAft>
                <a:spcPts val="0"/>
              </a:spcAft>
              <a:buClr>
                <a:srgbClr val="16254E"/>
              </a:buClr>
              <a:buSzPts val="2400"/>
              <a:buFontTx/>
              <a:buChar char="-"/>
            </a:pPr>
            <a:r>
              <a:rPr lang="en-US" sz="2400" dirty="0"/>
              <a:t>Acknowledge the harms associated with drug use, while presenting accurate and complete information about ways to reduce these harms much as possible.</a:t>
            </a:r>
            <a:endParaRPr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7"/>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386" name="Google Shape;386;p47"/>
          <p:cNvSpPr txBox="1">
            <a:spLocks noGrp="1"/>
          </p:cNvSpPr>
          <p:nvPr>
            <p:ph type="ctrTitle"/>
          </p:nvPr>
        </p:nvSpPr>
        <p:spPr>
          <a:xfrm>
            <a:off x="1116781" y="2390650"/>
            <a:ext cx="9958438" cy="2076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US" sz="4000" b="1" dirty="0"/>
              <a:t>Section 3</a:t>
            </a:r>
            <a:br>
              <a:rPr lang="en-US" dirty="0"/>
            </a:br>
            <a:r>
              <a:rPr lang="en-US" dirty="0"/>
              <a:t>Drug use and harm reduction</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349926-087F-4968-A460-E0BD7200D5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
        <p:nvSpPr>
          <p:cNvPr id="3" name="Title 2">
            <a:extLst>
              <a:ext uri="{FF2B5EF4-FFF2-40B4-BE49-F238E27FC236}">
                <a16:creationId xmlns:a16="http://schemas.microsoft.com/office/drawing/2014/main" id="{1AC01FB7-BB43-4CCA-B4E4-7F919252132F}"/>
              </a:ext>
            </a:extLst>
          </p:cNvPr>
          <p:cNvSpPr>
            <a:spLocks noGrp="1"/>
          </p:cNvSpPr>
          <p:nvPr>
            <p:ph type="ctrTitle"/>
          </p:nvPr>
        </p:nvSpPr>
        <p:spPr/>
        <p:txBody>
          <a:bodyPr/>
          <a:lstStyle/>
          <a:p>
            <a:r>
              <a:rPr lang="en-US" dirty="0"/>
              <a:t>Why do people use drugs?</a:t>
            </a:r>
          </a:p>
        </p:txBody>
      </p:sp>
    </p:spTree>
    <p:extLst>
      <p:ext uri="{BB962C8B-B14F-4D97-AF65-F5344CB8AC3E}">
        <p14:creationId xmlns:p14="http://schemas.microsoft.com/office/powerpoint/2010/main" val="1660853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3941D9-6287-4A60-AF93-0E5BF36BC9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48</a:t>
            </a:fld>
            <a:endParaRPr lang="en-US"/>
          </a:p>
        </p:txBody>
      </p:sp>
      <p:sp>
        <p:nvSpPr>
          <p:cNvPr id="3" name="Text Placeholder 2">
            <a:extLst>
              <a:ext uri="{FF2B5EF4-FFF2-40B4-BE49-F238E27FC236}">
                <a16:creationId xmlns:a16="http://schemas.microsoft.com/office/drawing/2014/main" id="{B3F4ED4B-04C4-4BD9-8A9A-EAFC05B0C835}"/>
              </a:ext>
            </a:extLst>
          </p:cNvPr>
          <p:cNvSpPr>
            <a:spLocks noGrp="1"/>
          </p:cNvSpPr>
          <p:nvPr>
            <p:ph type="body" idx="1"/>
          </p:nvPr>
        </p:nvSpPr>
        <p:spPr/>
        <p:txBody>
          <a:bodyPr>
            <a:normAutofit fontScale="85000" lnSpcReduction="20000"/>
          </a:bodyPr>
          <a:lstStyle/>
          <a:p>
            <a:pPr>
              <a:lnSpc>
                <a:spcPct val="110000"/>
              </a:lnSpc>
              <a:buFontTx/>
              <a:buChar char="-"/>
            </a:pPr>
            <a:r>
              <a:rPr lang="en-US" dirty="0"/>
              <a:t>Curiosity</a:t>
            </a:r>
          </a:p>
          <a:p>
            <a:pPr>
              <a:lnSpc>
                <a:spcPct val="110000"/>
              </a:lnSpc>
              <a:buFontTx/>
              <a:buChar char="-"/>
            </a:pPr>
            <a:r>
              <a:rPr lang="en-US" dirty="0"/>
              <a:t>“Getting well”</a:t>
            </a:r>
          </a:p>
          <a:p>
            <a:pPr>
              <a:lnSpc>
                <a:spcPct val="110000"/>
              </a:lnSpc>
              <a:buFontTx/>
              <a:buChar char="-"/>
            </a:pPr>
            <a:r>
              <a:rPr lang="en-US" dirty="0"/>
              <a:t>Pain management (physical, psychological, emotional, spiritual)</a:t>
            </a:r>
          </a:p>
          <a:p>
            <a:pPr>
              <a:lnSpc>
                <a:spcPct val="110000"/>
              </a:lnSpc>
              <a:buFontTx/>
              <a:buChar char="-"/>
            </a:pPr>
            <a:r>
              <a:rPr lang="en-US" dirty="0"/>
              <a:t>“Social lubricant”</a:t>
            </a:r>
          </a:p>
          <a:p>
            <a:pPr>
              <a:lnSpc>
                <a:spcPct val="110000"/>
              </a:lnSpc>
              <a:buFontTx/>
              <a:buChar char="-"/>
            </a:pPr>
            <a:r>
              <a:rPr lang="en-US" dirty="0"/>
              <a:t>Calm down, ease anxiety</a:t>
            </a:r>
          </a:p>
          <a:p>
            <a:pPr>
              <a:lnSpc>
                <a:spcPct val="110000"/>
              </a:lnSpc>
              <a:buFontTx/>
              <a:buChar char="-"/>
            </a:pPr>
            <a:r>
              <a:rPr lang="en-US" dirty="0"/>
              <a:t>Fun</a:t>
            </a:r>
          </a:p>
          <a:p>
            <a:pPr>
              <a:lnSpc>
                <a:spcPct val="110000"/>
              </a:lnSpc>
              <a:buFontTx/>
              <a:buChar char="-"/>
            </a:pPr>
            <a:r>
              <a:rPr lang="en-US" dirty="0"/>
              <a:t>Protection</a:t>
            </a:r>
          </a:p>
          <a:p>
            <a:pPr>
              <a:lnSpc>
                <a:spcPct val="110000"/>
              </a:lnSpc>
              <a:buFontTx/>
              <a:buChar char="-"/>
            </a:pPr>
            <a:endParaRPr lang="en-US" dirty="0"/>
          </a:p>
        </p:txBody>
      </p:sp>
      <p:sp>
        <p:nvSpPr>
          <p:cNvPr id="4" name="Text Placeholder 3">
            <a:extLst>
              <a:ext uri="{FF2B5EF4-FFF2-40B4-BE49-F238E27FC236}">
                <a16:creationId xmlns:a16="http://schemas.microsoft.com/office/drawing/2014/main" id="{183E386C-84AD-4EF7-B8B1-02478A4BCF36}"/>
              </a:ext>
            </a:extLst>
          </p:cNvPr>
          <p:cNvSpPr>
            <a:spLocks noGrp="1"/>
          </p:cNvSpPr>
          <p:nvPr>
            <p:ph type="body" idx="2"/>
          </p:nvPr>
        </p:nvSpPr>
        <p:spPr/>
        <p:txBody>
          <a:bodyPr>
            <a:normAutofit/>
          </a:bodyPr>
          <a:lstStyle/>
          <a:p>
            <a:pPr>
              <a:lnSpc>
                <a:spcPct val="100000"/>
              </a:lnSpc>
              <a:buFontTx/>
              <a:buChar char="-"/>
            </a:pPr>
            <a:r>
              <a:rPr lang="en-US" sz="2400" dirty="0"/>
              <a:t>SUD, compulsive use</a:t>
            </a:r>
          </a:p>
          <a:p>
            <a:pPr>
              <a:lnSpc>
                <a:spcPct val="100000"/>
              </a:lnSpc>
              <a:buFontTx/>
              <a:buChar char="-"/>
            </a:pPr>
            <a:r>
              <a:rPr lang="en-US" sz="2400" dirty="0"/>
              <a:t>Stress relief</a:t>
            </a:r>
          </a:p>
          <a:p>
            <a:pPr>
              <a:lnSpc>
                <a:spcPct val="100000"/>
              </a:lnSpc>
              <a:buFontTx/>
              <a:buChar char="-"/>
            </a:pPr>
            <a:r>
              <a:rPr lang="en-US" sz="2400" dirty="0"/>
              <a:t>Bonding with friends or family</a:t>
            </a:r>
          </a:p>
          <a:p>
            <a:pPr>
              <a:lnSpc>
                <a:spcPct val="100000"/>
              </a:lnSpc>
              <a:buFontTx/>
              <a:buChar char="-"/>
            </a:pPr>
            <a:r>
              <a:rPr lang="en-US" sz="2400" dirty="0"/>
              <a:t>Spiritual practices</a:t>
            </a:r>
          </a:p>
          <a:p>
            <a:pPr>
              <a:lnSpc>
                <a:spcPct val="100000"/>
              </a:lnSpc>
              <a:buFontTx/>
              <a:buChar char="-"/>
            </a:pPr>
            <a:r>
              <a:rPr lang="en-US" sz="2400" dirty="0"/>
              <a:t>Social norms, peer pressure</a:t>
            </a:r>
          </a:p>
          <a:p>
            <a:pPr>
              <a:lnSpc>
                <a:spcPct val="100000"/>
              </a:lnSpc>
              <a:buFontTx/>
              <a:buChar char="-"/>
            </a:pPr>
            <a:r>
              <a:rPr lang="en-US" sz="2400" dirty="0"/>
              <a:t>Increase sexual pleasure</a:t>
            </a:r>
          </a:p>
          <a:p>
            <a:pPr>
              <a:lnSpc>
                <a:spcPct val="100000"/>
              </a:lnSpc>
              <a:buFontTx/>
              <a:buChar char="-"/>
            </a:pPr>
            <a:r>
              <a:rPr lang="en-US" sz="2400" dirty="0"/>
              <a:t>Boredom</a:t>
            </a:r>
          </a:p>
        </p:txBody>
      </p:sp>
      <p:sp>
        <p:nvSpPr>
          <p:cNvPr id="5" name="Title 4">
            <a:extLst>
              <a:ext uri="{FF2B5EF4-FFF2-40B4-BE49-F238E27FC236}">
                <a16:creationId xmlns:a16="http://schemas.microsoft.com/office/drawing/2014/main" id="{ACB6FF83-7FDD-470A-8E4C-0FA286ED7086}"/>
              </a:ext>
            </a:extLst>
          </p:cNvPr>
          <p:cNvSpPr>
            <a:spLocks noGrp="1"/>
          </p:cNvSpPr>
          <p:nvPr>
            <p:ph type="title"/>
          </p:nvPr>
        </p:nvSpPr>
        <p:spPr/>
        <p:txBody>
          <a:bodyPr>
            <a:normAutofit fontScale="90000"/>
          </a:bodyPr>
          <a:lstStyle/>
          <a:p>
            <a:pPr>
              <a:lnSpc>
                <a:spcPct val="100000"/>
              </a:lnSpc>
            </a:pPr>
            <a:r>
              <a:rPr lang="en-US" dirty="0"/>
              <a:t>People Use Drugs for a Variety of Reasons</a:t>
            </a:r>
          </a:p>
        </p:txBody>
      </p:sp>
    </p:spTree>
    <p:extLst>
      <p:ext uri="{BB962C8B-B14F-4D97-AF65-F5344CB8AC3E}">
        <p14:creationId xmlns:p14="http://schemas.microsoft.com/office/powerpoint/2010/main" val="3412422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DBCFCF-06D0-41C7-998A-955F7D107A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a:p>
        </p:txBody>
      </p:sp>
      <p:sp>
        <p:nvSpPr>
          <p:cNvPr id="5" name="Title 4">
            <a:extLst>
              <a:ext uri="{FF2B5EF4-FFF2-40B4-BE49-F238E27FC236}">
                <a16:creationId xmlns:a16="http://schemas.microsoft.com/office/drawing/2014/main" id="{C827639B-8D66-4D61-9276-7B0FBA17D390}"/>
              </a:ext>
            </a:extLst>
          </p:cNvPr>
          <p:cNvSpPr>
            <a:spLocks noGrp="1"/>
          </p:cNvSpPr>
          <p:nvPr>
            <p:ph type="title"/>
          </p:nvPr>
        </p:nvSpPr>
        <p:spPr/>
        <p:txBody>
          <a:bodyPr>
            <a:normAutofit fontScale="90000"/>
          </a:bodyPr>
          <a:lstStyle/>
          <a:p>
            <a:r>
              <a:rPr lang="en-US" dirty="0"/>
              <a:t>Visualizing Drug Use</a:t>
            </a:r>
          </a:p>
        </p:txBody>
      </p:sp>
      <p:grpSp>
        <p:nvGrpSpPr>
          <p:cNvPr id="8" name="Group 7">
            <a:extLst>
              <a:ext uri="{FF2B5EF4-FFF2-40B4-BE49-F238E27FC236}">
                <a16:creationId xmlns:a16="http://schemas.microsoft.com/office/drawing/2014/main" id="{0FB3D4F6-977D-439D-ACD7-800F2C5F466D}"/>
              </a:ext>
            </a:extLst>
          </p:cNvPr>
          <p:cNvGrpSpPr/>
          <p:nvPr/>
        </p:nvGrpSpPr>
        <p:grpSpPr>
          <a:xfrm>
            <a:off x="932621" y="2785617"/>
            <a:ext cx="10326757" cy="1936939"/>
            <a:chOff x="949875" y="2682100"/>
            <a:chExt cx="10326757" cy="1936939"/>
          </a:xfrm>
        </p:grpSpPr>
        <p:cxnSp>
          <p:nvCxnSpPr>
            <p:cNvPr id="6" name="Google Shape;401;p49">
              <a:extLst>
                <a:ext uri="{FF2B5EF4-FFF2-40B4-BE49-F238E27FC236}">
                  <a16:creationId xmlns:a16="http://schemas.microsoft.com/office/drawing/2014/main" id="{04E4F78A-CBBA-4EB7-93F9-CAF62BE8A2E9}"/>
                </a:ext>
              </a:extLst>
            </p:cNvPr>
            <p:cNvCxnSpPr/>
            <p:nvPr/>
          </p:nvCxnSpPr>
          <p:spPr>
            <a:xfrm rot="10800000" flipH="1">
              <a:off x="949875" y="2979811"/>
              <a:ext cx="4162193" cy="1639228"/>
            </a:xfrm>
            <a:prstGeom prst="straightConnector1">
              <a:avLst/>
            </a:prstGeom>
            <a:noFill/>
            <a:ln w="76200" cap="flat" cmpd="sng">
              <a:solidFill>
                <a:srgbClr val="008FC5">
                  <a:alpha val="74117"/>
                </a:srgbClr>
              </a:solidFill>
              <a:prstDash val="solid"/>
              <a:miter lim="800000"/>
              <a:headEnd type="none" w="sm" len="sm"/>
              <a:tailEnd type="stealth" w="lg" len="lg"/>
            </a:ln>
          </p:spPr>
        </p:cxnSp>
        <p:sp>
          <p:nvSpPr>
            <p:cNvPr id="7" name="Google Shape;402;p49">
              <a:extLst>
                <a:ext uri="{FF2B5EF4-FFF2-40B4-BE49-F238E27FC236}">
                  <a16:creationId xmlns:a16="http://schemas.microsoft.com/office/drawing/2014/main" id="{4B472B3F-CF82-4423-AB22-0E59822111C7}"/>
                </a:ext>
              </a:extLst>
            </p:cNvPr>
            <p:cNvSpPr/>
            <p:nvPr/>
          </p:nvSpPr>
          <p:spPr>
            <a:xfrm>
              <a:off x="6237616" y="2682100"/>
              <a:ext cx="5039016" cy="1493800"/>
            </a:xfrm>
            <a:custGeom>
              <a:avLst/>
              <a:gdLst/>
              <a:ahLst/>
              <a:cxnLst/>
              <a:rect l="l" t="t" r="r" b="b"/>
              <a:pathLst>
                <a:path w="3583843" h="1078076" extrusionOk="0">
                  <a:moveTo>
                    <a:pt x="0" y="903752"/>
                  </a:moveTo>
                  <a:cubicBezTo>
                    <a:pt x="172844" y="650062"/>
                    <a:pt x="345688" y="396372"/>
                    <a:pt x="501805" y="390796"/>
                  </a:cubicBezTo>
                  <a:cubicBezTo>
                    <a:pt x="657922" y="385220"/>
                    <a:pt x="789879" y="862864"/>
                    <a:pt x="936703" y="870298"/>
                  </a:cubicBezTo>
                  <a:cubicBezTo>
                    <a:pt x="1083527" y="877732"/>
                    <a:pt x="1247078" y="442835"/>
                    <a:pt x="1382751" y="435401"/>
                  </a:cubicBezTo>
                  <a:cubicBezTo>
                    <a:pt x="1518424" y="427967"/>
                    <a:pt x="1611352" y="857288"/>
                    <a:pt x="1750742" y="825693"/>
                  </a:cubicBezTo>
                  <a:cubicBezTo>
                    <a:pt x="1890132" y="794098"/>
                    <a:pt x="2081561" y="214235"/>
                    <a:pt x="2219093" y="245830"/>
                  </a:cubicBezTo>
                  <a:cubicBezTo>
                    <a:pt x="2356625" y="277425"/>
                    <a:pt x="2425391" y="1056152"/>
                    <a:pt x="2575932" y="1015264"/>
                  </a:cubicBezTo>
                  <a:cubicBezTo>
                    <a:pt x="2726473" y="974376"/>
                    <a:pt x="2994103" y="22805"/>
                    <a:pt x="3122342" y="503"/>
                  </a:cubicBezTo>
                  <a:cubicBezTo>
                    <a:pt x="3250581" y="-21800"/>
                    <a:pt x="3269166" y="703030"/>
                    <a:pt x="3345366" y="881449"/>
                  </a:cubicBezTo>
                  <a:cubicBezTo>
                    <a:pt x="3421566" y="1059868"/>
                    <a:pt x="3553523" y="1045001"/>
                    <a:pt x="3579542" y="1071020"/>
                  </a:cubicBezTo>
                  <a:cubicBezTo>
                    <a:pt x="3605561" y="1097039"/>
                    <a:pt x="3505200" y="1043142"/>
                    <a:pt x="3501483" y="1037566"/>
                  </a:cubicBezTo>
                  <a:cubicBezTo>
                    <a:pt x="3497766" y="1031990"/>
                    <a:pt x="3527502" y="1034778"/>
                    <a:pt x="3557239" y="1037566"/>
                  </a:cubicBezTo>
                </a:path>
              </a:pathLst>
            </a:custGeom>
            <a:noFill/>
            <a:ln w="76200" cap="flat" cmpd="sng">
              <a:solidFill>
                <a:srgbClr val="008FC5">
                  <a:alpha val="73725"/>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1" name="Isosceles Triangle 10">
            <a:extLst>
              <a:ext uri="{FF2B5EF4-FFF2-40B4-BE49-F238E27FC236}">
                <a16:creationId xmlns:a16="http://schemas.microsoft.com/office/drawing/2014/main" id="{E427AA9F-3FA4-40CC-9D9A-F7C78B54E7CF}"/>
              </a:ext>
            </a:extLst>
          </p:cNvPr>
          <p:cNvSpPr/>
          <p:nvPr/>
        </p:nvSpPr>
        <p:spPr>
          <a:xfrm rot="5728518">
            <a:off x="11142961" y="4120667"/>
            <a:ext cx="266700" cy="266700"/>
          </a:xfrm>
          <a:prstGeom prst="triangle">
            <a:avLst/>
          </a:prstGeom>
          <a:solidFill>
            <a:srgbClr val="008FC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32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54" name="Google Shape;154;p20"/>
          <p:cNvSpPr txBox="1">
            <a:spLocks noGrp="1"/>
          </p:cNvSpPr>
          <p:nvPr>
            <p:ph type="title"/>
          </p:nvPr>
        </p:nvSpPr>
        <p:spPr>
          <a:xfrm>
            <a:off x="1780917" y="540466"/>
            <a:ext cx="9996600" cy="643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54C61"/>
              </a:buClr>
              <a:buSzPct val="100000"/>
              <a:buFont typeface="Calibri"/>
              <a:buNone/>
            </a:pPr>
            <a:r>
              <a:rPr lang="en-US" dirty="0">
                <a:solidFill>
                  <a:srgbClr val="454C61"/>
                </a:solidFill>
              </a:rPr>
              <a:t>Public Health Acronyms</a:t>
            </a:r>
            <a:endParaRPr dirty="0"/>
          </a:p>
        </p:txBody>
      </p:sp>
      <p:graphicFrame>
        <p:nvGraphicFramePr>
          <p:cNvPr id="6" name="Table 5">
            <a:extLst>
              <a:ext uri="{FF2B5EF4-FFF2-40B4-BE49-F238E27FC236}">
                <a16:creationId xmlns:a16="http://schemas.microsoft.com/office/drawing/2014/main" id="{DDB10D2F-08F1-4E8A-AE4C-649E4DD34092}"/>
              </a:ext>
            </a:extLst>
          </p:cNvPr>
          <p:cNvGraphicFramePr>
            <a:graphicFrameLocks noGrp="1"/>
          </p:cNvGraphicFramePr>
          <p:nvPr>
            <p:extLst>
              <p:ext uri="{D42A27DB-BD31-4B8C-83A1-F6EECF244321}">
                <p14:modId xmlns:p14="http://schemas.microsoft.com/office/powerpoint/2010/main" val="74003326"/>
              </p:ext>
            </p:extLst>
          </p:nvPr>
        </p:nvGraphicFramePr>
        <p:xfrm>
          <a:off x="2026820" y="1183666"/>
          <a:ext cx="8138360" cy="5003100"/>
        </p:xfrm>
        <a:graphic>
          <a:graphicData uri="http://schemas.openxmlformats.org/drawingml/2006/table">
            <a:tbl>
              <a:tblPr firstRow="1" bandRow="1">
                <a:tableStyleId>{16D9F66E-5EB9-4882-86FB-DCBF35E3C3E4}</a:tableStyleId>
              </a:tblPr>
              <a:tblGrid>
                <a:gridCol w="1772434">
                  <a:extLst>
                    <a:ext uri="{9D8B030D-6E8A-4147-A177-3AD203B41FA5}">
                      <a16:colId xmlns:a16="http://schemas.microsoft.com/office/drawing/2014/main" val="1090136006"/>
                    </a:ext>
                  </a:extLst>
                </a:gridCol>
                <a:gridCol w="6365926">
                  <a:extLst>
                    <a:ext uri="{9D8B030D-6E8A-4147-A177-3AD203B41FA5}">
                      <a16:colId xmlns:a16="http://schemas.microsoft.com/office/drawing/2014/main" val="4028145420"/>
                    </a:ext>
                  </a:extLst>
                </a:gridCol>
              </a:tblGrid>
              <a:tr h="358065">
                <a:tc>
                  <a:txBody>
                    <a:bodyPr/>
                    <a:lstStyle/>
                    <a:p>
                      <a:r>
                        <a:rPr lang="en-US" sz="1600" b="1" dirty="0"/>
                        <a:t>PWID</a:t>
                      </a:r>
                    </a:p>
                  </a:txBody>
                  <a:tcPr/>
                </a:tc>
                <a:tc>
                  <a:txBody>
                    <a:bodyPr/>
                    <a:lstStyle/>
                    <a:p>
                      <a:r>
                        <a:rPr lang="en-US" sz="1600" b="0" dirty="0"/>
                        <a:t>Person who Injects Drugs</a:t>
                      </a:r>
                    </a:p>
                  </a:txBody>
                  <a:tcPr/>
                </a:tc>
                <a:extLst>
                  <a:ext uri="{0D108BD9-81ED-4DB2-BD59-A6C34878D82A}">
                    <a16:rowId xmlns:a16="http://schemas.microsoft.com/office/drawing/2014/main" val="239732383"/>
                  </a:ext>
                </a:extLst>
              </a:tr>
              <a:tr h="358065">
                <a:tc>
                  <a:txBody>
                    <a:bodyPr/>
                    <a:lstStyle/>
                    <a:p>
                      <a:r>
                        <a:rPr lang="en-US" sz="1600" b="1" dirty="0"/>
                        <a:t>PWUD</a:t>
                      </a:r>
                    </a:p>
                  </a:txBody>
                  <a:tcPr/>
                </a:tc>
                <a:tc>
                  <a:txBody>
                    <a:bodyPr/>
                    <a:lstStyle/>
                    <a:p>
                      <a:r>
                        <a:rPr lang="en-US" sz="1600" b="0" dirty="0"/>
                        <a:t>Person who Uses Drugs</a:t>
                      </a:r>
                    </a:p>
                  </a:txBody>
                  <a:tcPr/>
                </a:tc>
                <a:extLst>
                  <a:ext uri="{0D108BD9-81ED-4DB2-BD59-A6C34878D82A}">
                    <a16:rowId xmlns:a16="http://schemas.microsoft.com/office/drawing/2014/main" val="1755789276"/>
                  </a:ext>
                </a:extLst>
              </a:tr>
              <a:tr h="358065">
                <a:tc>
                  <a:txBody>
                    <a:bodyPr/>
                    <a:lstStyle/>
                    <a:p>
                      <a:r>
                        <a:rPr lang="en-US" sz="1600" b="1" dirty="0"/>
                        <a:t>PLWH(A)</a:t>
                      </a:r>
                    </a:p>
                  </a:txBody>
                  <a:tcPr/>
                </a:tc>
                <a:tc>
                  <a:txBody>
                    <a:bodyPr/>
                    <a:lstStyle/>
                    <a:p>
                      <a:r>
                        <a:rPr lang="en-US" sz="1600" b="0" dirty="0"/>
                        <a:t>Person Living with HIV(/AIDS)</a:t>
                      </a:r>
                    </a:p>
                  </a:txBody>
                  <a:tcPr/>
                </a:tc>
                <a:extLst>
                  <a:ext uri="{0D108BD9-81ED-4DB2-BD59-A6C34878D82A}">
                    <a16:rowId xmlns:a16="http://schemas.microsoft.com/office/drawing/2014/main" val="2374895050"/>
                  </a:ext>
                </a:extLst>
              </a:tr>
              <a:tr h="358065">
                <a:tc>
                  <a:txBody>
                    <a:bodyPr/>
                    <a:lstStyle/>
                    <a:p>
                      <a:r>
                        <a:rPr lang="en-US" sz="1600" b="1" dirty="0"/>
                        <a:t>SSP</a:t>
                      </a:r>
                    </a:p>
                  </a:txBody>
                  <a:tcPr/>
                </a:tc>
                <a:tc>
                  <a:txBody>
                    <a:bodyPr/>
                    <a:lstStyle/>
                    <a:p>
                      <a:r>
                        <a:rPr lang="en-US" sz="1600" b="0" dirty="0"/>
                        <a:t>Syringe Services Program</a:t>
                      </a:r>
                    </a:p>
                  </a:txBody>
                  <a:tcPr/>
                </a:tc>
                <a:extLst>
                  <a:ext uri="{0D108BD9-81ED-4DB2-BD59-A6C34878D82A}">
                    <a16:rowId xmlns:a16="http://schemas.microsoft.com/office/drawing/2014/main" val="4019493787"/>
                  </a:ext>
                </a:extLst>
              </a:tr>
              <a:tr h="358065">
                <a:tc>
                  <a:txBody>
                    <a:bodyPr/>
                    <a:lstStyle/>
                    <a:p>
                      <a:r>
                        <a:rPr lang="en-US" sz="1600" b="1" dirty="0"/>
                        <a:t>SAP</a:t>
                      </a:r>
                    </a:p>
                  </a:txBody>
                  <a:tcPr/>
                </a:tc>
                <a:tc>
                  <a:txBody>
                    <a:bodyPr/>
                    <a:lstStyle/>
                    <a:p>
                      <a:r>
                        <a:rPr lang="en-US" sz="1600" b="0" dirty="0"/>
                        <a:t>Syringe Access Program</a:t>
                      </a:r>
                    </a:p>
                  </a:txBody>
                  <a:tcPr/>
                </a:tc>
                <a:extLst>
                  <a:ext uri="{0D108BD9-81ED-4DB2-BD59-A6C34878D82A}">
                    <a16:rowId xmlns:a16="http://schemas.microsoft.com/office/drawing/2014/main" val="2554291323"/>
                  </a:ext>
                </a:extLst>
              </a:tr>
              <a:tr h="358065">
                <a:tc>
                  <a:txBody>
                    <a:bodyPr/>
                    <a:lstStyle/>
                    <a:p>
                      <a:r>
                        <a:rPr lang="en-US" sz="1600" b="1" dirty="0"/>
                        <a:t>NEP/NEX</a:t>
                      </a:r>
                    </a:p>
                  </a:txBody>
                  <a:tcPr/>
                </a:tc>
                <a:tc>
                  <a:txBody>
                    <a:bodyPr/>
                    <a:lstStyle/>
                    <a:p>
                      <a:r>
                        <a:rPr lang="en-US" sz="1600" b="0" dirty="0"/>
                        <a:t>Needle Exchange Program, Needle Exchange</a:t>
                      </a:r>
                    </a:p>
                  </a:txBody>
                  <a:tcPr/>
                </a:tc>
                <a:extLst>
                  <a:ext uri="{0D108BD9-81ED-4DB2-BD59-A6C34878D82A}">
                    <a16:rowId xmlns:a16="http://schemas.microsoft.com/office/drawing/2014/main" val="778248524"/>
                  </a:ext>
                </a:extLst>
              </a:tr>
              <a:tr h="358065">
                <a:tc>
                  <a:txBody>
                    <a:bodyPr/>
                    <a:lstStyle/>
                    <a:p>
                      <a:r>
                        <a:rPr lang="en-US" sz="1600" b="1" dirty="0"/>
                        <a:t>HAV, HBV, HCV</a:t>
                      </a:r>
                    </a:p>
                  </a:txBody>
                  <a:tcPr/>
                </a:tc>
                <a:tc>
                  <a:txBody>
                    <a:bodyPr/>
                    <a:lstStyle/>
                    <a:p>
                      <a:r>
                        <a:rPr lang="en-US" sz="1600" b="0" dirty="0"/>
                        <a:t>Hepatitis A, B, C Virus</a:t>
                      </a:r>
                    </a:p>
                  </a:txBody>
                  <a:tcPr/>
                </a:tc>
                <a:extLst>
                  <a:ext uri="{0D108BD9-81ED-4DB2-BD59-A6C34878D82A}">
                    <a16:rowId xmlns:a16="http://schemas.microsoft.com/office/drawing/2014/main" val="867323501"/>
                  </a:ext>
                </a:extLst>
              </a:tr>
              <a:tr h="358065">
                <a:tc>
                  <a:txBody>
                    <a:bodyPr/>
                    <a:lstStyle/>
                    <a:p>
                      <a:r>
                        <a:rPr lang="en-US" sz="1600" b="1" dirty="0"/>
                        <a:t>HIV</a:t>
                      </a:r>
                    </a:p>
                  </a:txBody>
                  <a:tcPr/>
                </a:tc>
                <a:tc>
                  <a:txBody>
                    <a:bodyPr/>
                    <a:lstStyle/>
                    <a:p>
                      <a:r>
                        <a:rPr lang="en-US" sz="1600" b="0" dirty="0"/>
                        <a:t>Human Immunodeficiency Virus</a:t>
                      </a:r>
                    </a:p>
                  </a:txBody>
                  <a:tcPr/>
                </a:tc>
                <a:extLst>
                  <a:ext uri="{0D108BD9-81ED-4DB2-BD59-A6C34878D82A}">
                    <a16:rowId xmlns:a16="http://schemas.microsoft.com/office/drawing/2014/main" val="1638002362"/>
                  </a:ext>
                </a:extLst>
              </a:tr>
              <a:tr h="358065">
                <a:tc>
                  <a:txBody>
                    <a:bodyPr/>
                    <a:lstStyle/>
                    <a:p>
                      <a:r>
                        <a:rPr lang="en-US" sz="1600" b="1" dirty="0"/>
                        <a:t>SSTI</a:t>
                      </a:r>
                    </a:p>
                  </a:txBody>
                  <a:tcPr/>
                </a:tc>
                <a:tc>
                  <a:txBody>
                    <a:bodyPr/>
                    <a:lstStyle/>
                    <a:p>
                      <a:r>
                        <a:rPr lang="en-US" sz="1600" b="0" dirty="0"/>
                        <a:t>Skin &amp; Soft Tissue Infection</a:t>
                      </a:r>
                    </a:p>
                  </a:txBody>
                  <a:tcPr/>
                </a:tc>
                <a:extLst>
                  <a:ext uri="{0D108BD9-81ED-4DB2-BD59-A6C34878D82A}">
                    <a16:rowId xmlns:a16="http://schemas.microsoft.com/office/drawing/2014/main" val="2438062725"/>
                  </a:ext>
                </a:extLst>
              </a:tr>
              <a:tr h="358065">
                <a:tc>
                  <a:txBody>
                    <a:bodyPr/>
                    <a:lstStyle/>
                    <a:p>
                      <a:r>
                        <a:rPr lang="en-US" sz="1600" b="1" dirty="0"/>
                        <a:t>STI</a:t>
                      </a:r>
                    </a:p>
                  </a:txBody>
                  <a:tcPr/>
                </a:tc>
                <a:tc>
                  <a:txBody>
                    <a:bodyPr/>
                    <a:lstStyle/>
                    <a:p>
                      <a:r>
                        <a:rPr lang="en-US" sz="1600" b="0" dirty="0"/>
                        <a:t>Sexually Transmitted Infection</a:t>
                      </a:r>
                    </a:p>
                  </a:txBody>
                  <a:tcPr/>
                </a:tc>
                <a:extLst>
                  <a:ext uri="{0D108BD9-81ED-4DB2-BD59-A6C34878D82A}">
                    <a16:rowId xmlns:a16="http://schemas.microsoft.com/office/drawing/2014/main" val="3002821545"/>
                  </a:ext>
                </a:extLst>
              </a:tr>
              <a:tr h="358065">
                <a:tc>
                  <a:txBody>
                    <a:bodyPr/>
                    <a:lstStyle/>
                    <a:p>
                      <a:r>
                        <a:rPr lang="en-US" sz="1600" b="1" dirty="0"/>
                        <a:t>CDC</a:t>
                      </a:r>
                    </a:p>
                  </a:txBody>
                  <a:tcPr/>
                </a:tc>
                <a:tc>
                  <a:txBody>
                    <a:bodyPr/>
                    <a:lstStyle/>
                    <a:p>
                      <a:r>
                        <a:rPr lang="en-US" sz="1600" b="0" dirty="0"/>
                        <a:t>Centers for Disease Control and Prevention</a:t>
                      </a:r>
                    </a:p>
                  </a:txBody>
                  <a:tcPr/>
                </a:tc>
                <a:extLst>
                  <a:ext uri="{0D108BD9-81ED-4DB2-BD59-A6C34878D82A}">
                    <a16:rowId xmlns:a16="http://schemas.microsoft.com/office/drawing/2014/main" val="149143220"/>
                  </a:ext>
                </a:extLst>
              </a:tr>
              <a:tr h="358065">
                <a:tc>
                  <a:txBody>
                    <a:bodyPr/>
                    <a:lstStyle/>
                    <a:p>
                      <a:r>
                        <a:rPr lang="en-US" sz="1600" b="1" dirty="0"/>
                        <a:t>SUD</a:t>
                      </a:r>
                    </a:p>
                  </a:txBody>
                  <a:tcPr/>
                </a:tc>
                <a:tc>
                  <a:txBody>
                    <a:bodyPr/>
                    <a:lstStyle/>
                    <a:p>
                      <a:r>
                        <a:rPr lang="en-US" sz="1600" b="0" dirty="0"/>
                        <a:t>Substance Use Disorder</a:t>
                      </a:r>
                    </a:p>
                  </a:txBody>
                  <a:tcPr/>
                </a:tc>
                <a:extLst>
                  <a:ext uri="{0D108BD9-81ED-4DB2-BD59-A6C34878D82A}">
                    <a16:rowId xmlns:a16="http://schemas.microsoft.com/office/drawing/2014/main" val="1808704731"/>
                  </a:ext>
                </a:extLst>
              </a:tr>
              <a:tr h="353160">
                <a:tc>
                  <a:txBody>
                    <a:bodyPr/>
                    <a:lstStyle/>
                    <a:p>
                      <a:r>
                        <a:rPr lang="en-US" sz="1600" b="1" dirty="0"/>
                        <a:t>OUD</a:t>
                      </a:r>
                    </a:p>
                  </a:txBody>
                  <a:tcPr/>
                </a:tc>
                <a:tc>
                  <a:txBody>
                    <a:bodyPr/>
                    <a:lstStyle/>
                    <a:p>
                      <a:r>
                        <a:rPr lang="en-US" sz="1600" b="0" dirty="0"/>
                        <a:t>Opioid Use Disorder</a:t>
                      </a:r>
                    </a:p>
                  </a:txBody>
                  <a:tcPr/>
                </a:tc>
                <a:extLst>
                  <a:ext uri="{0D108BD9-81ED-4DB2-BD59-A6C34878D82A}">
                    <a16:rowId xmlns:a16="http://schemas.microsoft.com/office/drawing/2014/main" val="725837668"/>
                  </a:ext>
                </a:extLst>
              </a:tr>
              <a:tr h="353160">
                <a:tc>
                  <a:txBody>
                    <a:bodyPr/>
                    <a:lstStyle/>
                    <a:p>
                      <a:r>
                        <a:rPr lang="en-US" sz="1600" b="1" dirty="0"/>
                        <a:t>MOUD/MAT</a:t>
                      </a:r>
                    </a:p>
                  </a:txBody>
                  <a:tcPr/>
                </a:tc>
                <a:tc>
                  <a:txBody>
                    <a:bodyPr/>
                    <a:lstStyle/>
                    <a:p>
                      <a:r>
                        <a:rPr lang="en-US" sz="1600" b="0" dirty="0"/>
                        <a:t>Medications for Opioid Use Disorder/Medication-Assisted Treatment</a:t>
                      </a:r>
                    </a:p>
                  </a:txBody>
                  <a:tcPr/>
                </a:tc>
                <a:extLst>
                  <a:ext uri="{0D108BD9-81ED-4DB2-BD59-A6C34878D82A}">
                    <a16:rowId xmlns:a16="http://schemas.microsoft.com/office/drawing/2014/main" val="123979221"/>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9"/>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50</a:t>
            </a:fld>
            <a:endParaRPr sz="1200" b="0" i="0" u="none" strike="noStrike" cap="none">
              <a:solidFill>
                <a:srgbClr val="FFFFFF"/>
              </a:solidFill>
              <a:latin typeface="Calibri"/>
              <a:ea typeface="Calibri"/>
              <a:cs typeface="Calibri"/>
              <a:sym typeface="Calibri"/>
            </a:endParaRPr>
          </a:p>
        </p:txBody>
      </p:sp>
      <p:sp>
        <p:nvSpPr>
          <p:cNvPr id="400" name="Google Shape;400;p49"/>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Drug Use Continuum</a:t>
            </a:r>
            <a:endParaRPr dirty="0"/>
          </a:p>
        </p:txBody>
      </p:sp>
      <p:grpSp>
        <p:nvGrpSpPr>
          <p:cNvPr id="2" name="Group 1">
            <a:extLst>
              <a:ext uri="{FF2B5EF4-FFF2-40B4-BE49-F238E27FC236}">
                <a16:creationId xmlns:a16="http://schemas.microsoft.com/office/drawing/2014/main" id="{684AA54A-DE61-4C4F-8A4A-8E783AB1BF72}"/>
              </a:ext>
            </a:extLst>
          </p:cNvPr>
          <p:cNvGrpSpPr/>
          <p:nvPr/>
        </p:nvGrpSpPr>
        <p:grpSpPr>
          <a:xfrm>
            <a:off x="987443" y="2927954"/>
            <a:ext cx="10217114" cy="369332"/>
            <a:chOff x="664272" y="3051938"/>
            <a:chExt cx="10217114" cy="369332"/>
          </a:xfrm>
        </p:grpSpPr>
        <p:sp>
          <p:nvSpPr>
            <p:cNvPr id="403" name="Google Shape;403;p49"/>
            <p:cNvSpPr txBox="1"/>
            <p:nvPr/>
          </p:nvSpPr>
          <p:spPr>
            <a:xfrm>
              <a:off x="664272" y="3051938"/>
              <a:ext cx="1423659" cy="369332"/>
            </a:xfrm>
            <a:prstGeom prst="rect">
              <a:avLst/>
            </a:prstGeom>
            <a:solidFill>
              <a:srgbClr val="8296B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Experimental</a:t>
              </a:r>
              <a:endParaRPr b="0" i="0" u="none" strike="noStrike" cap="none">
                <a:solidFill>
                  <a:srgbClr val="000000"/>
                </a:solidFill>
                <a:latin typeface="Arial"/>
                <a:ea typeface="Arial"/>
                <a:cs typeface="Arial"/>
                <a:sym typeface="Arial"/>
              </a:endParaRPr>
            </a:p>
          </p:txBody>
        </p:sp>
        <p:sp>
          <p:nvSpPr>
            <p:cNvPr id="404" name="Google Shape;404;p49"/>
            <p:cNvSpPr txBox="1"/>
            <p:nvPr/>
          </p:nvSpPr>
          <p:spPr>
            <a:xfrm>
              <a:off x="7092030" y="3051938"/>
              <a:ext cx="851515" cy="369332"/>
            </a:xfrm>
            <a:prstGeom prst="rect">
              <a:avLst/>
            </a:prstGeom>
            <a:solidFill>
              <a:srgbClr val="F28D8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Misuse</a:t>
              </a:r>
              <a:endParaRPr b="0" i="0" u="none" strike="noStrike" cap="none">
                <a:solidFill>
                  <a:srgbClr val="000000"/>
                </a:solidFill>
                <a:latin typeface="Arial"/>
                <a:ea typeface="Arial"/>
                <a:cs typeface="Arial"/>
                <a:sym typeface="Arial"/>
              </a:endParaRPr>
            </a:p>
          </p:txBody>
        </p:sp>
        <p:sp>
          <p:nvSpPr>
            <p:cNvPr id="405" name="Google Shape;405;p49"/>
            <p:cNvSpPr txBox="1"/>
            <p:nvPr/>
          </p:nvSpPr>
          <p:spPr>
            <a:xfrm>
              <a:off x="8280425" y="3051938"/>
              <a:ext cx="1374094" cy="369332"/>
            </a:xfrm>
            <a:prstGeom prst="rect">
              <a:avLst/>
            </a:prstGeom>
            <a:solidFill>
              <a:srgbClr val="B6B8F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Dependence</a:t>
              </a:r>
              <a:endParaRPr b="0" i="0" u="none" strike="noStrike" cap="none">
                <a:solidFill>
                  <a:srgbClr val="000000"/>
                </a:solidFill>
                <a:latin typeface="Arial"/>
                <a:ea typeface="Arial"/>
                <a:cs typeface="Arial"/>
                <a:sym typeface="Arial"/>
              </a:endParaRPr>
            </a:p>
          </p:txBody>
        </p:sp>
        <p:sp>
          <p:nvSpPr>
            <p:cNvPr id="406" name="Google Shape;406;p49"/>
            <p:cNvSpPr txBox="1"/>
            <p:nvPr/>
          </p:nvSpPr>
          <p:spPr>
            <a:xfrm>
              <a:off x="9991399" y="3051938"/>
              <a:ext cx="889987" cy="369332"/>
            </a:xfrm>
            <a:prstGeom prst="rect">
              <a:avLst/>
            </a:prstGeom>
            <a:solidFill>
              <a:srgbClr val="F2AAE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Chaotic</a:t>
              </a:r>
              <a:endParaRPr b="0" i="0" u="none" strike="noStrike" cap="none" dirty="0">
                <a:solidFill>
                  <a:srgbClr val="000000"/>
                </a:solidFill>
                <a:latin typeface="Arial"/>
                <a:ea typeface="Arial"/>
                <a:cs typeface="Arial"/>
                <a:sym typeface="Arial"/>
              </a:endParaRPr>
            </a:p>
          </p:txBody>
        </p:sp>
        <p:sp>
          <p:nvSpPr>
            <p:cNvPr id="407" name="Google Shape;407;p49"/>
            <p:cNvSpPr txBox="1"/>
            <p:nvPr/>
          </p:nvSpPr>
          <p:spPr>
            <a:xfrm>
              <a:off x="2424811" y="3051938"/>
              <a:ext cx="1356462" cy="369332"/>
            </a:xfrm>
            <a:prstGeom prst="rect">
              <a:avLst/>
            </a:prstGeom>
            <a:solidFill>
              <a:srgbClr val="F7CA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Social/Ritual</a:t>
              </a:r>
              <a:endParaRPr b="0" i="0" u="none" strike="noStrike" cap="none">
                <a:solidFill>
                  <a:srgbClr val="000000"/>
                </a:solidFill>
                <a:latin typeface="Arial"/>
                <a:ea typeface="Arial"/>
                <a:cs typeface="Arial"/>
                <a:sym typeface="Arial"/>
              </a:endParaRPr>
            </a:p>
          </p:txBody>
        </p:sp>
        <p:sp>
          <p:nvSpPr>
            <p:cNvPr id="408" name="Google Shape;408;p49"/>
            <p:cNvSpPr txBox="1"/>
            <p:nvPr/>
          </p:nvSpPr>
          <p:spPr>
            <a:xfrm>
              <a:off x="4118153" y="3051938"/>
              <a:ext cx="1187633" cy="369332"/>
            </a:xfrm>
            <a:prstGeom prst="rect">
              <a:avLst/>
            </a:prstGeom>
            <a:solidFill>
              <a:srgbClr val="A4BD97"/>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Situational</a:t>
              </a:r>
              <a:endParaRPr b="0" i="0" u="none" strike="noStrike" cap="none" dirty="0">
                <a:solidFill>
                  <a:srgbClr val="000000"/>
                </a:solidFill>
                <a:latin typeface="Arial"/>
                <a:ea typeface="Arial"/>
                <a:cs typeface="Arial"/>
                <a:sym typeface="Arial"/>
              </a:endParaRPr>
            </a:p>
          </p:txBody>
        </p:sp>
        <p:sp>
          <p:nvSpPr>
            <p:cNvPr id="409" name="Google Shape;409;p49"/>
            <p:cNvSpPr txBox="1"/>
            <p:nvPr/>
          </p:nvSpPr>
          <p:spPr>
            <a:xfrm>
              <a:off x="5642666" y="3051938"/>
              <a:ext cx="1112484" cy="369332"/>
            </a:xfrm>
            <a:prstGeom prst="rect">
              <a:avLst/>
            </a:prstGeom>
            <a:solidFill>
              <a:srgbClr val="FFD96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Binge Use</a:t>
              </a:r>
              <a:endParaRPr b="0" i="0" u="none" strike="noStrike" cap="none" dirty="0">
                <a:solidFill>
                  <a:srgbClr val="000000"/>
                </a:solidFill>
                <a:latin typeface="Arial"/>
                <a:ea typeface="Arial"/>
                <a:cs typeface="Arial"/>
                <a:sym typeface="Arial"/>
              </a:endParaRPr>
            </a:p>
          </p:txBody>
        </p:sp>
      </p:grpSp>
      <p:cxnSp>
        <p:nvCxnSpPr>
          <p:cNvPr id="410" name="Google Shape;410;p49"/>
          <p:cNvCxnSpPr>
            <a:cxnSpLocks/>
          </p:cNvCxnSpPr>
          <p:nvPr/>
        </p:nvCxnSpPr>
        <p:spPr>
          <a:xfrm>
            <a:off x="1281363" y="4069798"/>
            <a:ext cx="9629275" cy="0"/>
          </a:xfrm>
          <a:prstGeom prst="straightConnector1">
            <a:avLst/>
          </a:prstGeom>
          <a:noFill/>
          <a:ln w="76200" cap="flat" cmpd="sng">
            <a:solidFill>
              <a:srgbClr val="008FC5"/>
            </a:solidFill>
            <a:prstDash val="solid"/>
            <a:miter lim="800000"/>
            <a:headEnd type="triangle" w="med" len="med"/>
            <a:tailEnd type="triangle" w="med" len="med"/>
          </a:ln>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35B344-8A33-46BD-84E5-D2AED6B05E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51</a:t>
            </a:fld>
            <a:endParaRPr lang="en-US"/>
          </a:p>
        </p:txBody>
      </p:sp>
      <p:sp>
        <p:nvSpPr>
          <p:cNvPr id="3" name="Text Placeholder 2">
            <a:extLst>
              <a:ext uri="{FF2B5EF4-FFF2-40B4-BE49-F238E27FC236}">
                <a16:creationId xmlns:a16="http://schemas.microsoft.com/office/drawing/2014/main" id="{6B25707E-776D-4E0B-95B6-8F2135C5C02D}"/>
              </a:ext>
            </a:extLst>
          </p:cNvPr>
          <p:cNvSpPr>
            <a:spLocks noGrp="1"/>
          </p:cNvSpPr>
          <p:nvPr>
            <p:ph type="body" idx="1"/>
          </p:nvPr>
        </p:nvSpPr>
        <p:spPr/>
        <p:txBody>
          <a:bodyPr>
            <a:normAutofit/>
          </a:bodyPr>
          <a:lstStyle/>
          <a:p>
            <a:pPr marL="0" lvl="0" indent="0" algn="l" rtl="0">
              <a:lnSpc>
                <a:spcPct val="90000"/>
              </a:lnSpc>
              <a:spcBef>
                <a:spcPts val="0"/>
              </a:spcBef>
              <a:spcAft>
                <a:spcPts val="0"/>
              </a:spcAft>
              <a:buClr>
                <a:srgbClr val="16254E"/>
              </a:buClr>
              <a:buSzPct val="108108"/>
              <a:buNone/>
            </a:pPr>
            <a:r>
              <a:rPr lang="en-US" sz="2400" dirty="0">
                <a:hlinkClick r:id="rId3"/>
              </a:rPr>
              <a:t>Norman </a:t>
            </a:r>
            <a:r>
              <a:rPr lang="en-US" sz="2400" dirty="0" err="1">
                <a:hlinkClick r:id="rId3"/>
              </a:rPr>
              <a:t>Zinberg</a:t>
            </a:r>
            <a:r>
              <a:rPr lang="en-US" sz="2400" dirty="0"/>
              <a:t>, an American psychiatrist and researcher, conducted several studies on drug use and substance use disorder in the 1970s and 1980s. </a:t>
            </a:r>
          </a:p>
          <a:p>
            <a:pPr marL="0" lvl="0" indent="0" algn="l" rtl="0">
              <a:lnSpc>
                <a:spcPct val="90000"/>
              </a:lnSpc>
              <a:spcBef>
                <a:spcPts val="0"/>
              </a:spcBef>
              <a:spcAft>
                <a:spcPts val="0"/>
              </a:spcAft>
              <a:buClr>
                <a:srgbClr val="16254E"/>
              </a:buClr>
              <a:buSzPct val="108108"/>
              <a:buNone/>
            </a:pPr>
            <a:endParaRPr lang="en-US" sz="2400" dirty="0"/>
          </a:p>
          <a:p>
            <a:pPr marL="0" lvl="0" indent="0" algn="l" rtl="0">
              <a:lnSpc>
                <a:spcPct val="90000"/>
              </a:lnSpc>
              <a:spcBef>
                <a:spcPts val="0"/>
              </a:spcBef>
              <a:spcAft>
                <a:spcPts val="0"/>
              </a:spcAft>
              <a:buClr>
                <a:srgbClr val="16254E"/>
              </a:buClr>
              <a:buSzPct val="108108"/>
              <a:buNone/>
            </a:pPr>
            <a:r>
              <a:rPr lang="en-US" sz="2800" dirty="0"/>
              <a:t>He found three major factors that shape drug use behavior:</a:t>
            </a:r>
          </a:p>
          <a:p>
            <a:pPr marL="342900" lvl="0" indent="-342900" algn="l" rtl="0">
              <a:lnSpc>
                <a:spcPct val="90000"/>
              </a:lnSpc>
              <a:spcBef>
                <a:spcPts val="0"/>
              </a:spcBef>
              <a:spcAft>
                <a:spcPts val="0"/>
              </a:spcAft>
              <a:buClr>
                <a:srgbClr val="16254E"/>
              </a:buClr>
              <a:buSzPct val="108108"/>
              <a:buFontTx/>
              <a:buChar char="-"/>
            </a:pPr>
            <a:r>
              <a:rPr lang="en-US" sz="2800" b="1" dirty="0"/>
              <a:t>The Drug</a:t>
            </a:r>
            <a:r>
              <a:rPr lang="en-US" sz="2800" dirty="0"/>
              <a:t>: the type of drug, the amount, the route of administration, the frequency of use, etc. </a:t>
            </a:r>
          </a:p>
          <a:p>
            <a:pPr marL="342900" lvl="0" indent="-342900" algn="l" rtl="0">
              <a:lnSpc>
                <a:spcPct val="90000"/>
              </a:lnSpc>
              <a:spcBef>
                <a:spcPts val="0"/>
              </a:spcBef>
              <a:spcAft>
                <a:spcPts val="0"/>
              </a:spcAft>
              <a:buClr>
                <a:srgbClr val="16254E"/>
              </a:buClr>
              <a:buSzPct val="108108"/>
              <a:buFontTx/>
              <a:buChar char="-"/>
            </a:pPr>
            <a:r>
              <a:rPr lang="en-US" sz="2800" b="1" dirty="0"/>
              <a:t>The Set</a:t>
            </a:r>
            <a:r>
              <a:rPr lang="en-US" sz="2800" dirty="0"/>
              <a:t>: the mindset or attitude toward drug use (the “why”)</a:t>
            </a:r>
          </a:p>
          <a:p>
            <a:pPr marL="342900" lvl="0" indent="-342900" algn="l" rtl="0">
              <a:lnSpc>
                <a:spcPct val="90000"/>
              </a:lnSpc>
              <a:spcBef>
                <a:spcPts val="0"/>
              </a:spcBef>
              <a:spcAft>
                <a:spcPts val="0"/>
              </a:spcAft>
              <a:buClr>
                <a:srgbClr val="16254E"/>
              </a:buClr>
              <a:buSzPct val="108108"/>
              <a:buFontTx/>
              <a:buChar char="-"/>
            </a:pPr>
            <a:r>
              <a:rPr lang="en-US" sz="2800" b="1" dirty="0"/>
              <a:t>The Setting</a:t>
            </a:r>
            <a:r>
              <a:rPr lang="en-US" sz="2800" dirty="0"/>
              <a:t>: the context when using the drug—where, when, and with whom</a:t>
            </a:r>
          </a:p>
        </p:txBody>
      </p:sp>
      <p:sp>
        <p:nvSpPr>
          <p:cNvPr id="4" name="Title 3">
            <a:extLst>
              <a:ext uri="{FF2B5EF4-FFF2-40B4-BE49-F238E27FC236}">
                <a16:creationId xmlns:a16="http://schemas.microsoft.com/office/drawing/2014/main" id="{8BAC1925-4E04-4CDB-8959-79A0868C42A6}"/>
              </a:ext>
            </a:extLst>
          </p:cNvPr>
          <p:cNvSpPr>
            <a:spLocks noGrp="1"/>
          </p:cNvSpPr>
          <p:nvPr>
            <p:ph type="title"/>
          </p:nvPr>
        </p:nvSpPr>
        <p:spPr/>
        <p:txBody>
          <a:bodyPr>
            <a:normAutofit fontScale="90000"/>
          </a:bodyPr>
          <a:lstStyle/>
          <a:p>
            <a:r>
              <a:rPr lang="en-US" dirty="0"/>
              <a:t>Drug, Set, and Setting</a:t>
            </a:r>
          </a:p>
        </p:txBody>
      </p:sp>
    </p:spTree>
    <p:extLst>
      <p:ext uri="{BB962C8B-B14F-4D97-AF65-F5344CB8AC3E}">
        <p14:creationId xmlns:p14="http://schemas.microsoft.com/office/powerpoint/2010/main" val="2647936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27AE51-4501-4A4F-A5C7-E03AF62B2D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a:p>
        </p:txBody>
      </p:sp>
      <p:sp>
        <p:nvSpPr>
          <p:cNvPr id="3" name="Text Placeholder 2">
            <a:extLst>
              <a:ext uri="{FF2B5EF4-FFF2-40B4-BE49-F238E27FC236}">
                <a16:creationId xmlns:a16="http://schemas.microsoft.com/office/drawing/2014/main" id="{14EF1A50-CB02-43D4-8A4E-AAD744182D3F}"/>
              </a:ext>
            </a:extLst>
          </p:cNvPr>
          <p:cNvSpPr>
            <a:spLocks noGrp="1"/>
          </p:cNvSpPr>
          <p:nvPr>
            <p:ph type="body" idx="1"/>
          </p:nvPr>
        </p:nvSpPr>
        <p:spPr>
          <a:xfrm>
            <a:off x="1780928" y="1224366"/>
            <a:ext cx="9996589" cy="4990454"/>
          </a:xfrm>
        </p:spPr>
        <p:txBody>
          <a:bodyPr>
            <a:normAutofit fontScale="77500" lnSpcReduction="20000"/>
          </a:bodyPr>
          <a:lstStyle/>
          <a:p>
            <a:pPr marL="0" lvl="0" indent="0" algn="l" rtl="0">
              <a:lnSpc>
                <a:spcPct val="120000"/>
              </a:lnSpc>
              <a:spcBef>
                <a:spcPts val="1000"/>
              </a:spcBef>
              <a:spcAft>
                <a:spcPts val="0"/>
              </a:spcAft>
              <a:buClr>
                <a:srgbClr val="16254E"/>
              </a:buClr>
              <a:buSzPct val="137592"/>
              <a:buNone/>
            </a:pPr>
            <a:r>
              <a:rPr lang="en-US" sz="3100" dirty="0"/>
              <a:t>Another example of “drug, set, and setting” are the experiences of veterans returning to the US after the Vietnam War</a:t>
            </a:r>
          </a:p>
          <a:p>
            <a:pPr marL="342900" lvl="0" indent="-342900" algn="l" rtl="0">
              <a:lnSpc>
                <a:spcPct val="120000"/>
              </a:lnSpc>
              <a:spcBef>
                <a:spcPts val="1000"/>
              </a:spcBef>
              <a:spcAft>
                <a:spcPts val="0"/>
              </a:spcAft>
              <a:buClr>
                <a:srgbClr val="16254E"/>
              </a:buClr>
              <a:buSzPct val="137592"/>
              <a:buFontTx/>
              <a:buChar char="-"/>
            </a:pPr>
            <a:endParaRPr lang="en-US" sz="900" dirty="0">
              <a:hlinkClick r:id="rId3"/>
            </a:endParaRPr>
          </a:p>
          <a:p>
            <a:pPr marL="342900" lvl="0" indent="-342900" algn="l" rtl="0">
              <a:lnSpc>
                <a:spcPct val="120000"/>
              </a:lnSpc>
              <a:spcBef>
                <a:spcPts val="1000"/>
              </a:spcBef>
              <a:spcAft>
                <a:spcPts val="0"/>
              </a:spcAft>
              <a:buClr>
                <a:srgbClr val="16254E"/>
              </a:buClr>
              <a:buSzPct val="137592"/>
              <a:buFontTx/>
              <a:buChar char="-"/>
            </a:pPr>
            <a:r>
              <a:rPr lang="en-US" sz="2300" dirty="0">
                <a:hlinkClick r:id="rId3"/>
              </a:rPr>
              <a:t>Lee Robins</a:t>
            </a:r>
            <a:r>
              <a:rPr lang="en-US" sz="2300" dirty="0"/>
              <a:t>, American academic and researcher of social science in psychiatry, 1974 </a:t>
            </a:r>
          </a:p>
          <a:p>
            <a:pPr marL="342900" lvl="0" indent="-342900" algn="l" rtl="0">
              <a:lnSpc>
                <a:spcPct val="120000"/>
              </a:lnSpc>
              <a:spcBef>
                <a:spcPts val="1000"/>
              </a:spcBef>
              <a:spcAft>
                <a:spcPts val="0"/>
              </a:spcAft>
              <a:buClr>
                <a:srgbClr val="16254E"/>
              </a:buClr>
              <a:buSzPct val="137592"/>
              <a:buFontTx/>
              <a:buChar char="-"/>
            </a:pPr>
            <a:r>
              <a:rPr lang="en-US" sz="2300" dirty="0"/>
              <a:t>Her studies </a:t>
            </a:r>
            <a:r>
              <a:rPr lang="en-US" sz="2300" dirty="0">
                <a:hlinkClick r:id="rId4"/>
              </a:rPr>
              <a:t>examined heroin use </a:t>
            </a:r>
            <a:r>
              <a:rPr lang="en-US" sz="2300" dirty="0"/>
              <a:t>among veterans after they completed service</a:t>
            </a:r>
          </a:p>
          <a:p>
            <a:pPr marL="342900" lvl="0" indent="-342900" algn="l" rtl="0">
              <a:lnSpc>
                <a:spcPct val="120000"/>
              </a:lnSpc>
              <a:spcBef>
                <a:spcPts val="1000"/>
              </a:spcBef>
              <a:spcAft>
                <a:spcPts val="0"/>
              </a:spcAft>
              <a:buClr>
                <a:srgbClr val="16254E"/>
              </a:buClr>
              <a:buSzPct val="137592"/>
              <a:buFontTx/>
              <a:buChar char="-"/>
            </a:pPr>
            <a:r>
              <a:rPr lang="en-US" sz="2300" dirty="0"/>
              <a:t>She and her team found that many people did not continue using heroin post-deployment without requiring treatment, even though they had previously shown signs of physical dependence.</a:t>
            </a:r>
          </a:p>
          <a:p>
            <a:pPr marL="342900" indent="-342900">
              <a:lnSpc>
                <a:spcPct val="120000"/>
              </a:lnSpc>
              <a:buSzPct val="137592"/>
              <a:buFontTx/>
              <a:buChar char="-"/>
            </a:pPr>
            <a:r>
              <a:rPr lang="en-US" sz="2300" b="0" i="0" dirty="0">
                <a:solidFill>
                  <a:srgbClr val="212121"/>
                </a:solidFill>
                <a:effectLst/>
                <a:latin typeface="BlinkMacSystemFont"/>
                <a:hlinkClick r:id="rId5"/>
              </a:rPr>
              <a:t>They found </a:t>
            </a:r>
            <a:r>
              <a:rPr lang="en-US" sz="2300" b="0" i="0" dirty="0">
                <a:solidFill>
                  <a:srgbClr val="212121"/>
                </a:solidFill>
                <a:effectLst/>
                <a:latin typeface="BlinkMacSystemFont"/>
              </a:rPr>
              <a:t>high rates of heroin use (34%) and symptoms of heroin dependence (20%) among US soldiers while serving in Vietnam. In the first year after returning to the United States only 1% became re-addicted to heroin, although 10% tried the drug after their return.</a:t>
            </a:r>
            <a:endParaRPr lang="en-US" sz="2300" dirty="0"/>
          </a:p>
          <a:p>
            <a:pPr marL="342900" lvl="0" indent="-342900" algn="l" rtl="0">
              <a:lnSpc>
                <a:spcPct val="120000"/>
              </a:lnSpc>
              <a:spcBef>
                <a:spcPts val="1000"/>
              </a:spcBef>
              <a:spcAft>
                <a:spcPts val="0"/>
              </a:spcAft>
              <a:buClr>
                <a:srgbClr val="16254E"/>
              </a:buClr>
              <a:buSzPct val="137592"/>
              <a:buFontTx/>
              <a:buChar char="-"/>
            </a:pPr>
            <a:r>
              <a:rPr lang="en-US" sz="2300" b="1" dirty="0"/>
              <a:t>Most participants cited a change in stress level, change in environment, and familial or social perceptions of drug use as their reasons for discontinuing their use. </a:t>
            </a:r>
          </a:p>
        </p:txBody>
      </p:sp>
    </p:spTree>
    <p:extLst>
      <p:ext uri="{BB962C8B-B14F-4D97-AF65-F5344CB8AC3E}">
        <p14:creationId xmlns:p14="http://schemas.microsoft.com/office/powerpoint/2010/main" val="2778974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82F560-79C5-4E9B-8BF5-90047D64FF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sp>
        <p:nvSpPr>
          <p:cNvPr id="3" name="Text Placeholder 2">
            <a:extLst>
              <a:ext uri="{FF2B5EF4-FFF2-40B4-BE49-F238E27FC236}">
                <a16:creationId xmlns:a16="http://schemas.microsoft.com/office/drawing/2014/main" id="{FA21998D-6044-46A5-9775-30CB0D605C5B}"/>
              </a:ext>
            </a:extLst>
          </p:cNvPr>
          <p:cNvSpPr>
            <a:spLocks noGrp="1"/>
          </p:cNvSpPr>
          <p:nvPr>
            <p:ph type="body" idx="1"/>
          </p:nvPr>
        </p:nvSpPr>
        <p:spPr/>
        <p:txBody>
          <a:bodyPr/>
          <a:lstStyle/>
          <a:p>
            <a:pPr marL="29210" lvl="0" indent="0" algn="l" rtl="0">
              <a:lnSpc>
                <a:spcPct val="100000"/>
              </a:lnSpc>
              <a:spcBef>
                <a:spcPts val="0"/>
              </a:spcBef>
              <a:spcAft>
                <a:spcPts val="0"/>
              </a:spcAft>
              <a:buClr>
                <a:srgbClr val="16254E"/>
              </a:buClr>
              <a:buSzPts val="2200"/>
            </a:pPr>
            <a:r>
              <a:rPr lang="en-US" sz="2800" dirty="0"/>
              <a:t>Adverse childhood experiences (ACEs) are potentially traumatic events or environmental factors that undermine safety and stability in childhood, including:</a:t>
            </a:r>
          </a:p>
          <a:p>
            <a:pPr marL="29210" lvl="0" indent="0" algn="l" rtl="0">
              <a:lnSpc>
                <a:spcPct val="100000"/>
              </a:lnSpc>
              <a:spcBef>
                <a:spcPts val="0"/>
              </a:spcBef>
              <a:spcAft>
                <a:spcPts val="0"/>
              </a:spcAft>
              <a:buClr>
                <a:srgbClr val="16254E"/>
              </a:buClr>
              <a:buSzPts val="2200"/>
            </a:pPr>
            <a:endParaRPr lang="en-US" sz="1800" dirty="0"/>
          </a:p>
          <a:p>
            <a:pPr marL="372110" lvl="0" indent="-342900" algn="l" rtl="0">
              <a:lnSpc>
                <a:spcPct val="100000"/>
              </a:lnSpc>
              <a:spcBef>
                <a:spcPts val="0"/>
              </a:spcBef>
              <a:spcAft>
                <a:spcPts val="0"/>
              </a:spcAft>
              <a:buClr>
                <a:srgbClr val="16254E"/>
              </a:buClr>
              <a:buSzPts val="2200"/>
              <a:buFontTx/>
              <a:buChar char="-"/>
            </a:pPr>
            <a:r>
              <a:rPr lang="en-US" sz="2400" dirty="0"/>
              <a:t>Experiencing and/or witnessing abuse, violence, or neglect</a:t>
            </a:r>
          </a:p>
          <a:p>
            <a:pPr marL="372110" lvl="0" indent="-342900" algn="l" rtl="0">
              <a:lnSpc>
                <a:spcPct val="100000"/>
              </a:lnSpc>
              <a:spcBef>
                <a:spcPts val="0"/>
              </a:spcBef>
              <a:spcAft>
                <a:spcPts val="0"/>
              </a:spcAft>
              <a:buClr>
                <a:srgbClr val="16254E"/>
              </a:buClr>
              <a:buSzPts val="2200"/>
              <a:buFontTx/>
              <a:buChar char="-"/>
            </a:pPr>
            <a:r>
              <a:rPr lang="en-US" sz="2400" dirty="0"/>
              <a:t>Having a family member or loved one die by suicide</a:t>
            </a:r>
          </a:p>
          <a:p>
            <a:pPr marL="372110" lvl="0" indent="-342900" algn="l" rtl="0">
              <a:lnSpc>
                <a:spcPct val="100000"/>
              </a:lnSpc>
              <a:spcBef>
                <a:spcPts val="0"/>
              </a:spcBef>
              <a:spcAft>
                <a:spcPts val="0"/>
              </a:spcAft>
              <a:buClr>
                <a:srgbClr val="16254E"/>
              </a:buClr>
              <a:buSzPts val="2200"/>
              <a:buFontTx/>
              <a:buChar char="-"/>
            </a:pPr>
            <a:r>
              <a:rPr lang="en-US" sz="2400" dirty="0"/>
              <a:t>Growing up in a household where people misuse substances or experience untreated mental health issues</a:t>
            </a:r>
          </a:p>
          <a:p>
            <a:pPr marL="372110" lvl="0" indent="-342900" algn="l" rtl="0">
              <a:lnSpc>
                <a:spcPct val="100000"/>
              </a:lnSpc>
              <a:spcBef>
                <a:spcPts val="0"/>
              </a:spcBef>
              <a:spcAft>
                <a:spcPts val="0"/>
              </a:spcAft>
              <a:buClr>
                <a:srgbClr val="16254E"/>
              </a:buClr>
              <a:buSzPts val="2200"/>
              <a:buFontTx/>
              <a:buChar char="-"/>
            </a:pPr>
            <a:r>
              <a:rPr lang="en-US" sz="2400" dirty="0"/>
              <a:t>Separation from a parent or other household member due to incarceration</a:t>
            </a:r>
          </a:p>
          <a:p>
            <a:pPr marL="372110" lvl="0" indent="-342900" algn="l" rtl="0">
              <a:lnSpc>
                <a:spcPct val="100000"/>
              </a:lnSpc>
              <a:spcBef>
                <a:spcPts val="0"/>
              </a:spcBef>
              <a:spcAft>
                <a:spcPts val="0"/>
              </a:spcAft>
              <a:buClr>
                <a:srgbClr val="16254E"/>
              </a:buClr>
              <a:buSzPts val="2200"/>
              <a:buFontTx/>
              <a:buChar char="-"/>
            </a:pPr>
            <a:r>
              <a:rPr lang="en-US" sz="2400" dirty="0"/>
              <a:t>Exposure to and experience of structural violence</a:t>
            </a:r>
          </a:p>
          <a:p>
            <a:pPr marL="342900" lvl="0" indent="-218440" algn="l" rtl="0">
              <a:lnSpc>
                <a:spcPct val="100000"/>
              </a:lnSpc>
              <a:spcBef>
                <a:spcPts val="1000"/>
              </a:spcBef>
              <a:spcAft>
                <a:spcPts val="0"/>
              </a:spcAft>
              <a:buClr>
                <a:srgbClr val="16254E"/>
              </a:buClr>
              <a:buSzPts val="1960"/>
              <a:buFont typeface="Arial"/>
              <a:buNone/>
            </a:pPr>
            <a:endParaRPr lang="en-US" sz="2400" dirty="0"/>
          </a:p>
          <a:p>
            <a:pPr>
              <a:lnSpc>
                <a:spcPct val="100000"/>
              </a:lnSpc>
            </a:pPr>
            <a:endParaRPr lang="en-US" dirty="0"/>
          </a:p>
        </p:txBody>
      </p:sp>
      <p:sp>
        <p:nvSpPr>
          <p:cNvPr id="4" name="Title 3">
            <a:extLst>
              <a:ext uri="{FF2B5EF4-FFF2-40B4-BE49-F238E27FC236}">
                <a16:creationId xmlns:a16="http://schemas.microsoft.com/office/drawing/2014/main" id="{A1DCF863-A7FB-46A4-BB76-502AA5472182}"/>
              </a:ext>
            </a:extLst>
          </p:cNvPr>
          <p:cNvSpPr>
            <a:spLocks noGrp="1"/>
          </p:cNvSpPr>
          <p:nvPr>
            <p:ph type="title"/>
          </p:nvPr>
        </p:nvSpPr>
        <p:spPr/>
        <p:txBody>
          <a:bodyPr>
            <a:normAutofit fontScale="90000"/>
          </a:bodyPr>
          <a:lstStyle/>
          <a:p>
            <a:r>
              <a:rPr lang="en-US" dirty="0"/>
              <a:t>Adverse Childhood Experiences</a:t>
            </a:r>
          </a:p>
        </p:txBody>
      </p:sp>
    </p:spTree>
    <p:extLst>
      <p:ext uri="{BB962C8B-B14F-4D97-AF65-F5344CB8AC3E}">
        <p14:creationId xmlns:p14="http://schemas.microsoft.com/office/powerpoint/2010/main" val="3275887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C7C7BF-0DA7-4357-A746-BE87BC1151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a:p>
        </p:txBody>
      </p:sp>
      <p:sp>
        <p:nvSpPr>
          <p:cNvPr id="3" name="Text Placeholder 2">
            <a:extLst>
              <a:ext uri="{FF2B5EF4-FFF2-40B4-BE49-F238E27FC236}">
                <a16:creationId xmlns:a16="http://schemas.microsoft.com/office/drawing/2014/main" id="{1AB67017-A355-431D-8E86-78EEB8AF1B5E}"/>
              </a:ext>
            </a:extLst>
          </p:cNvPr>
          <p:cNvSpPr>
            <a:spLocks noGrp="1"/>
          </p:cNvSpPr>
          <p:nvPr>
            <p:ph type="body" idx="1"/>
          </p:nvPr>
        </p:nvSpPr>
        <p:spPr/>
        <p:txBody>
          <a:bodyPr>
            <a:normAutofit/>
          </a:bodyPr>
          <a:lstStyle/>
          <a:p>
            <a:pPr marL="354330" indent="-342900">
              <a:lnSpc>
                <a:spcPct val="100000"/>
              </a:lnSpc>
              <a:buFontTx/>
              <a:buChar char="-"/>
            </a:pPr>
            <a:r>
              <a:rPr lang="en-US" sz="2400" dirty="0"/>
              <a:t>A 2003 study found that each adverse childhood experience increases the likelihood of illicit substance use between two- and four-fold.</a:t>
            </a:r>
          </a:p>
          <a:p>
            <a:pPr marL="354330" indent="-342900">
              <a:lnSpc>
                <a:spcPct val="100000"/>
              </a:lnSpc>
              <a:buFontTx/>
              <a:buChar char="-"/>
            </a:pPr>
            <a:r>
              <a:rPr lang="en-US" sz="2400" dirty="0"/>
              <a:t>Early use of alcohol, higher risk of chaotic alcohol use as an adult, and prescription drug use are correlated with experiencing four or more ACEs. </a:t>
            </a:r>
          </a:p>
          <a:p>
            <a:pPr marL="354330" lvl="0" indent="-342900" algn="l" rtl="0">
              <a:lnSpc>
                <a:spcPct val="100000"/>
              </a:lnSpc>
              <a:spcBef>
                <a:spcPts val="1000"/>
              </a:spcBef>
              <a:spcAft>
                <a:spcPts val="0"/>
              </a:spcAft>
              <a:buClr>
                <a:srgbClr val="16254E"/>
              </a:buClr>
              <a:buSzPts val="2200"/>
              <a:buFontTx/>
              <a:buChar char="-"/>
            </a:pPr>
            <a:r>
              <a:rPr lang="en-US" sz="2400" dirty="0"/>
              <a:t>About one in six US adults report experiencing four or more ACEs before age 17. </a:t>
            </a:r>
          </a:p>
          <a:p>
            <a:pPr marL="354330" lvl="0" indent="-342900" algn="l" rtl="0">
              <a:lnSpc>
                <a:spcPct val="100000"/>
              </a:lnSpc>
              <a:spcBef>
                <a:spcPts val="1000"/>
              </a:spcBef>
              <a:spcAft>
                <a:spcPts val="0"/>
              </a:spcAft>
              <a:buClr>
                <a:srgbClr val="16254E"/>
              </a:buClr>
              <a:buSzPts val="2200"/>
              <a:buFontTx/>
              <a:buChar char="-"/>
            </a:pPr>
            <a:r>
              <a:rPr lang="en-US" sz="2400" dirty="0"/>
              <a:t>Women and Black and Indigenous people of color are more likely than the general population to have experienced four or more ACEs. </a:t>
            </a:r>
          </a:p>
        </p:txBody>
      </p:sp>
      <p:sp>
        <p:nvSpPr>
          <p:cNvPr id="4" name="Title 3">
            <a:extLst>
              <a:ext uri="{FF2B5EF4-FFF2-40B4-BE49-F238E27FC236}">
                <a16:creationId xmlns:a16="http://schemas.microsoft.com/office/drawing/2014/main" id="{D515CF52-9E86-4AA5-A73E-CB04D23580BE}"/>
              </a:ext>
            </a:extLst>
          </p:cNvPr>
          <p:cNvSpPr>
            <a:spLocks noGrp="1"/>
          </p:cNvSpPr>
          <p:nvPr>
            <p:ph type="title"/>
          </p:nvPr>
        </p:nvSpPr>
        <p:spPr/>
        <p:txBody>
          <a:bodyPr>
            <a:normAutofit fontScale="90000"/>
          </a:bodyPr>
          <a:lstStyle/>
          <a:p>
            <a:r>
              <a:rPr lang="en-US" dirty="0"/>
              <a:t>ACEs and Drug User Health</a:t>
            </a:r>
          </a:p>
        </p:txBody>
      </p:sp>
    </p:spTree>
    <p:extLst>
      <p:ext uri="{BB962C8B-B14F-4D97-AF65-F5344CB8AC3E}">
        <p14:creationId xmlns:p14="http://schemas.microsoft.com/office/powerpoint/2010/main" val="224676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2"/>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433" name="Google Shape;433;p52"/>
          <p:cNvSpPr txBox="1">
            <a:spLocks noGrp="1"/>
          </p:cNvSpPr>
          <p:nvPr>
            <p:ph type="body" idx="1"/>
          </p:nvPr>
        </p:nvSpPr>
        <p:spPr>
          <a:xfrm>
            <a:off x="1780928" y="1911926"/>
            <a:ext cx="9996589" cy="39570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6254E"/>
              </a:buClr>
              <a:buSzPts val="2400"/>
            </a:pPr>
            <a:r>
              <a:rPr lang="en-US" sz="2000" dirty="0">
                <a:hlinkClick r:id="rId3"/>
              </a:rPr>
              <a:t>Substance use disorder </a:t>
            </a:r>
            <a:r>
              <a:rPr lang="en-US" sz="2000" dirty="0"/>
              <a:t>(SUD) is a clinically diagnosed pattern of symptoms stemming from continued drug use or the inability to stop using, despite experiencing physical, mental, and/or social consequences from use. </a:t>
            </a:r>
          </a:p>
          <a:p>
            <a:pPr marL="0" lvl="0" indent="0" algn="l" rtl="0">
              <a:lnSpc>
                <a:spcPct val="90000"/>
              </a:lnSpc>
              <a:spcBef>
                <a:spcPts val="0"/>
              </a:spcBef>
              <a:spcAft>
                <a:spcPts val="0"/>
              </a:spcAft>
              <a:buClr>
                <a:srgbClr val="16254E"/>
              </a:buClr>
              <a:buSzPts val="2400"/>
            </a:pPr>
            <a:endParaRPr lang="en-US" sz="2000" dirty="0"/>
          </a:p>
          <a:p>
            <a:pPr marL="342900" lvl="0" indent="-342900" algn="l" rtl="0">
              <a:lnSpc>
                <a:spcPct val="90000"/>
              </a:lnSpc>
              <a:spcBef>
                <a:spcPts val="0"/>
              </a:spcBef>
              <a:spcAft>
                <a:spcPts val="0"/>
              </a:spcAft>
              <a:buClr>
                <a:srgbClr val="16254E"/>
              </a:buClr>
              <a:buSzPts val="2400"/>
              <a:buFontTx/>
              <a:buChar char="-"/>
            </a:pPr>
            <a:r>
              <a:rPr lang="en-US" sz="2000" dirty="0"/>
              <a:t>Symptoms of SUD include cravings and unmanageable urges to use, increased tolerance, and physical/mental withdrawal symptoms.</a:t>
            </a:r>
            <a:r>
              <a:rPr lang="en-US" sz="2000" baseline="30000" dirty="0"/>
              <a:t>1</a:t>
            </a:r>
          </a:p>
          <a:p>
            <a:pPr marL="342900" lvl="0" indent="-342900" algn="l" rtl="0">
              <a:lnSpc>
                <a:spcPct val="90000"/>
              </a:lnSpc>
              <a:spcBef>
                <a:spcPts val="1000"/>
              </a:spcBef>
              <a:spcAft>
                <a:spcPts val="0"/>
              </a:spcAft>
              <a:buClr>
                <a:srgbClr val="16254E"/>
              </a:buClr>
              <a:buSzPts val="2400"/>
              <a:buFontTx/>
              <a:buChar char="-"/>
            </a:pPr>
            <a:r>
              <a:rPr lang="en-US" sz="2000" dirty="0"/>
              <a:t>Withdrawal from certain drugs, like alcohol and benzodiazepines, can be severe and include potentially fatal symptoms like seizures, hallucinations, and depression—so people should always have medical supervision when tapering off these drugs. </a:t>
            </a:r>
          </a:p>
          <a:p>
            <a:pPr marL="342900" lvl="0" indent="-342900" algn="l" rtl="0">
              <a:lnSpc>
                <a:spcPct val="90000"/>
              </a:lnSpc>
              <a:spcBef>
                <a:spcPts val="1000"/>
              </a:spcBef>
              <a:spcAft>
                <a:spcPts val="0"/>
              </a:spcAft>
              <a:buClr>
                <a:srgbClr val="16254E"/>
              </a:buClr>
              <a:buSzPts val="2400"/>
              <a:buFontTx/>
              <a:buChar char="-"/>
            </a:pPr>
            <a:r>
              <a:rPr lang="en-US" sz="2000" dirty="0"/>
              <a:t>For opioid users with physical dependence, withdrawal can include flu-like symptoms and be incredibly painful. </a:t>
            </a:r>
          </a:p>
          <a:p>
            <a:pPr marL="800100" lvl="1" indent="-342900">
              <a:spcBef>
                <a:spcPts val="1000"/>
              </a:spcBef>
              <a:buClr>
                <a:srgbClr val="16254E"/>
              </a:buClr>
              <a:buSzPts val="2400"/>
              <a:buFontTx/>
              <a:buChar char="-"/>
            </a:pPr>
            <a:r>
              <a:rPr lang="en-US" sz="2000" dirty="0"/>
              <a:t>People with opioid use disorder (OUD) will often use not to get “high,” but to “stay well,” or prevent the debilitating symptoms of opioid withdrawal. </a:t>
            </a:r>
            <a:endParaRPr sz="2000" dirty="0"/>
          </a:p>
        </p:txBody>
      </p:sp>
      <p:sp>
        <p:nvSpPr>
          <p:cNvPr id="434" name="Google Shape;434;p52"/>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Substance Use Disorders </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F05298-CAC9-4629-9E8F-81C58EE7FA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sp>
        <p:nvSpPr>
          <p:cNvPr id="3" name="Title 2">
            <a:extLst>
              <a:ext uri="{FF2B5EF4-FFF2-40B4-BE49-F238E27FC236}">
                <a16:creationId xmlns:a16="http://schemas.microsoft.com/office/drawing/2014/main" id="{32EB5F88-8B1F-4573-BF39-5037CD31E081}"/>
              </a:ext>
            </a:extLst>
          </p:cNvPr>
          <p:cNvSpPr>
            <a:spLocks noGrp="1"/>
          </p:cNvSpPr>
          <p:nvPr>
            <p:ph type="ctrTitle"/>
          </p:nvPr>
        </p:nvSpPr>
        <p:spPr/>
        <p:txBody>
          <a:bodyPr/>
          <a:lstStyle/>
          <a:p>
            <a:r>
              <a:rPr lang="en-US" dirty="0"/>
              <a:t>Drug user health and safety</a:t>
            </a:r>
          </a:p>
        </p:txBody>
      </p:sp>
    </p:spTree>
    <p:extLst>
      <p:ext uri="{BB962C8B-B14F-4D97-AF65-F5344CB8AC3E}">
        <p14:creationId xmlns:p14="http://schemas.microsoft.com/office/powerpoint/2010/main" val="324548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3"/>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
        <p:nvSpPr>
          <p:cNvPr id="441" name="Google Shape;441;p53"/>
          <p:cNvSpPr txBox="1">
            <a:spLocks noGrp="1"/>
          </p:cNvSpPr>
          <p:nvPr>
            <p:ph type="title"/>
          </p:nvPr>
        </p:nvSpPr>
        <p:spPr>
          <a:xfrm>
            <a:off x="1780928" y="738167"/>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Common Types of Drugs</a:t>
            </a:r>
            <a:endParaRPr dirty="0"/>
          </a:p>
        </p:txBody>
      </p:sp>
      <p:grpSp>
        <p:nvGrpSpPr>
          <p:cNvPr id="442" name="Google Shape;442;p53"/>
          <p:cNvGrpSpPr/>
          <p:nvPr/>
        </p:nvGrpSpPr>
        <p:grpSpPr>
          <a:xfrm>
            <a:off x="597276" y="1574948"/>
            <a:ext cx="10997448" cy="4571766"/>
            <a:chOff x="0" y="293951"/>
            <a:chExt cx="11057465" cy="4492095"/>
          </a:xfrm>
        </p:grpSpPr>
        <p:sp>
          <p:nvSpPr>
            <p:cNvPr id="443" name="Google Shape;443;p53"/>
            <p:cNvSpPr/>
            <p:nvPr/>
          </p:nvSpPr>
          <p:spPr>
            <a:xfrm>
              <a:off x="0" y="293951"/>
              <a:ext cx="3455458" cy="207327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53"/>
            <p:cNvSpPr txBox="1"/>
            <p:nvPr/>
          </p:nvSpPr>
          <p:spPr>
            <a:xfrm>
              <a:off x="0" y="293951"/>
              <a:ext cx="3455458" cy="2073274"/>
            </a:xfrm>
            <a:prstGeom prst="rect">
              <a:avLst/>
            </a:prstGeom>
            <a:solidFill>
              <a:srgbClr val="8296B0"/>
            </a:solid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SzPts val="2400"/>
                <a:buFont typeface="Calibri"/>
                <a:buNone/>
              </a:pPr>
              <a:r>
                <a:rPr lang="en-US" sz="2200" b="1" i="0" u="none" strike="noStrike" cap="none" dirty="0">
                  <a:solidFill>
                    <a:schemeClr val="lt1"/>
                  </a:solidFill>
                  <a:latin typeface="Calibri"/>
                  <a:ea typeface="Calibri"/>
                  <a:cs typeface="Calibri"/>
                  <a:sym typeface="Calibri"/>
                </a:rPr>
                <a:t>Cannabis</a:t>
              </a:r>
              <a:endParaRPr lang="en-US" sz="2200" dirty="0">
                <a:solidFill>
                  <a:schemeClr val="lt1"/>
                </a:solidFill>
                <a:ea typeface="Calibri"/>
              </a:endParaRPr>
            </a:p>
            <a:p>
              <a:pPr marL="0" marR="0" lvl="0" indent="0" algn="ctr" rtl="0">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Cannabis flower, hash, THC and CBD extracts, dabs, shatter, tinctures, etc. (also hallucinogenic)</a:t>
              </a:r>
              <a:endParaRPr sz="1400" b="0" i="0" u="none" strike="noStrike" cap="none" dirty="0">
                <a:solidFill>
                  <a:schemeClr val="lt1"/>
                </a:solidFill>
                <a:latin typeface="Arial"/>
                <a:ea typeface="Arial"/>
                <a:cs typeface="Arial"/>
                <a:sym typeface="Arial"/>
              </a:endParaRPr>
            </a:p>
          </p:txBody>
        </p:sp>
        <p:sp>
          <p:nvSpPr>
            <p:cNvPr id="445" name="Google Shape;445;p53"/>
            <p:cNvSpPr/>
            <p:nvPr/>
          </p:nvSpPr>
          <p:spPr>
            <a:xfrm>
              <a:off x="3801003" y="293951"/>
              <a:ext cx="3455458" cy="207327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53"/>
            <p:cNvSpPr txBox="1"/>
            <p:nvPr/>
          </p:nvSpPr>
          <p:spPr>
            <a:xfrm>
              <a:off x="3801003" y="293951"/>
              <a:ext cx="3455458" cy="2073273"/>
            </a:xfrm>
            <a:prstGeom prst="rect">
              <a:avLst/>
            </a:prstGeom>
            <a:solidFill>
              <a:srgbClr val="8296B0"/>
            </a:solid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SzPts val="2400"/>
                <a:buFont typeface="Calibri"/>
                <a:buNone/>
              </a:pPr>
              <a:r>
                <a:rPr lang="en-US" sz="2200" b="1" i="0" u="none" strike="noStrike" cap="none" dirty="0">
                  <a:solidFill>
                    <a:schemeClr val="lt1"/>
                  </a:solidFill>
                  <a:latin typeface="Calibri"/>
                  <a:ea typeface="Calibri"/>
                  <a:cs typeface="Calibri"/>
                  <a:sym typeface="Calibri"/>
                </a:rPr>
                <a:t>Opioids</a:t>
              </a:r>
              <a:endParaRPr sz="2200" b="0" i="0" u="none" strike="noStrike" cap="none" dirty="0">
                <a:solidFill>
                  <a:schemeClr val="lt1"/>
                </a:solidFill>
                <a:latin typeface="Calibri"/>
                <a:ea typeface="Calibri"/>
                <a:cs typeface="Calibri"/>
                <a:sym typeface="Calibri"/>
              </a:endParaRPr>
            </a:p>
            <a:p>
              <a:pPr marL="0" marR="0" lvl="0" indent="0" algn="ctr" rtl="0">
                <a:spcBef>
                  <a:spcPts val="70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O</a:t>
              </a:r>
              <a:r>
                <a:rPr lang="en-US" sz="2000" b="0" i="0" u="none" strike="noStrike" cap="none" dirty="0">
                  <a:solidFill>
                    <a:schemeClr val="lt1"/>
                  </a:solidFill>
                  <a:latin typeface="Calibri"/>
                  <a:ea typeface="Calibri"/>
                  <a:cs typeface="Calibri"/>
                  <a:sym typeface="Calibri"/>
                </a:rPr>
                <a:t>pium, heroin (powder and tar), morphine, codeine, fentanyl, </a:t>
              </a:r>
              <a:r>
                <a:rPr lang="en-US" sz="2000" b="0" i="0" u="none" strike="noStrike" cap="none" dirty="0" err="1">
                  <a:solidFill>
                    <a:schemeClr val="lt1"/>
                  </a:solidFill>
                  <a:latin typeface="Calibri"/>
                  <a:ea typeface="Calibri"/>
                  <a:cs typeface="Calibri"/>
                  <a:sym typeface="Calibri"/>
                </a:rPr>
                <a:t>carfentanyl</a:t>
              </a:r>
              <a:r>
                <a:rPr lang="en-US" sz="2000" b="0" i="0" u="none" strike="noStrike" cap="none" dirty="0">
                  <a:solidFill>
                    <a:schemeClr val="lt1"/>
                  </a:solidFill>
                  <a:latin typeface="Calibri"/>
                  <a:ea typeface="Calibri"/>
                  <a:cs typeface="Calibri"/>
                  <a:sym typeface="Calibri"/>
                </a:rPr>
                <a:t>, oxycodone (Oxycontin, Percocet)</a:t>
              </a:r>
              <a:endParaRPr sz="1400" b="0" i="0" u="none" strike="noStrike" cap="none" dirty="0">
                <a:solidFill>
                  <a:srgbClr val="000000"/>
                </a:solidFill>
                <a:latin typeface="Arial"/>
                <a:ea typeface="Arial"/>
                <a:cs typeface="Arial"/>
                <a:sym typeface="Arial"/>
              </a:endParaRPr>
            </a:p>
          </p:txBody>
        </p:sp>
        <p:sp>
          <p:nvSpPr>
            <p:cNvPr id="447" name="Google Shape;447;p53"/>
            <p:cNvSpPr/>
            <p:nvPr/>
          </p:nvSpPr>
          <p:spPr>
            <a:xfrm>
              <a:off x="7602007" y="293951"/>
              <a:ext cx="3455458" cy="207327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53"/>
            <p:cNvSpPr txBox="1"/>
            <p:nvPr/>
          </p:nvSpPr>
          <p:spPr>
            <a:xfrm>
              <a:off x="7602007" y="293951"/>
              <a:ext cx="3455458" cy="2073273"/>
            </a:xfrm>
            <a:prstGeom prst="rect">
              <a:avLst/>
            </a:prstGeom>
            <a:solidFill>
              <a:srgbClr val="8296B0"/>
            </a:solid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SzPts val="2400"/>
                <a:buFont typeface="Calibri"/>
                <a:buNone/>
              </a:pPr>
              <a:r>
                <a:rPr lang="en-US" sz="2200" b="1" i="0" u="none" strike="noStrike" cap="none" dirty="0">
                  <a:solidFill>
                    <a:schemeClr val="lt1"/>
                  </a:solidFill>
                  <a:latin typeface="Calibri"/>
                  <a:ea typeface="Calibri"/>
                  <a:cs typeface="Calibri"/>
                  <a:sym typeface="Calibri"/>
                </a:rPr>
                <a:t>Sedatives</a:t>
              </a:r>
              <a:endParaRPr sz="22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Clr>
                  <a:schemeClr val="lt1"/>
                </a:buClr>
                <a:buSzPts val="2000"/>
                <a:buFont typeface="Calibri"/>
                <a:buNone/>
              </a:pPr>
              <a:r>
                <a:rPr lang="en-US" sz="1800" b="0" i="0" u="none" strike="noStrike" cap="none" dirty="0">
                  <a:solidFill>
                    <a:schemeClr val="lt1"/>
                  </a:solidFill>
                  <a:latin typeface="Calibri"/>
                  <a:ea typeface="Calibri"/>
                  <a:cs typeface="Calibri"/>
                  <a:sym typeface="Calibri"/>
                </a:rPr>
                <a:t>Barbiturates (Amytal, Seconal), methaqualone (Quaaludes), benzodiazepines (diazepam/Valium, lorazepam/ Ativan,  clonazepam/</a:t>
              </a:r>
              <a:r>
                <a:rPr lang="en-US" sz="1800" b="0" i="0" u="none" strike="noStrike" cap="none" dirty="0" err="1">
                  <a:solidFill>
                    <a:schemeClr val="lt1"/>
                  </a:solidFill>
                  <a:latin typeface="Calibri"/>
                  <a:ea typeface="Calibri"/>
                  <a:cs typeface="Calibri"/>
                  <a:sym typeface="Calibri"/>
                </a:rPr>
                <a:t>Klonopin</a:t>
              </a:r>
              <a:r>
                <a:rPr lang="en-US" sz="1800" b="0" i="0" u="none" strike="noStrike" cap="none" dirty="0">
                  <a:solidFill>
                    <a:schemeClr val="lt1"/>
                  </a:solidFill>
                  <a:latin typeface="Calibri"/>
                  <a:ea typeface="Calibri"/>
                  <a:cs typeface="Calibri"/>
                  <a:sym typeface="Calibri"/>
                </a:rPr>
                <a:t>, alprazolam/Xanax)</a:t>
              </a:r>
              <a:endParaRPr sz="1200" b="0" i="0" u="none" strike="noStrike" cap="none" dirty="0">
                <a:solidFill>
                  <a:srgbClr val="000000"/>
                </a:solidFill>
                <a:latin typeface="Arial"/>
                <a:ea typeface="Arial"/>
                <a:cs typeface="Arial"/>
                <a:sym typeface="Arial"/>
              </a:endParaRPr>
            </a:p>
          </p:txBody>
        </p:sp>
        <p:sp>
          <p:nvSpPr>
            <p:cNvPr id="449" name="Google Shape;449;p53"/>
            <p:cNvSpPr/>
            <p:nvPr/>
          </p:nvSpPr>
          <p:spPr>
            <a:xfrm>
              <a:off x="0" y="2712772"/>
              <a:ext cx="3455458" cy="207327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53"/>
            <p:cNvSpPr txBox="1"/>
            <p:nvPr/>
          </p:nvSpPr>
          <p:spPr>
            <a:xfrm>
              <a:off x="0" y="2712772"/>
              <a:ext cx="3455458" cy="2073274"/>
            </a:xfrm>
            <a:prstGeom prst="rect">
              <a:avLst/>
            </a:prstGeom>
            <a:solidFill>
              <a:srgbClr val="8296B0"/>
            </a:solid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SzPts val="2400"/>
                <a:buFont typeface="Calibri"/>
                <a:buNone/>
              </a:pPr>
              <a:r>
                <a:rPr lang="en-US" sz="2200" b="1" i="0" u="none" strike="noStrike" cap="none" dirty="0">
                  <a:solidFill>
                    <a:schemeClr val="lt1"/>
                  </a:solidFill>
                  <a:latin typeface="Calibri"/>
                  <a:ea typeface="Calibri"/>
                  <a:cs typeface="Calibri"/>
                  <a:sym typeface="Calibri"/>
                </a:rPr>
                <a:t>Stimulants</a:t>
              </a:r>
              <a:r>
                <a:rPr lang="en-US" sz="2400" b="1" i="0" u="none" strike="noStrike" cap="none" dirty="0">
                  <a:solidFill>
                    <a:schemeClr val="lt1"/>
                  </a:solidFill>
                  <a:latin typeface="Calibri"/>
                  <a:ea typeface="Calibri"/>
                  <a:cs typeface="Calibri"/>
                  <a:sym typeface="Calibri"/>
                </a:rPr>
                <a:t> </a:t>
              </a:r>
              <a:endParaRPr sz="2000" dirty="0">
                <a:solidFill>
                  <a:schemeClr val="lt1"/>
                </a:solidFill>
                <a:latin typeface="Calibri"/>
                <a:ea typeface="Calibri"/>
                <a:cs typeface="Calibri"/>
                <a:sym typeface="Calibri"/>
              </a:endParaRPr>
            </a:p>
            <a:p>
              <a:pPr marL="0" marR="0" lvl="0" indent="0" algn="ctr" rtl="0">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Po</a:t>
              </a:r>
              <a:r>
                <a:rPr lang="en-US" sz="2000" dirty="0">
                  <a:solidFill>
                    <a:schemeClr val="lt1"/>
                  </a:solidFill>
                  <a:latin typeface="Calibri"/>
                  <a:ea typeface="Calibri"/>
                  <a:cs typeface="Calibri"/>
                  <a:sym typeface="Calibri"/>
                </a:rPr>
                <a:t>wder c</a:t>
              </a:r>
              <a:r>
                <a:rPr lang="en-US" sz="2000" b="0" i="0" u="none" strike="noStrike" cap="none" dirty="0">
                  <a:solidFill>
                    <a:schemeClr val="lt1"/>
                  </a:solidFill>
                  <a:latin typeface="Calibri"/>
                  <a:ea typeface="Calibri"/>
                  <a:cs typeface="Calibri"/>
                  <a:sym typeface="Calibri"/>
                </a:rPr>
                <a:t>ocaine, crack cocaine, methamphetamine, illicit and prescription amphetamines (Ritalin, Dexedrine, Adderall)   </a:t>
              </a:r>
              <a:endParaRPr sz="1400" b="0" i="0" u="none" strike="noStrike" cap="none" dirty="0">
                <a:solidFill>
                  <a:srgbClr val="000000"/>
                </a:solidFill>
                <a:latin typeface="Arial"/>
                <a:ea typeface="Arial"/>
                <a:cs typeface="Arial"/>
                <a:sym typeface="Arial"/>
              </a:endParaRPr>
            </a:p>
          </p:txBody>
        </p:sp>
        <p:sp>
          <p:nvSpPr>
            <p:cNvPr id="451" name="Google Shape;451;p53"/>
            <p:cNvSpPr/>
            <p:nvPr/>
          </p:nvSpPr>
          <p:spPr>
            <a:xfrm>
              <a:off x="3801003" y="2712772"/>
              <a:ext cx="3455458" cy="207327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53"/>
            <p:cNvSpPr txBox="1"/>
            <p:nvPr/>
          </p:nvSpPr>
          <p:spPr>
            <a:xfrm>
              <a:off x="3801003" y="2712772"/>
              <a:ext cx="3455458" cy="2073274"/>
            </a:xfrm>
            <a:prstGeom prst="rect">
              <a:avLst/>
            </a:prstGeom>
            <a:solidFill>
              <a:srgbClr val="8296B0"/>
            </a:solid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SzPts val="2400"/>
                <a:buFont typeface="Calibri"/>
                <a:buNone/>
              </a:pPr>
              <a:r>
                <a:rPr lang="en-US" sz="2200" b="1" i="0" u="none" strike="noStrike" cap="none" dirty="0">
                  <a:solidFill>
                    <a:schemeClr val="lt1"/>
                  </a:solidFill>
                  <a:latin typeface="Calibri"/>
                  <a:ea typeface="Calibri"/>
                  <a:cs typeface="Calibri"/>
                  <a:sym typeface="Calibri"/>
                </a:rPr>
                <a:t>Psychedelics,  </a:t>
              </a:r>
              <a:r>
                <a:rPr lang="en-US" sz="2200" b="1" i="0" u="none" strike="noStrike" cap="none" dirty="0" err="1">
                  <a:solidFill>
                    <a:schemeClr val="lt1"/>
                  </a:solidFill>
                  <a:latin typeface="Calibri"/>
                  <a:ea typeface="Calibri"/>
                  <a:cs typeface="Calibri"/>
                  <a:sym typeface="Calibri"/>
                </a:rPr>
                <a:t>Disassociatives</a:t>
              </a:r>
              <a:endParaRPr sz="2000" b="0" i="0" u="none" strike="noStrike" cap="none" dirty="0">
                <a:solidFill>
                  <a:schemeClr val="lt1"/>
                </a:solidFill>
                <a:latin typeface="Calibri"/>
                <a:ea typeface="Calibri"/>
                <a:cs typeface="Calibri"/>
                <a:sym typeface="Calibri"/>
              </a:endParaRPr>
            </a:p>
            <a:p>
              <a:pPr marL="0" marR="0" lvl="0" indent="0" algn="ctr" rtl="0">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Acid/LSD, psilocybin (shrooms), mescaline</a:t>
              </a:r>
              <a:r>
                <a:rPr lang="en-US" sz="2000" dirty="0">
                  <a:solidFill>
                    <a:schemeClr val="lt1"/>
                  </a:solidFill>
                  <a:latin typeface="Calibri"/>
                  <a:ea typeface="Calibri"/>
                  <a:cs typeface="Calibri"/>
                  <a:sym typeface="Calibri"/>
                </a:rPr>
                <a:t>, peyote</a:t>
              </a:r>
              <a:r>
                <a:rPr lang="en-US" sz="2000" b="0" i="0" u="none" strike="noStrike" cap="none" dirty="0">
                  <a:solidFill>
                    <a:schemeClr val="lt1"/>
                  </a:solidFill>
                  <a:latin typeface="Calibri"/>
                  <a:ea typeface="Calibri"/>
                  <a:cs typeface="Calibri"/>
                  <a:sym typeface="Calibri"/>
                </a:rPr>
                <a:t>, MDMA/MDA (ecstasy, molly), ketamine</a:t>
              </a:r>
              <a:endParaRPr sz="1400" b="0" i="0" u="none" strike="noStrike" cap="none" dirty="0">
                <a:solidFill>
                  <a:srgbClr val="000000"/>
                </a:solidFill>
                <a:latin typeface="Arial"/>
                <a:ea typeface="Arial"/>
                <a:cs typeface="Arial"/>
                <a:sym typeface="Arial"/>
              </a:endParaRPr>
            </a:p>
          </p:txBody>
        </p:sp>
        <p:sp>
          <p:nvSpPr>
            <p:cNvPr id="453" name="Google Shape;453;p53"/>
            <p:cNvSpPr/>
            <p:nvPr/>
          </p:nvSpPr>
          <p:spPr>
            <a:xfrm>
              <a:off x="7602007" y="2712772"/>
              <a:ext cx="3455458" cy="207327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53"/>
            <p:cNvSpPr txBox="1"/>
            <p:nvPr/>
          </p:nvSpPr>
          <p:spPr>
            <a:xfrm>
              <a:off x="7602007" y="2712772"/>
              <a:ext cx="3455458" cy="2073274"/>
            </a:xfrm>
            <a:prstGeom prst="rect">
              <a:avLst/>
            </a:prstGeom>
            <a:solidFill>
              <a:srgbClr val="8296B0"/>
            </a:solid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SzPts val="2400"/>
                <a:buFont typeface="Calibri"/>
                <a:buNone/>
              </a:pPr>
              <a:r>
                <a:rPr lang="en-US" sz="2400" b="1" i="0" u="none" strike="noStrike" cap="none" dirty="0">
                  <a:solidFill>
                    <a:schemeClr val="lt1"/>
                  </a:solidFill>
                  <a:latin typeface="Calibri"/>
                  <a:ea typeface="Calibri"/>
                  <a:cs typeface="Calibri"/>
                  <a:sym typeface="Calibri"/>
                </a:rPr>
                <a:t>Other Drugs</a:t>
              </a:r>
              <a:endParaRPr sz="16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Nicotine and tobacco products (chew, snuff, vapes</a:t>
              </a:r>
              <a:r>
                <a:rPr lang="en-US" sz="2000" b="0" i="0" u="none" strike="noStrike" cap="none" dirty="0">
                  <a:solidFill>
                    <a:schemeClr val="lt1"/>
                  </a:solidFill>
                  <a:latin typeface="Calibri"/>
                  <a:ea typeface="Calibri"/>
                  <a:cs typeface="Calibri"/>
                  <a:sym typeface="Calibri"/>
                </a:rPr>
                <a:t>), caffeine</a:t>
              </a:r>
              <a:r>
                <a:rPr lang="en-US" sz="2000" dirty="0">
                  <a:solidFill>
                    <a:schemeClr val="lt1"/>
                  </a:solidFill>
                  <a:latin typeface="Calibri"/>
                  <a:ea typeface="Calibri"/>
                  <a:cs typeface="Calibri"/>
                  <a:sym typeface="Calibri"/>
                </a:rPr>
                <a:t> products (</a:t>
              </a:r>
              <a:r>
                <a:rPr lang="en-US" sz="2000" b="0" i="0" u="none" strike="noStrike" cap="none" dirty="0">
                  <a:solidFill>
                    <a:schemeClr val="lt1"/>
                  </a:solidFill>
                  <a:latin typeface="Calibri"/>
                  <a:ea typeface="Calibri"/>
                  <a:cs typeface="Calibri"/>
                  <a:sym typeface="Calibri"/>
                </a:rPr>
                <a:t>coffee, soda, energy drinks), alcohol</a:t>
              </a:r>
              <a:endParaRPr sz="20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4"/>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460" name="Google Shape;460;p54"/>
          <p:cNvSpPr txBox="1">
            <a:spLocks noGrp="1"/>
          </p:cNvSpPr>
          <p:nvPr>
            <p:ph type="body" idx="1"/>
          </p:nvPr>
        </p:nvSpPr>
        <p:spPr>
          <a:xfrm>
            <a:off x="1780928" y="1911926"/>
            <a:ext cx="9996589" cy="3957061"/>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rgbClr val="16254E"/>
              </a:buClr>
              <a:buSzPct val="100000"/>
              <a:buFontTx/>
              <a:buChar char="-"/>
            </a:pPr>
            <a:r>
              <a:rPr lang="en-US" dirty="0"/>
              <a:t>Oral, swallowing, ingestion</a:t>
            </a:r>
          </a:p>
          <a:p>
            <a:pPr marL="342900" lvl="0" indent="-342900" algn="l" rtl="0">
              <a:lnSpc>
                <a:spcPct val="150000"/>
              </a:lnSpc>
              <a:spcBef>
                <a:spcPts val="0"/>
              </a:spcBef>
              <a:spcAft>
                <a:spcPts val="0"/>
              </a:spcAft>
              <a:buClr>
                <a:srgbClr val="16254E"/>
              </a:buClr>
              <a:buSzPct val="100000"/>
              <a:buFontTx/>
              <a:buChar char="-"/>
            </a:pPr>
            <a:r>
              <a:rPr lang="en-US" dirty="0"/>
              <a:t>Inhaling, smoking, freebasing</a:t>
            </a:r>
          </a:p>
          <a:p>
            <a:pPr marL="342900" lvl="0" indent="-342900" algn="l" rtl="0">
              <a:lnSpc>
                <a:spcPct val="150000"/>
              </a:lnSpc>
              <a:spcBef>
                <a:spcPts val="0"/>
              </a:spcBef>
              <a:spcAft>
                <a:spcPts val="0"/>
              </a:spcAft>
              <a:buClr>
                <a:srgbClr val="16254E"/>
              </a:buClr>
              <a:buSzPct val="100000"/>
              <a:buFontTx/>
              <a:buChar char="-"/>
            </a:pPr>
            <a:r>
              <a:rPr lang="en-US" dirty="0"/>
              <a:t>Snorting, intranasal, intramucosal (mucus membranes)</a:t>
            </a:r>
          </a:p>
          <a:p>
            <a:pPr marL="342900" indent="-342900">
              <a:lnSpc>
                <a:spcPct val="150000"/>
              </a:lnSpc>
              <a:spcBef>
                <a:spcPts val="0"/>
              </a:spcBef>
              <a:buSzPct val="100000"/>
              <a:buFontTx/>
              <a:buChar char="-"/>
            </a:pPr>
            <a:r>
              <a:rPr lang="en-US" dirty="0"/>
              <a:t>Booty bumping, plugging, </a:t>
            </a:r>
            <a:r>
              <a:rPr lang="en-US" dirty="0" err="1"/>
              <a:t>boofing</a:t>
            </a:r>
            <a:endParaRPr lang="en-US" dirty="0"/>
          </a:p>
          <a:p>
            <a:pPr marL="342900" lvl="0" indent="-342900" algn="l" rtl="0">
              <a:lnSpc>
                <a:spcPct val="150000"/>
              </a:lnSpc>
              <a:spcBef>
                <a:spcPts val="0"/>
              </a:spcBef>
              <a:spcAft>
                <a:spcPts val="0"/>
              </a:spcAft>
              <a:buClr>
                <a:srgbClr val="16254E"/>
              </a:buClr>
              <a:buSzPct val="100000"/>
              <a:buFontTx/>
              <a:buChar char="-"/>
            </a:pPr>
            <a:r>
              <a:rPr lang="en-US" dirty="0"/>
              <a:t>Intravenous injection (IV use)</a:t>
            </a:r>
          </a:p>
          <a:p>
            <a:pPr marL="342900" lvl="0" indent="-342900" algn="l" rtl="0">
              <a:lnSpc>
                <a:spcPct val="150000"/>
              </a:lnSpc>
              <a:spcBef>
                <a:spcPts val="0"/>
              </a:spcBef>
              <a:spcAft>
                <a:spcPts val="0"/>
              </a:spcAft>
              <a:buClr>
                <a:srgbClr val="16254E"/>
              </a:buClr>
              <a:buSzPct val="100000"/>
              <a:buFontTx/>
              <a:buChar char="-"/>
            </a:pPr>
            <a:r>
              <a:rPr lang="en-US" dirty="0"/>
              <a:t>Intramuscular injection (IM use)</a:t>
            </a:r>
            <a:r>
              <a:rPr dirty="0"/>
              <a:t> </a:t>
            </a:r>
            <a:endParaRPr lang="en-US" dirty="0"/>
          </a:p>
          <a:p>
            <a:pPr marL="342900" lvl="0" indent="-342900" algn="l" rtl="0">
              <a:lnSpc>
                <a:spcPct val="150000"/>
              </a:lnSpc>
              <a:spcBef>
                <a:spcPts val="0"/>
              </a:spcBef>
              <a:spcAft>
                <a:spcPts val="0"/>
              </a:spcAft>
              <a:buClr>
                <a:srgbClr val="16254E"/>
              </a:buClr>
              <a:buSzPct val="100000"/>
              <a:buFontTx/>
              <a:buChar char="-"/>
            </a:pPr>
            <a:r>
              <a:rPr lang="en-US" dirty="0"/>
              <a:t>Subcutaneous injection (skin popping)</a:t>
            </a:r>
          </a:p>
        </p:txBody>
      </p:sp>
      <p:sp>
        <p:nvSpPr>
          <p:cNvPr id="461" name="Google Shape;461;p54"/>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a:t>Routes of Administration</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2FE99E-D80A-4F69-8E22-3E050D26AC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59</a:t>
            </a:fld>
            <a:endParaRPr lang="en-US"/>
          </a:p>
        </p:txBody>
      </p:sp>
      <p:sp>
        <p:nvSpPr>
          <p:cNvPr id="4" name="Title 3">
            <a:extLst>
              <a:ext uri="{FF2B5EF4-FFF2-40B4-BE49-F238E27FC236}">
                <a16:creationId xmlns:a16="http://schemas.microsoft.com/office/drawing/2014/main" id="{73D749EC-19AA-48CA-9A00-F31C9EEB76FF}"/>
              </a:ext>
            </a:extLst>
          </p:cNvPr>
          <p:cNvSpPr>
            <a:spLocks noGrp="1"/>
          </p:cNvSpPr>
          <p:nvPr>
            <p:ph type="title"/>
          </p:nvPr>
        </p:nvSpPr>
        <p:spPr/>
        <p:txBody>
          <a:bodyPr>
            <a:normAutofit fontScale="90000"/>
          </a:bodyPr>
          <a:lstStyle/>
          <a:p>
            <a:r>
              <a:rPr lang="en-US" dirty="0"/>
              <a:t>Strategies for Safer Drug Use</a:t>
            </a:r>
          </a:p>
        </p:txBody>
      </p:sp>
      <p:sp>
        <p:nvSpPr>
          <p:cNvPr id="6" name="TextBox 5">
            <a:extLst>
              <a:ext uri="{FF2B5EF4-FFF2-40B4-BE49-F238E27FC236}">
                <a16:creationId xmlns:a16="http://schemas.microsoft.com/office/drawing/2014/main" id="{31A76EFB-EE68-4E19-952B-4947014BDC72}"/>
              </a:ext>
            </a:extLst>
          </p:cNvPr>
          <p:cNvSpPr txBox="1"/>
          <p:nvPr/>
        </p:nvSpPr>
        <p:spPr>
          <a:xfrm>
            <a:off x="676335" y="1610060"/>
            <a:ext cx="2519152" cy="3662541"/>
          </a:xfrm>
          <a:prstGeom prst="rect">
            <a:avLst/>
          </a:prstGeom>
          <a:noFill/>
        </p:spPr>
        <p:txBody>
          <a:bodyPr wrap="square" rtlCol="0">
            <a:spAutoFit/>
          </a:bodyPr>
          <a:lstStyle/>
          <a:p>
            <a:pPr algn="ctr"/>
            <a:r>
              <a:rPr lang="en-US" sz="2200" b="1" dirty="0">
                <a:latin typeface="Calibri" panose="020F0502020204030204" pitchFamily="34" charset="0"/>
                <a:cs typeface="Calibri" panose="020F0502020204030204" pitchFamily="34" charset="0"/>
              </a:rPr>
              <a:t>Oral Use</a:t>
            </a:r>
          </a:p>
          <a:p>
            <a:endParaRPr lang="en-US" sz="1000" dirty="0">
              <a:latin typeface="Calibri" panose="020F0502020204030204" pitchFamily="34" charset="0"/>
              <a:cs typeface="Calibri" panose="020F0502020204030204" pitchFamily="34" charset="0"/>
            </a:endParaRPr>
          </a:p>
          <a:p>
            <a:pPr marL="285750" indent="-285750">
              <a:buFontTx/>
              <a:buChar char="-"/>
            </a:pPr>
            <a:r>
              <a:rPr lang="en-US" sz="2000" dirty="0">
                <a:latin typeface="Calibri" panose="020F0502020204030204" pitchFamily="34" charset="0"/>
                <a:cs typeface="Calibri" panose="020F0502020204030204" pitchFamily="34" charset="0"/>
              </a:rPr>
              <a:t>Mix your own drinks</a:t>
            </a:r>
          </a:p>
          <a:p>
            <a:pPr marL="285750" indent="-285750">
              <a:buFontTx/>
              <a:buChar char="-"/>
            </a:pPr>
            <a:r>
              <a:rPr lang="en-US" sz="2000" dirty="0">
                <a:latin typeface="Calibri" panose="020F0502020204030204" pitchFamily="34" charset="0"/>
                <a:cs typeface="Calibri" panose="020F0502020204030204" pitchFamily="34" charset="0"/>
              </a:rPr>
              <a:t>Alternate alcohol with water</a:t>
            </a:r>
          </a:p>
          <a:p>
            <a:pPr marL="285750" indent="-285750">
              <a:buFontTx/>
              <a:buChar char="-"/>
            </a:pPr>
            <a:r>
              <a:rPr lang="en-US" sz="2000" dirty="0">
                <a:latin typeface="Calibri" panose="020F0502020204030204" pitchFamily="34" charset="0"/>
                <a:cs typeface="Calibri" panose="020F0502020204030204" pitchFamily="34" charset="0"/>
              </a:rPr>
              <a:t>Eat something to line your stomach</a:t>
            </a:r>
          </a:p>
          <a:p>
            <a:pPr marL="285750" indent="-285750">
              <a:buFontTx/>
              <a:buChar char="-"/>
            </a:pPr>
            <a:r>
              <a:rPr lang="en-US" sz="2000" dirty="0">
                <a:latin typeface="Calibri" panose="020F0502020204030204" pitchFamily="34" charset="0"/>
                <a:cs typeface="Calibri" panose="020F0502020204030204" pitchFamily="34" charset="0"/>
              </a:rPr>
              <a:t>Carbonated drinks cause intoxication faster than uncarbonated ones</a:t>
            </a:r>
          </a:p>
        </p:txBody>
      </p:sp>
      <p:sp>
        <p:nvSpPr>
          <p:cNvPr id="7" name="TextBox 6">
            <a:extLst>
              <a:ext uri="{FF2B5EF4-FFF2-40B4-BE49-F238E27FC236}">
                <a16:creationId xmlns:a16="http://schemas.microsoft.com/office/drawing/2014/main" id="{65ED2066-2C29-4928-BCA4-6C47AB144D8B}"/>
              </a:ext>
            </a:extLst>
          </p:cNvPr>
          <p:cNvSpPr txBox="1"/>
          <p:nvPr/>
        </p:nvSpPr>
        <p:spPr>
          <a:xfrm>
            <a:off x="3416952" y="1610060"/>
            <a:ext cx="2519152" cy="4462760"/>
          </a:xfrm>
          <a:prstGeom prst="rect">
            <a:avLst/>
          </a:prstGeom>
          <a:noFill/>
        </p:spPr>
        <p:txBody>
          <a:bodyPr wrap="square" rtlCol="0">
            <a:spAutoFit/>
          </a:bodyPr>
          <a:lstStyle/>
          <a:p>
            <a:pPr algn="ctr"/>
            <a:r>
              <a:rPr lang="en-US" sz="2200" b="1" dirty="0">
                <a:latin typeface="Calibri" panose="020F0502020204030204" pitchFamily="34" charset="0"/>
                <a:cs typeface="Calibri" panose="020F0502020204030204" pitchFamily="34" charset="0"/>
              </a:rPr>
              <a:t>Inhalation</a:t>
            </a:r>
          </a:p>
          <a:p>
            <a:endParaRPr lang="en-US" sz="1000" dirty="0">
              <a:latin typeface="Calibri" panose="020F0502020204030204" pitchFamily="34" charset="0"/>
              <a:cs typeface="Calibri" panose="020F0502020204030204" pitchFamily="34" charset="0"/>
            </a:endParaRPr>
          </a:p>
          <a:p>
            <a:pPr marL="285750" indent="-285750">
              <a:buFontTx/>
              <a:buChar char="-"/>
            </a:pPr>
            <a:r>
              <a:rPr lang="en-US" sz="1800" dirty="0">
                <a:latin typeface="Calibri" panose="020F0502020204030204" pitchFamily="34" charset="0"/>
                <a:cs typeface="Calibri" panose="020F0502020204030204" pitchFamily="34" charset="0"/>
              </a:rPr>
              <a:t>Use your own pipes and stems</a:t>
            </a:r>
          </a:p>
          <a:p>
            <a:pPr marL="285750" indent="-285750">
              <a:buFontTx/>
              <a:buChar char="-"/>
            </a:pPr>
            <a:r>
              <a:rPr lang="en-US" sz="1800" dirty="0">
                <a:latin typeface="Calibri" panose="020F0502020204030204" pitchFamily="34" charset="0"/>
                <a:cs typeface="Calibri" panose="020F0502020204030204" pitchFamily="34" charset="0"/>
              </a:rPr>
              <a:t>Wipe mouthpieces down between uses</a:t>
            </a:r>
          </a:p>
          <a:p>
            <a:pPr marL="285750" indent="-285750">
              <a:buFontTx/>
              <a:buChar char="-"/>
            </a:pPr>
            <a:r>
              <a:rPr lang="en-US" sz="1800" dirty="0">
                <a:latin typeface="Calibri" panose="020F0502020204030204" pitchFamily="34" charset="0"/>
                <a:cs typeface="Calibri" panose="020F0502020204030204" pitchFamily="34" charset="0"/>
              </a:rPr>
              <a:t>Use a filter if smoking crack cocaine (Chore Boy, copper screen), burn off chemicals before use</a:t>
            </a:r>
          </a:p>
          <a:p>
            <a:pPr marL="285750" indent="-285750">
              <a:buFontTx/>
              <a:buChar char="-"/>
            </a:pPr>
            <a:r>
              <a:rPr lang="en-US" sz="1800" dirty="0">
                <a:latin typeface="Calibri" panose="020F0502020204030204" pitchFamily="34" charset="0"/>
                <a:cs typeface="Calibri" panose="020F0502020204030204" pitchFamily="34" charset="0"/>
              </a:rPr>
              <a:t>Don’t hold in meth smoke—it won’t help the high and can damage your lungs</a:t>
            </a:r>
          </a:p>
          <a:p>
            <a:r>
              <a:rPr lang="en-US" sz="18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5358643-7958-4B60-940F-009ACC64E100}"/>
              </a:ext>
            </a:extLst>
          </p:cNvPr>
          <p:cNvSpPr txBox="1"/>
          <p:nvPr/>
        </p:nvSpPr>
        <p:spPr>
          <a:xfrm>
            <a:off x="6255898" y="1612098"/>
            <a:ext cx="2519152" cy="4801314"/>
          </a:xfrm>
          <a:prstGeom prst="rect">
            <a:avLst/>
          </a:prstGeom>
          <a:noFill/>
        </p:spPr>
        <p:txBody>
          <a:bodyPr wrap="square" rtlCol="0">
            <a:spAutoFit/>
          </a:bodyPr>
          <a:lstStyle/>
          <a:p>
            <a:pPr algn="ctr"/>
            <a:r>
              <a:rPr lang="en-US" sz="2200" b="1" dirty="0">
                <a:latin typeface="Calibri" panose="020F0502020204030204" pitchFamily="34" charset="0"/>
                <a:cs typeface="Calibri" panose="020F0502020204030204" pitchFamily="34" charset="0"/>
              </a:rPr>
              <a:t>Snorting</a:t>
            </a:r>
          </a:p>
          <a:p>
            <a:endParaRPr lang="en-US" sz="10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dk1"/>
              </a:buClr>
              <a:buSzPts val="1800"/>
              <a:buFontTx/>
              <a:buChar char="-"/>
            </a:pPr>
            <a:r>
              <a:rPr lang="en-US" sz="1800" dirty="0">
                <a:latin typeface="Calibri" panose="020F0502020204030204" pitchFamily="34" charset="0"/>
                <a:cs typeface="Calibri" panose="020F0502020204030204" pitchFamily="34" charset="0"/>
              </a:rPr>
              <a:t>Rinse nose with water or saline before use</a:t>
            </a:r>
          </a:p>
          <a:p>
            <a:pPr marL="285750" marR="0" lvl="0" indent="-285750" algn="l" rtl="0">
              <a:lnSpc>
                <a:spcPct val="100000"/>
              </a:lnSpc>
              <a:spcBef>
                <a:spcPts val="0"/>
              </a:spcBef>
              <a:spcAft>
                <a:spcPts val="0"/>
              </a:spcAft>
              <a:buClr>
                <a:schemeClr val="dk1"/>
              </a:buClr>
              <a:buSzPts val="1800"/>
              <a:buFontTx/>
              <a:buChar char="-"/>
            </a:pPr>
            <a:r>
              <a:rPr lang="en-US" sz="1800" dirty="0">
                <a:latin typeface="Calibri" panose="020F0502020204030204" pitchFamily="34" charset="0"/>
                <a:cs typeface="Calibri" panose="020F0502020204030204" pitchFamily="34" charset="0"/>
              </a:rPr>
              <a:t>Use a new, personal straw or rolled Post-It note instead of a dollar bill or shared straw</a:t>
            </a:r>
          </a:p>
          <a:p>
            <a:pPr marL="285750" marR="0" lvl="0" indent="-285750" algn="l" rtl="0">
              <a:lnSpc>
                <a:spcPct val="100000"/>
              </a:lnSpc>
              <a:spcBef>
                <a:spcPts val="0"/>
              </a:spcBef>
              <a:spcAft>
                <a:spcPts val="0"/>
              </a:spcAft>
              <a:buClr>
                <a:schemeClr val="dk1"/>
              </a:buClr>
              <a:buSzPts val="1800"/>
              <a:buFontTx/>
              <a:buChar char="-"/>
            </a:pPr>
            <a:r>
              <a:rPr lang="en-US" sz="1800" dirty="0">
                <a:latin typeface="Calibri" panose="020F0502020204030204" pitchFamily="34" charset="0"/>
                <a:cs typeface="Calibri" panose="020F0502020204030204" pitchFamily="34" charset="0"/>
              </a:rPr>
              <a:t>Avoid snorting if you have a cold or sinus infection</a:t>
            </a:r>
          </a:p>
          <a:p>
            <a:pPr marL="285750" marR="0" lvl="0" indent="-285750" algn="l" rtl="0">
              <a:lnSpc>
                <a:spcPct val="100000"/>
              </a:lnSpc>
              <a:spcBef>
                <a:spcPts val="0"/>
              </a:spcBef>
              <a:spcAft>
                <a:spcPts val="0"/>
              </a:spcAft>
              <a:buClr>
                <a:schemeClr val="dk1"/>
              </a:buClr>
              <a:buSzPts val="1800"/>
              <a:buFontTx/>
              <a:buChar char="-"/>
            </a:pPr>
            <a:r>
              <a:rPr lang="en-US" sz="1800" dirty="0">
                <a:latin typeface="Calibri" panose="020F0502020204030204" pitchFamily="34" charset="0"/>
                <a:cs typeface="Calibri" panose="020F0502020204030204" pitchFamily="34" charset="0"/>
              </a:rPr>
              <a:t>Apply ointment to nostrils after use to prevent damage and bleeding</a:t>
            </a:r>
          </a:p>
        </p:txBody>
      </p:sp>
      <p:sp>
        <p:nvSpPr>
          <p:cNvPr id="9" name="TextBox 8">
            <a:extLst>
              <a:ext uri="{FF2B5EF4-FFF2-40B4-BE49-F238E27FC236}">
                <a16:creationId xmlns:a16="http://schemas.microsoft.com/office/drawing/2014/main" id="{3628A452-7435-40FC-8603-62E329190DEB}"/>
              </a:ext>
            </a:extLst>
          </p:cNvPr>
          <p:cNvSpPr txBox="1"/>
          <p:nvPr/>
        </p:nvSpPr>
        <p:spPr>
          <a:xfrm>
            <a:off x="8996513" y="1610060"/>
            <a:ext cx="2519152" cy="3970318"/>
          </a:xfrm>
          <a:prstGeom prst="rect">
            <a:avLst/>
          </a:prstGeom>
          <a:noFill/>
        </p:spPr>
        <p:txBody>
          <a:bodyPr wrap="square" rtlCol="0">
            <a:spAutoFit/>
          </a:bodyPr>
          <a:lstStyle/>
          <a:p>
            <a:pPr algn="ctr"/>
            <a:r>
              <a:rPr lang="en-US" sz="2200" b="1" dirty="0">
                <a:latin typeface="Calibri" panose="020F0502020204030204" pitchFamily="34" charset="0"/>
                <a:cs typeface="Calibri" panose="020F0502020204030204" pitchFamily="34" charset="0"/>
              </a:rPr>
              <a:t>Booty Bumping</a:t>
            </a:r>
          </a:p>
          <a:p>
            <a:endParaRPr lang="en-US" sz="1000" dirty="0">
              <a:latin typeface="Calibri" panose="020F0502020204030204" pitchFamily="34" charset="0"/>
              <a:cs typeface="Calibri" panose="020F0502020204030204" pitchFamily="34" charset="0"/>
            </a:endParaRPr>
          </a:p>
          <a:p>
            <a:pPr marL="285750" indent="-285750">
              <a:buFontTx/>
              <a:buChar char="-"/>
            </a:pPr>
            <a:r>
              <a:rPr lang="en-US" sz="2000" dirty="0">
                <a:latin typeface="Calibri" panose="020F0502020204030204" pitchFamily="34" charset="0"/>
                <a:cs typeface="Calibri" panose="020F0502020204030204" pitchFamily="34" charset="0"/>
              </a:rPr>
              <a:t>Use a needle-free syringe to insert the drug solution</a:t>
            </a:r>
          </a:p>
          <a:p>
            <a:pPr marL="285750" indent="-285750">
              <a:buFontTx/>
              <a:buChar char="-"/>
            </a:pPr>
            <a:r>
              <a:rPr lang="en-US" sz="2000" dirty="0">
                <a:latin typeface="Calibri" panose="020F0502020204030204" pitchFamily="34" charset="0"/>
                <a:cs typeface="Calibri" panose="020F0502020204030204" pitchFamily="34" charset="0"/>
              </a:rPr>
              <a:t>Don’t go too far—less than an inch!</a:t>
            </a:r>
          </a:p>
          <a:p>
            <a:pPr marL="285750" indent="-285750">
              <a:buFontTx/>
              <a:buChar char="-"/>
            </a:pPr>
            <a:r>
              <a:rPr lang="en-US" sz="2000" dirty="0">
                <a:latin typeface="Calibri" panose="020F0502020204030204" pitchFamily="34" charset="0"/>
                <a:cs typeface="Calibri" panose="020F0502020204030204" pitchFamily="34" charset="0"/>
              </a:rPr>
              <a:t>Use lube if it’s painful</a:t>
            </a:r>
          </a:p>
          <a:p>
            <a:pPr marL="285750" indent="-285750">
              <a:buFontTx/>
              <a:buChar char="-"/>
            </a:pPr>
            <a:r>
              <a:rPr lang="en-US" sz="2000" dirty="0">
                <a:latin typeface="Calibri" panose="020F0502020204030204" pitchFamily="34" charset="0"/>
                <a:cs typeface="Calibri" panose="020F0502020204030204" pitchFamily="34" charset="0"/>
              </a:rPr>
              <a:t>Go slow—drugs are absorbed quickly in the rectum, a little goes a long way</a:t>
            </a:r>
          </a:p>
        </p:txBody>
      </p:sp>
    </p:spTree>
    <p:extLst>
      <p:ext uri="{BB962C8B-B14F-4D97-AF65-F5344CB8AC3E}">
        <p14:creationId xmlns:p14="http://schemas.microsoft.com/office/powerpoint/2010/main" val="66696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B5B5FF-BF35-435A-BBED-13DA66B066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3" name="Title 2">
            <a:extLst>
              <a:ext uri="{FF2B5EF4-FFF2-40B4-BE49-F238E27FC236}">
                <a16:creationId xmlns:a16="http://schemas.microsoft.com/office/drawing/2014/main" id="{E2030ABA-CB26-43F3-B46F-A0D85787ADF5}"/>
              </a:ext>
            </a:extLst>
          </p:cNvPr>
          <p:cNvSpPr>
            <a:spLocks noGrp="1"/>
          </p:cNvSpPr>
          <p:nvPr>
            <p:ph type="ctrTitle"/>
          </p:nvPr>
        </p:nvSpPr>
        <p:spPr/>
        <p:txBody>
          <a:bodyPr/>
          <a:lstStyle/>
          <a:p>
            <a:r>
              <a:rPr lang="en-US" dirty="0"/>
              <a:t>Values Clarification Activity</a:t>
            </a:r>
          </a:p>
        </p:txBody>
      </p:sp>
    </p:spTree>
    <p:extLst>
      <p:ext uri="{BB962C8B-B14F-4D97-AF65-F5344CB8AC3E}">
        <p14:creationId xmlns:p14="http://schemas.microsoft.com/office/powerpoint/2010/main" val="3668318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2FE99E-D80A-4F69-8E22-3E050D26AC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60</a:t>
            </a:fld>
            <a:endParaRPr lang="en-US"/>
          </a:p>
        </p:txBody>
      </p:sp>
      <p:sp>
        <p:nvSpPr>
          <p:cNvPr id="4" name="Title 3">
            <a:extLst>
              <a:ext uri="{FF2B5EF4-FFF2-40B4-BE49-F238E27FC236}">
                <a16:creationId xmlns:a16="http://schemas.microsoft.com/office/drawing/2014/main" id="{73D749EC-19AA-48CA-9A00-F31C9EEB76FF}"/>
              </a:ext>
            </a:extLst>
          </p:cNvPr>
          <p:cNvSpPr>
            <a:spLocks noGrp="1"/>
          </p:cNvSpPr>
          <p:nvPr>
            <p:ph type="title"/>
          </p:nvPr>
        </p:nvSpPr>
        <p:spPr/>
        <p:txBody>
          <a:bodyPr>
            <a:normAutofit fontScale="90000"/>
          </a:bodyPr>
          <a:lstStyle/>
          <a:p>
            <a:r>
              <a:rPr lang="en-US" dirty="0"/>
              <a:t>Strategies for Safer Injection</a:t>
            </a:r>
          </a:p>
        </p:txBody>
      </p:sp>
      <p:sp>
        <p:nvSpPr>
          <p:cNvPr id="6" name="TextBox 5">
            <a:extLst>
              <a:ext uri="{FF2B5EF4-FFF2-40B4-BE49-F238E27FC236}">
                <a16:creationId xmlns:a16="http://schemas.microsoft.com/office/drawing/2014/main" id="{31A76EFB-EE68-4E19-952B-4947014BDC72}"/>
              </a:ext>
            </a:extLst>
          </p:cNvPr>
          <p:cNvSpPr txBox="1"/>
          <p:nvPr/>
        </p:nvSpPr>
        <p:spPr>
          <a:xfrm>
            <a:off x="890343" y="1610060"/>
            <a:ext cx="3055496" cy="4278094"/>
          </a:xfrm>
          <a:prstGeom prst="rect">
            <a:avLst/>
          </a:prstGeom>
          <a:noFill/>
        </p:spPr>
        <p:txBody>
          <a:bodyPr wrap="square" rtlCol="0">
            <a:spAutoFit/>
          </a:bodyPr>
          <a:lstStyle/>
          <a:p>
            <a:pPr algn="ctr"/>
            <a:r>
              <a:rPr lang="en-US" sz="2200" b="1" dirty="0">
                <a:latin typeface="Calibri" panose="020F0502020204030204" pitchFamily="34" charset="0"/>
                <a:cs typeface="Calibri" panose="020F0502020204030204" pitchFamily="34" charset="0"/>
              </a:rPr>
              <a:t>Intravenous</a:t>
            </a:r>
          </a:p>
          <a:p>
            <a:endParaRPr lang="en-US" sz="10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chemeClr val="dk1"/>
              </a:buClr>
              <a:buSzPts val="1800"/>
              <a:buFontTx/>
              <a:buChar char="-"/>
            </a:pPr>
            <a:r>
              <a:rPr lang="en-US" sz="2000" dirty="0">
                <a:latin typeface="Calibri" panose="020F0502020204030204" pitchFamily="34" charset="0"/>
                <a:cs typeface="Calibri" panose="020F0502020204030204" pitchFamily="34" charset="0"/>
              </a:rPr>
              <a:t>Use a tie or tourniquet to help find veins</a:t>
            </a:r>
          </a:p>
          <a:p>
            <a:pPr marL="342900" marR="0" lvl="0" indent="-342900" algn="l" rtl="0">
              <a:lnSpc>
                <a:spcPct val="100000"/>
              </a:lnSpc>
              <a:spcBef>
                <a:spcPts val="0"/>
              </a:spcBef>
              <a:spcAft>
                <a:spcPts val="0"/>
              </a:spcAft>
              <a:buClr>
                <a:schemeClr val="dk1"/>
              </a:buClr>
              <a:buSzPts val="1800"/>
              <a:buFontTx/>
              <a:buChar char="-"/>
            </a:pPr>
            <a:r>
              <a:rPr lang="en-US" sz="2000" dirty="0">
                <a:latin typeface="Calibri" panose="020F0502020204030204" pitchFamily="34" charset="0"/>
                <a:cs typeface="Calibri" panose="020F0502020204030204" pitchFamily="34" charset="0"/>
              </a:rPr>
              <a:t>Avoid injecting in neck, groin, and wrists</a:t>
            </a:r>
          </a:p>
          <a:p>
            <a:pPr marL="342900" marR="0" lvl="0" indent="-342900" algn="l" rtl="0">
              <a:lnSpc>
                <a:spcPct val="100000"/>
              </a:lnSpc>
              <a:spcBef>
                <a:spcPts val="0"/>
              </a:spcBef>
              <a:spcAft>
                <a:spcPts val="0"/>
              </a:spcAft>
              <a:buClr>
                <a:schemeClr val="dk1"/>
              </a:buClr>
              <a:buSzPts val="1800"/>
              <a:buFontTx/>
              <a:buChar char="-"/>
            </a:pPr>
            <a:r>
              <a:rPr lang="en-US" sz="2000" dirty="0">
                <a:latin typeface="Calibri" panose="020F0502020204030204" pitchFamily="34" charset="0"/>
                <a:cs typeface="Calibri" panose="020F0502020204030204" pitchFamily="34" charset="0"/>
              </a:rPr>
              <a:t>Use the smallest possible needle gauge, and always a new syringe, to reduce tissue damage</a:t>
            </a:r>
          </a:p>
          <a:p>
            <a:pPr marL="342900" marR="0" lvl="0" indent="-342900" algn="l" rtl="0">
              <a:lnSpc>
                <a:spcPct val="100000"/>
              </a:lnSpc>
              <a:spcBef>
                <a:spcPts val="0"/>
              </a:spcBef>
              <a:spcAft>
                <a:spcPts val="0"/>
              </a:spcAft>
              <a:buClr>
                <a:schemeClr val="dk1"/>
              </a:buClr>
              <a:buSzPts val="1800"/>
              <a:buFontTx/>
              <a:buChar char="-"/>
            </a:pPr>
            <a:r>
              <a:rPr lang="en-US" sz="2000" dirty="0">
                <a:latin typeface="Calibri" panose="020F0502020204030204" pitchFamily="34" charset="0"/>
                <a:cs typeface="Calibri" panose="020F0502020204030204" pitchFamily="34" charset="0"/>
              </a:rPr>
              <a:t>Rotate sites, allow tissue to heal between injections</a:t>
            </a:r>
          </a:p>
        </p:txBody>
      </p:sp>
      <p:sp>
        <p:nvSpPr>
          <p:cNvPr id="7" name="TextBox 6">
            <a:extLst>
              <a:ext uri="{FF2B5EF4-FFF2-40B4-BE49-F238E27FC236}">
                <a16:creationId xmlns:a16="http://schemas.microsoft.com/office/drawing/2014/main" id="{65ED2066-2C29-4928-BCA4-6C47AB144D8B}"/>
              </a:ext>
            </a:extLst>
          </p:cNvPr>
          <p:cNvSpPr txBox="1"/>
          <p:nvPr/>
        </p:nvSpPr>
        <p:spPr>
          <a:xfrm>
            <a:off x="4568252" y="1610060"/>
            <a:ext cx="3055496" cy="2739211"/>
          </a:xfrm>
          <a:prstGeom prst="rect">
            <a:avLst/>
          </a:prstGeom>
          <a:noFill/>
        </p:spPr>
        <p:txBody>
          <a:bodyPr wrap="square" rtlCol="0">
            <a:spAutoFit/>
          </a:bodyPr>
          <a:lstStyle/>
          <a:p>
            <a:pPr algn="ctr"/>
            <a:r>
              <a:rPr lang="en-US" sz="2200" b="1" dirty="0">
                <a:latin typeface="Calibri" panose="020F0502020204030204" pitchFamily="34" charset="0"/>
                <a:cs typeface="Calibri" panose="020F0502020204030204" pitchFamily="34" charset="0"/>
              </a:rPr>
              <a:t>Intramuscular</a:t>
            </a:r>
          </a:p>
          <a:p>
            <a:endParaRPr lang="en-US" sz="10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chemeClr val="dk1"/>
              </a:buClr>
              <a:buSzPts val="1800"/>
              <a:buFontTx/>
              <a:buChar char="-"/>
            </a:pPr>
            <a:r>
              <a:rPr lang="en-US" sz="2000" dirty="0">
                <a:latin typeface="Calibri" panose="020F0502020204030204" pitchFamily="34" charset="0"/>
                <a:cs typeface="Calibri" panose="020F0502020204030204" pitchFamily="34" charset="0"/>
              </a:rPr>
              <a:t>Intramuscular injection is most appropriate for thicker, more viscous solutions, like steroids and hormones</a:t>
            </a:r>
          </a:p>
          <a:p>
            <a:pPr marL="342900" marR="0" lvl="0" indent="-342900" algn="l" rtl="0">
              <a:lnSpc>
                <a:spcPct val="100000"/>
              </a:lnSpc>
              <a:spcBef>
                <a:spcPts val="0"/>
              </a:spcBef>
              <a:spcAft>
                <a:spcPts val="0"/>
              </a:spcAft>
              <a:buClr>
                <a:schemeClr val="dk1"/>
              </a:buClr>
              <a:buSzPts val="1800"/>
              <a:buFontTx/>
              <a:buChar char="-"/>
            </a:pPr>
            <a:r>
              <a:rPr lang="en-US" sz="2000" dirty="0">
                <a:latin typeface="Calibri" panose="020F0502020204030204" pitchFamily="34" charset="0"/>
                <a:cs typeface="Calibri" panose="020F0502020204030204" pitchFamily="34" charset="0"/>
              </a:rPr>
              <a:t>Don’t draw from a shared supply</a:t>
            </a:r>
          </a:p>
        </p:txBody>
      </p:sp>
      <p:sp>
        <p:nvSpPr>
          <p:cNvPr id="8" name="TextBox 7">
            <a:extLst>
              <a:ext uri="{FF2B5EF4-FFF2-40B4-BE49-F238E27FC236}">
                <a16:creationId xmlns:a16="http://schemas.microsoft.com/office/drawing/2014/main" id="{05358643-7958-4B60-940F-009ACC64E100}"/>
              </a:ext>
            </a:extLst>
          </p:cNvPr>
          <p:cNvSpPr txBox="1"/>
          <p:nvPr/>
        </p:nvSpPr>
        <p:spPr>
          <a:xfrm>
            <a:off x="8246161" y="1610060"/>
            <a:ext cx="3055496" cy="3016210"/>
          </a:xfrm>
          <a:prstGeom prst="rect">
            <a:avLst/>
          </a:prstGeom>
          <a:noFill/>
        </p:spPr>
        <p:txBody>
          <a:bodyPr wrap="square" rtlCol="0">
            <a:spAutoFit/>
          </a:bodyPr>
          <a:lstStyle/>
          <a:p>
            <a:pPr algn="ctr"/>
            <a:r>
              <a:rPr lang="en-US" sz="2200" b="1" dirty="0">
                <a:latin typeface="Calibri" panose="020F0502020204030204" pitchFamily="34" charset="0"/>
                <a:cs typeface="Calibri" panose="020F0502020204030204" pitchFamily="34" charset="0"/>
              </a:rPr>
              <a:t>Subcutaneous</a:t>
            </a:r>
          </a:p>
          <a:p>
            <a:endParaRPr lang="en-US" sz="10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dk1"/>
              </a:buClr>
              <a:buSzPts val="1800"/>
              <a:buFontTx/>
              <a:buChar char="-"/>
            </a:pPr>
            <a:r>
              <a:rPr lang="en-US" sz="2000" dirty="0">
                <a:latin typeface="Calibri" panose="020F0502020204030204" pitchFamily="34" charset="0"/>
                <a:cs typeface="Calibri" panose="020F0502020204030204" pitchFamily="34" charset="0"/>
              </a:rPr>
              <a:t>Subcutaneous injections can easily lead to abscesses—clean your skin well prior to injection, take care of injection sites, and rotate locations </a:t>
            </a:r>
          </a:p>
          <a:p>
            <a:pPr marL="285750" marR="0" lvl="0" indent="-285750" algn="l" rtl="0">
              <a:lnSpc>
                <a:spcPct val="100000"/>
              </a:lnSpc>
              <a:spcBef>
                <a:spcPts val="0"/>
              </a:spcBef>
              <a:spcAft>
                <a:spcPts val="0"/>
              </a:spcAft>
              <a:buClr>
                <a:schemeClr val="dk1"/>
              </a:buClr>
              <a:buSzPts val="1800"/>
              <a:buFontTx/>
              <a:buChar char="-"/>
            </a:pPr>
            <a:endParaRPr lang="en-US" sz="1800" dirty="0">
              <a:latin typeface="Calibri" panose="020F0502020204030204" pitchFamily="34" charset="0"/>
              <a:cs typeface="Calibri" panose="020F0502020204030204" pitchFamily="34" charset="0"/>
            </a:endParaRPr>
          </a:p>
        </p:txBody>
      </p:sp>
      <p:sp>
        <p:nvSpPr>
          <p:cNvPr id="10" name="Google Shape;476;p56">
            <a:extLst>
              <a:ext uri="{FF2B5EF4-FFF2-40B4-BE49-F238E27FC236}">
                <a16:creationId xmlns:a16="http://schemas.microsoft.com/office/drawing/2014/main" id="{4DE909CD-2BAC-439D-B3BD-71BEDA9519B4}"/>
              </a:ext>
            </a:extLst>
          </p:cNvPr>
          <p:cNvSpPr txBox="1"/>
          <p:nvPr/>
        </p:nvSpPr>
        <p:spPr>
          <a:xfrm>
            <a:off x="4307603" y="4557258"/>
            <a:ext cx="7366396" cy="1446509"/>
          </a:xfrm>
          <a:prstGeom prst="rect">
            <a:avLst/>
          </a:prstGeom>
          <a:noFill/>
          <a:ln w="44450">
            <a:solidFill>
              <a:srgbClr val="DE8F6D"/>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dk1"/>
                </a:solidFill>
                <a:latin typeface="Calibri"/>
                <a:ea typeface="Calibri"/>
                <a:cs typeface="Calibri"/>
                <a:sym typeface="Calibri"/>
              </a:rPr>
              <a:t>For all injections:</a:t>
            </a:r>
          </a:p>
          <a:p>
            <a:pPr marL="0" marR="0" lvl="0" indent="0" algn="l" rtl="0">
              <a:spcBef>
                <a:spcPts val="0"/>
              </a:spcBef>
              <a:spcAft>
                <a:spcPts val="0"/>
              </a:spcAft>
              <a:buNone/>
            </a:pPr>
            <a:r>
              <a:rPr lang="en-US" sz="2200" dirty="0">
                <a:solidFill>
                  <a:schemeClr val="dk1"/>
                </a:solidFill>
                <a:latin typeface="Calibri"/>
                <a:ea typeface="Calibri"/>
                <a:cs typeface="Calibri"/>
                <a:sym typeface="Calibri"/>
              </a:rPr>
              <a:t>Use sterile injection equipment every time; don’t share or reuse supplies; clean injection site before use; use a test shot and inject slowly, and rotate injection sites.</a:t>
            </a:r>
            <a:endParaRPr sz="2200" dirty="0"/>
          </a:p>
        </p:txBody>
      </p:sp>
    </p:spTree>
    <p:extLst>
      <p:ext uri="{BB962C8B-B14F-4D97-AF65-F5344CB8AC3E}">
        <p14:creationId xmlns:p14="http://schemas.microsoft.com/office/powerpoint/2010/main" val="3584714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71A505-765A-4506-8B37-7045E3EDE7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61</a:t>
            </a:fld>
            <a:endParaRPr lang="en-US"/>
          </a:p>
        </p:txBody>
      </p:sp>
      <p:sp>
        <p:nvSpPr>
          <p:cNvPr id="3" name="Text Placeholder 2">
            <a:extLst>
              <a:ext uri="{FF2B5EF4-FFF2-40B4-BE49-F238E27FC236}">
                <a16:creationId xmlns:a16="http://schemas.microsoft.com/office/drawing/2014/main" id="{34A1918D-8AFB-4D91-98D5-1BC9B2775619}"/>
              </a:ext>
            </a:extLst>
          </p:cNvPr>
          <p:cNvSpPr>
            <a:spLocks noGrp="1"/>
          </p:cNvSpPr>
          <p:nvPr>
            <p:ph type="body" idx="1"/>
          </p:nvPr>
        </p:nvSpPr>
        <p:spPr>
          <a:xfrm>
            <a:off x="3571336" y="2343287"/>
            <a:ext cx="8206181" cy="3574361"/>
          </a:xfrm>
        </p:spPr>
        <p:txBody>
          <a:bodyPr>
            <a:normAutofit/>
          </a:bodyPr>
          <a:lstStyle/>
          <a:p>
            <a:pPr>
              <a:lnSpc>
                <a:spcPct val="100000"/>
              </a:lnSpc>
            </a:pPr>
            <a:r>
              <a:rPr lang="en-US" sz="2800" b="1" dirty="0"/>
              <a:t>	An illicit drug supply is an unregulated drug supply</a:t>
            </a:r>
            <a:r>
              <a:rPr lang="en-US" sz="2800" dirty="0"/>
              <a:t>. Even when getting drugs from a trusted source, check your supply with fentanyl test strips or other drug-checking tools. Make sure naloxone is available and that someone is able to administer it in case of opioid poisoning. </a:t>
            </a:r>
          </a:p>
        </p:txBody>
      </p:sp>
      <p:sp>
        <p:nvSpPr>
          <p:cNvPr id="4" name="Title 3">
            <a:extLst>
              <a:ext uri="{FF2B5EF4-FFF2-40B4-BE49-F238E27FC236}">
                <a16:creationId xmlns:a16="http://schemas.microsoft.com/office/drawing/2014/main" id="{CD8AF076-4425-42DB-AB44-0C5220CC302D}"/>
              </a:ext>
            </a:extLst>
          </p:cNvPr>
          <p:cNvSpPr>
            <a:spLocks noGrp="1"/>
          </p:cNvSpPr>
          <p:nvPr>
            <p:ph type="title"/>
          </p:nvPr>
        </p:nvSpPr>
        <p:spPr/>
        <p:txBody>
          <a:bodyPr>
            <a:normAutofit fontScale="90000"/>
          </a:bodyPr>
          <a:lstStyle/>
          <a:p>
            <a:r>
              <a:rPr lang="en-US" dirty="0"/>
              <a:t>Always Have </a:t>
            </a:r>
            <a:r>
              <a:rPr lang="en-US" b="1" dirty="0"/>
              <a:t>Naloxone</a:t>
            </a:r>
          </a:p>
        </p:txBody>
      </p:sp>
      <p:pic>
        <p:nvPicPr>
          <p:cNvPr id="3074" name="Picture 2" descr="RI Co. sheriff&amp;#39;s deputy uses naloxone to reverse overdose | Local Crime &amp;amp;  Courts | qctimes.com">
            <a:extLst>
              <a:ext uri="{FF2B5EF4-FFF2-40B4-BE49-F238E27FC236}">
                <a16:creationId xmlns:a16="http://schemas.microsoft.com/office/drawing/2014/main" id="{21C97649-2B14-431A-890D-8279261F0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23" t="7404" r="7056" b="5727"/>
          <a:stretch/>
        </p:blipFill>
        <p:spPr bwMode="auto">
          <a:xfrm>
            <a:off x="622628" y="2343287"/>
            <a:ext cx="2672664" cy="315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913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DE8F6D"/>
        </a:solidFill>
        <a:effectLst/>
      </p:bgPr>
    </p:bg>
    <p:spTree>
      <p:nvGrpSpPr>
        <p:cNvPr id="1" name="Shape 480"/>
        <p:cNvGrpSpPr/>
        <p:nvPr/>
      </p:nvGrpSpPr>
      <p:grpSpPr>
        <a:xfrm>
          <a:off x="0" y="0"/>
          <a:ext cx="0" cy="0"/>
          <a:chOff x="0" y="0"/>
          <a:chExt cx="0" cy="0"/>
        </a:xfrm>
      </p:grpSpPr>
      <p:sp>
        <p:nvSpPr>
          <p:cNvPr id="481" name="Google Shape;481;p57"/>
          <p:cNvSpPr txBox="1">
            <a:spLocks noGrp="1"/>
          </p:cNvSpPr>
          <p:nvPr>
            <p:ph type="sldNum" idx="12"/>
          </p:nvPr>
        </p:nvSpPr>
        <p:spPr>
          <a:xfrm>
            <a:off x="11524390" y="625719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
        <p:nvSpPr>
          <p:cNvPr id="482" name="Google Shape;482;p57"/>
          <p:cNvSpPr txBox="1">
            <a:spLocks noGrp="1"/>
          </p:cNvSpPr>
          <p:nvPr>
            <p:ph type="ctrTitle"/>
          </p:nvPr>
        </p:nvSpPr>
        <p:spPr>
          <a:xfrm>
            <a:off x="1715131" y="2634956"/>
            <a:ext cx="8761737" cy="1588087"/>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lt1"/>
              </a:buClr>
              <a:buSzPts val="3600"/>
              <a:buFont typeface="Calibri"/>
              <a:buNone/>
            </a:pPr>
            <a:r>
              <a:rPr lang="en-US" sz="3600" dirty="0"/>
              <a:t>Know your substances, how they interact, and make sure to use with others or let people know what you’re taking.</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54B591-2A4D-46E1-8873-9944359DC0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63</a:t>
            </a:fld>
            <a:endParaRPr lang="en-US"/>
          </a:p>
        </p:txBody>
      </p:sp>
      <p:sp>
        <p:nvSpPr>
          <p:cNvPr id="3" name="Text Placeholder 2">
            <a:extLst>
              <a:ext uri="{FF2B5EF4-FFF2-40B4-BE49-F238E27FC236}">
                <a16:creationId xmlns:a16="http://schemas.microsoft.com/office/drawing/2014/main" id="{5F9F2B3E-8950-4868-A1CE-EAA14D609A08}"/>
              </a:ext>
            </a:extLst>
          </p:cNvPr>
          <p:cNvSpPr>
            <a:spLocks noGrp="1"/>
          </p:cNvSpPr>
          <p:nvPr>
            <p:ph type="body" idx="1"/>
          </p:nvPr>
        </p:nvSpPr>
        <p:spPr>
          <a:xfrm>
            <a:off x="753696" y="1967345"/>
            <a:ext cx="2952261" cy="4071365"/>
          </a:xfrm>
        </p:spPr>
        <p:txBody>
          <a:bodyPr>
            <a:normAutofit/>
          </a:bodyPr>
          <a:lstStyle/>
          <a:p>
            <a:pPr marL="50800" indent="0" algn="ctr">
              <a:buNone/>
            </a:pPr>
            <a:r>
              <a:rPr lang="en-US" b="1" dirty="0"/>
              <a:t>Drug</a:t>
            </a:r>
            <a:endParaRPr lang="en-US" sz="2400" b="1" dirty="0"/>
          </a:p>
          <a:p>
            <a:pPr marL="50800" indent="0">
              <a:buNone/>
            </a:pPr>
            <a:endParaRPr lang="en-US" sz="1000" dirty="0"/>
          </a:p>
          <a:p>
            <a:pPr>
              <a:buFontTx/>
              <a:buChar char="-"/>
            </a:pPr>
            <a:r>
              <a:rPr lang="en-US" sz="2400" dirty="0"/>
              <a:t>Type of drug(s)</a:t>
            </a:r>
          </a:p>
          <a:p>
            <a:pPr>
              <a:buFontTx/>
              <a:buChar char="-"/>
            </a:pPr>
            <a:r>
              <a:rPr lang="en-US" sz="2400" dirty="0"/>
              <a:t>Route(s) of administration</a:t>
            </a:r>
          </a:p>
          <a:p>
            <a:pPr>
              <a:buFontTx/>
              <a:buChar char="-"/>
            </a:pPr>
            <a:r>
              <a:rPr lang="en-US" sz="2400" dirty="0"/>
              <a:t>Potency and adulterants</a:t>
            </a:r>
          </a:p>
          <a:p>
            <a:pPr>
              <a:buFontTx/>
              <a:buChar char="-"/>
            </a:pPr>
            <a:r>
              <a:rPr lang="en-US" sz="2400" dirty="0"/>
              <a:t>Know your source</a:t>
            </a:r>
          </a:p>
          <a:p>
            <a:pPr marL="50800" indent="0">
              <a:buNone/>
            </a:pPr>
            <a:endParaRPr lang="en-US" sz="2400" dirty="0"/>
          </a:p>
        </p:txBody>
      </p:sp>
      <p:sp>
        <p:nvSpPr>
          <p:cNvPr id="4" name="Text Placeholder 3">
            <a:extLst>
              <a:ext uri="{FF2B5EF4-FFF2-40B4-BE49-F238E27FC236}">
                <a16:creationId xmlns:a16="http://schemas.microsoft.com/office/drawing/2014/main" id="{A23D6AF6-8D17-4D7A-8934-4D2EECD9538E}"/>
              </a:ext>
            </a:extLst>
          </p:cNvPr>
          <p:cNvSpPr>
            <a:spLocks noGrp="1"/>
          </p:cNvSpPr>
          <p:nvPr>
            <p:ph type="body" idx="2"/>
          </p:nvPr>
        </p:nvSpPr>
        <p:spPr>
          <a:xfrm>
            <a:off x="4619869" y="1967345"/>
            <a:ext cx="2952261" cy="4071365"/>
          </a:xfrm>
        </p:spPr>
        <p:txBody>
          <a:bodyPr>
            <a:normAutofit/>
          </a:bodyPr>
          <a:lstStyle/>
          <a:p>
            <a:pPr marL="50800" indent="0" algn="ctr">
              <a:buNone/>
            </a:pPr>
            <a:r>
              <a:rPr lang="en-US" b="1" dirty="0"/>
              <a:t>Set</a:t>
            </a:r>
          </a:p>
          <a:p>
            <a:pPr marL="50800" indent="0">
              <a:buNone/>
            </a:pPr>
            <a:endParaRPr lang="en-US" sz="1000" dirty="0"/>
          </a:p>
          <a:p>
            <a:pPr>
              <a:buFontTx/>
              <a:buChar char="-"/>
            </a:pPr>
            <a:r>
              <a:rPr lang="en-US" sz="2400" dirty="0"/>
              <a:t>Timeline</a:t>
            </a:r>
          </a:p>
          <a:p>
            <a:pPr>
              <a:buFontTx/>
              <a:buChar char="-"/>
            </a:pPr>
            <a:r>
              <a:rPr lang="en-US" sz="2400" dirty="0"/>
              <a:t>Mindset and emotional state</a:t>
            </a:r>
          </a:p>
          <a:p>
            <a:pPr>
              <a:buFontTx/>
              <a:buChar char="-"/>
            </a:pPr>
            <a:r>
              <a:rPr lang="en-US" sz="2400" dirty="0"/>
              <a:t>Expectations of drug use</a:t>
            </a:r>
          </a:p>
        </p:txBody>
      </p:sp>
      <p:sp>
        <p:nvSpPr>
          <p:cNvPr id="5" name="Title 4">
            <a:extLst>
              <a:ext uri="{FF2B5EF4-FFF2-40B4-BE49-F238E27FC236}">
                <a16:creationId xmlns:a16="http://schemas.microsoft.com/office/drawing/2014/main" id="{BC545BA7-5CDB-489B-9A2B-C486A3353BC6}"/>
              </a:ext>
            </a:extLst>
          </p:cNvPr>
          <p:cNvSpPr>
            <a:spLocks noGrp="1"/>
          </p:cNvSpPr>
          <p:nvPr>
            <p:ph type="title"/>
          </p:nvPr>
        </p:nvSpPr>
        <p:spPr/>
        <p:txBody>
          <a:bodyPr>
            <a:normAutofit fontScale="90000"/>
          </a:bodyPr>
          <a:lstStyle/>
          <a:p>
            <a:r>
              <a:rPr lang="en-US" dirty="0"/>
              <a:t>Managing Drug Use Risks</a:t>
            </a:r>
          </a:p>
        </p:txBody>
      </p:sp>
      <p:sp>
        <p:nvSpPr>
          <p:cNvPr id="7" name="Text Placeholder 3">
            <a:extLst>
              <a:ext uri="{FF2B5EF4-FFF2-40B4-BE49-F238E27FC236}">
                <a16:creationId xmlns:a16="http://schemas.microsoft.com/office/drawing/2014/main" id="{9D648D64-5C2B-4861-8E23-5BBD4D2CEBED}"/>
              </a:ext>
            </a:extLst>
          </p:cNvPr>
          <p:cNvSpPr txBox="1">
            <a:spLocks/>
          </p:cNvSpPr>
          <p:nvPr/>
        </p:nvSpPr>
        <p:spPr>
          <a:xfrm>
            <a:off x="8486042" y="1967345"/>
            <a:ext cx="2952261" cy="40713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16254E"/>
              </a:buClr>
              <a:buSzPts val="2800"/>
              <a:buFont typeface="Arial"/>
              <a:buChar char="•"/>
              <a:defRPr sz="2800" b="0" i="0" u="none" strike="noStrike" cap="none">
                <a:solidFill>
                  <a:srgbClr val="16254E"/>
                </a:solidFill>
                <a:latin typeface="Calibri"/>
                <a:ea typeface="Calibri"/>
                <a:cs typeface="Calibri"/>
                <a:sym typeface="Calibri"/>
              </a:defRPr>
            </a:lvl1pPr>
            <a:lvl2pPr marL="914400" marR="0" lvl="1" indent="-381000" algn="l" rtl="0">
              <a:lnSpc>
                <a:spcPct val="90000"/>
              </a:lnSpc>
              <a:spcBef>
                <a:spcPts val="500"/>
              </a:spcBef>
              <a:spcAft>
                <a:spcPts val="0"/>
              </a:spcAft>
              <a:buClr>
                <a:srgbClr val="16254E"/>
              </a:buClr>
              <a:buSzPts val="2400"/>
              <a:buFont typeface="Arial"/>
              <a:buChar char="•"/>
              <a:defRPr sz="2400" b="0" i="0" u="none" strike="noStrike" cap="none">
                <a:solidFill>
                  <a:srgbClr val="16254E"/>
                </a:solidFill>
                <a:latin typeface="Calibri"/>
                <a:ea typeface="Calibri"/>
                <a:cs typeface="Calibri"/>
                <a:sym typeface="Calibri"/>
              </a:defRPr>
            </a:lvl2pPr>
            <a:lvl3pPr marL="1371600" marR="0" lvl="2" indent="-355600" algn="l" rtl="0">
              <a:lnSpc>
                <a:spcPct val="90000"/>
              </a:lnSpc>
              <a:spcBef>
                <a:spcPts val="500"/>
              </a:spcBef>
              <a:spcAft>
                <a:spcPts val="0"/>
              </a:spcAft>
              <a:buClr>
                <a:srgbClr val="16254E"/>
              </a:buClr>
              <a:buSzPts val="2000"/>
              <a:buFont typeface="Arial"/>
              <a:buChar char="•"/>
              <a:defRPr sz="2000" b="0" i="0" u="none" strike="noStrike" cap="none">
                <a:solidFill>
                  <a:srgbClr val="16254E"/>
                </a:solidFill>
                <a:latin typeface="Calibri"/>
                <a:ea typeface="Calibri"/>
                <a:cs typeface="Calibri"/>
                <a:sym typeface="Calibri"/>
              </a:defRPr>
            </a:lvl3pPr>
            <a:lvl4pPr marL="1828800" marR="0" lvl="3" indent="-342900" algn="l" rtl="0">
              <a:lnSpc>
                <a:spcPct val="90000"/>
              </a:lnSpc>
              <a:spcBef>
                <a:spcPts val="500"/>
              </a:spcBef>
              <a:spcAft>
                <a:spcPts val="0"/>
              </a:spcAft>
              <a:buClr>
                <a:srgbClr val="16254E"/>
              </a:buClr>
              <a:buSzPts val="1800"/>
              <a:buFont typeface="Arial"/>
              <a:buChar char="•"/>
              <a:defRPr sz="1800" b="0" i="0" u="none" strike="noStrike" cap="none">
                <a:solidFill>
                  <a:srgbClr val="16254E"/>
                </a:solidFill>
                <a:latin typeface="Calibri"/>
                <a:ea typeface="Calibri"/>
                <a:cs typeface="Calibri"/>
                <a:sym typeface="Calibri"/>
              </a:defRPr>
            </a:lvl4pPr>
            <a:lvl5pPr marL="2286000" marR="0" lvl="4" indent="-342900" algn="l" rtl="0">
              <a:lnSpc>
                <a:spcPct val="90000"/>
              </a:lnSpc>
              <a:spcBef>
                <a:spcPts val="500"/>
              </a:spcBef>
              <a:spcAft>
                <a:spcPts val="0"/>
              </a:spcAft>
              <a:buClr>
                <a:srgbClr val="16254E"/>
              </a:buClr>
              <a:buSzPts val="1800"/>
              <a:buFont typeface="Arial"/>
              <a:buChar char="•"/>
              <a:defRPr sz="1800" b="0" i="0" u="none" strike="noStrike" cap="none">
                <a:solidFill>
                  <a:srgbClr val="16254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buFont typeface="Arial"/>
              <a:buNone/>
            </a:pPr>
            <a:r>
              <a:rPr lang="en-US" b="1" dirty="0"/>
              <a:t>Setting</a:t>
            </a:r>
          </a:p>
          <a:p>
            <a:pPr marL="50800" indent="0">
              <a:buNone/>
            </a:pPr>
            <a:endParaRPr lang="en-US" sz="1000" dirty="0"/>
          </a:p>
          <a:p>
            <a:pPr>
              <a:buFontTx/>
              <a:buChar char="-"/>
            </a:pPr>
            <a:r>
              <a:rPr lang="en-US" sz="2400" dirty="0"/>
              <a:t>Environmental or situational risks</a:t>
            </a:r>
          </a:p>
          <a:p>
            <a:pPr>
              <a:buFontTx/>
              <a:buChar char="-"/>
            </a:pPr>
            <a:r>
              <a:rPr lang="en-US" sz="2400" dirty="0"/>
              <a:t>Location</a:t>
            </a:r>
          </a:p>
          <a:p>
            <a:pPr>
              <a:buFontTx/>
              <a:buChar char="-"/>
            </a:pPr>
            <a:r>
              <a:rPr lang="en-US" sz="2400" dirty="0"/>
              <a:t>Involvement of partner(s)</a:t>
            </a:r>
          </a:p>
          <a:p>
            <a:pPr>
              <a:buFontTx/>
              <a:buChar char="-"/>
            </a:pPr>
            <a:r>
              <a:rPr lang="en-US" sz="2400" dirty="0"/>
              <a:t>Access to sterile supplies, legal landscape</a:t>
            </a:r>
          </a:p>
        </p:txBody>
      </p:sp>
    </p:spTree>
    <p:extLst>
      <p:ext uri="{BB962C8B-B14F-4D97-AF65-F5344CB8AC3E}">
        <p14:creationId xmlns:p14="http://schemas.microsoft.com/office/powerpoint/2010/main" val="4158702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9"/>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499" name="Google Shape;499;p59"/>
          <p:cNvSpPr txBox="1">
            <a:spLocks noGrp="1"/>
          </p:cNvSpPr>
          <p:nvPr>
            <p:ph type="body" idx="1"/>
          </p:nvPr>
        </p:nvSpPr>
        <p:spPr>
          <a:xfrm>
            <a:off x="1780928" y="1840210"/>
            <a:ext cx="9996589" cy="395706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5699A"/>
              </a:buClr>
              <a:buSzPct val="100000"/>
              <a:buFontTx/>
              <a:buChar char="-"/>
            </a:pPr>
            <a:r>
              <a:rPr lang="en-US" sz="2000" b="1" dirty="0"/>
              <a:t>First and foremost, treating all people with respect for their dignity and autonomy</a:t>
            </a:r>
          </a:p>
          <a:p>
            <a:pPr marL="342900" lvl="0" indent="-342900" algn="l" rtl="0">
              <a:lnSpc>
                <a:spcPct val="90000"/>
              </a:lnSpc>
              <a:spcBef>
                <a:spcPts val="0"/>
              </a:spcBef>
              <a:spcAft>
                <a:spcPts val="0"/>
              </a:spcAft>
              <a:buClr>
                <a:srgbClr val="45699A"/>
              </a:buClr>
              <a:buSzPct val="100000"/>
              <a:buFontTx/>
              <a:buChar char="-"/>
            </a:pPr>
            <a:r>
              <a:rPr lang="en-US" sz="1900" dirty="0"/>
              <a:t>Syringe access through SSPs, pharmacies, vending machines, and other sources</a:t>
            </a:r>
          </a:p>
          <a:p>
            <a:pPr marL="342900" lvl="0" indent="-342900" algn="l" rtl="0">
              <a:lnSpc>
                <a:spcPct val="90000"/>
              </a:lnSpc>
              <a:spcBef>
                <a:spcPts val="0"/>
              </a:spcBef>
              <a:spcAft>
                <a:spcPts val="0"/>
              </a:spcAft>
              <a:buClr>
                <a:srgbClr val="45699A"/>
              </a:buClr>
              <a:buSzPct val="100000"/>
              <a:buFontTx/>
              <a:buChar char="-"/>
            </a:pPr>
            <a:r>
              <a:rPr lang="en-US" sz="1900" dirty="0"/>
              <a:t>Flexible, low-barrier access to medications for opioid use disorder (MOUD)</a:t>
            </a:r>
          </a:p>
          <a:p>
            <a:pPr marL="342900" lvl="0" indent="-342900" algn="l" rtl="0">
              <a:lnSpc>
                <a:spcPct val="90000"/>
              </a:lnSpc>
              <a:spcBef>
                <a:spcPts val="0"/>
              </a:spcBef>
              <a:spcAft>
                <a:spcPts val="0"/>
              </a:spcAft>
              <a:buClr>
                <a:srgbClr val="45699A"/>
              </a:buClr>
              <a:buSzPct val="100000"/>
              <a:buFontTx/>
              <a:buChar char="-"/>
            </a:pPr>
            <a:r>
              <a:rPr lang="en-US" sz="1900" dirty="0"/>
              <a:t>911 Good Samaritan laws that protect people experiencing and responding to an overdose from criminal penalties </a:t>
            </a:r>
          </a:p>
          <a:p>
            <a:pPr marL="342900" lvl="0" indent="-342900" algn="l" rtl="0">
              <a:lnSpc>
                <a:spcPct val="90000"/>
              </a:lnSpc>
              <a:spcBef>
                <a:spcPts val="0"/>
              </a:spcBef>
              <a:spcAft>
                <a:spcPts val="0"/>
              </a:spcAft>
              <a:buClr>
                <a:srgbClr val="45699A"/>
              </a:buClr>
              <a:buSzPct val="100000"/>
              <a:buFontTx/>
              <a:buChar char="-"/>
            </a:pPr>
            <a:r>
              <a:rPr lang="en-US" sz="1900" dirty="0"/>
              <a:t>Drug-checking tools like fentanyl test strips and mass spectrometry testing, community naloxone trainings</a:t>
            </a:r>
          </a:p>
          <a:p>
            <a:pPr marL="342900" lvl="0" indent="-342900" algn="l" rtl="0">
              <a:lnSpc>
                <a:spcPct val="90000"/>
              </a:lnSpc>
              <a:spcBef>
                <a:spcPts val="0"/>
              </a:spcBef>
              <a:spcAft>
                <a:spcPts val="0"/>
              </a:spcAft>
              <a:buClr>
                <a:srgbClr val="45699A"/>
              </a:buClr>
              <a:buSzPct val="100000"/>
              <a:buFontTx/>
              <a:buChar char="-"/>
            </a:pPr>
            <a:r>
              <a:rPr lang="en-US" sz="1900" dirty="0"/>
              <a:t>Mental health crisis center and trauma-informed emergency response services</a:t>
            </a:r>
          </a:p>
          <a:p>
            <a:pPr marL="342900" lvl="0" indent="-342900" algn="l" rtl="0">
              <a:lnSpc>
                <a:spcPct val="90000"/>
              </a:lnSpc>
              <a:spcBef>
                <a:spcPts val="0"/>
              </a:spcBef>
              <a:spcAft>
                <a:spcPts val="0"/>
              </a:spcAft>
              <a:buClr>
                <a:srgbClr val="45699A"/>
              </a:buClr>
              <a:buSzPct val="100000"/>
              <a:buFontTx/>
              <a:buChar char="-"/>
            </a:pPr>
            <a:r>
              <a:rPr lang="en-US" sz="1900" dirty="0"/>
              <a:t>Wrap-around mobile services to improve connections to and retention in care </a:t>
            </a:r>
          </a:p>
          <a:p>
            <a:pPr marL="342900" lvl="0" indent="-342900" algn="l" rtl="0">
              <a:lnSpc>
                <a:spcPct val="90000"/>
              </a:lnSpc>
              <a:spcBef>
                <a:spcPts val="0"/>
              </a:spcBef>
              <a:spcAft>
                <a:spcPts val="0"/>
              </a:spcAft>
              <a:buClr>
                <a:srgbClr val="45699A"/>
              </a:buClr>
              <a:buSzPct val="100000"/>
              <a:buFontTx/>
              <a:buChar char="-"/>
            </a:pPr>
            <a:r>
              <a:rPr lang="en-US" sz="1900" dirty="0"/>
              <a:t>Peer leadership and support services</a:t>
            </a:r>
          </a:p>
          <a:p>
            <a:pPr marL="342900" lvl="0" indent="-342900" algn="l" rtl="0">
              <a:lnSpc>
                <a:spcPct val="90000"/>
              </a:lnSpc>
              <a:spcBef>
                <a:spcPts val="0"/>
              </a:spcBef>
              <a:spcAft>
                <a:spcPts val="0"/>
              </a:spcAft>
              <a:buClr>
                <a:srgbClr val="45699A"/>
              </a:buClr>
              <a:buSzPct val="100000"/>
              <a:buFontTx/>
              <a:buChar char="-"/>
            </a:pPr>
            <a:r>
              <a:rPr lang="en-US" sz="1900" dirty="0"/>
              <a:t>Housing First initiatives to increase low-barrier housing for people who use drugs </a:t>
            </a:r>
          </a:p>
          <a:p>
            <a:pPr marL="342900" lvl="0" indent="-342900" algn="l" rtl="0">
              <a:lnSpc>
                <a:spcPct val="90000"/>
              </a:lnSpc>
              <a:spcBef>
                <a:spcPts val="0"/>
              </a:spcBef>
              <a:spcAft>
                <a:spcPts val="0"/>
              </a:spcAft>
              <a:buClr>
                <a:srgbClr val="45699A"/>
              </a:buClr>
              <a:buSzPct val="100000"/>
              <a:buFontTx/>
              <a:buChar char="-"/>
            </a:pPr>
            <a:r>
              <a:rPr lang="en-US" sz="1900" dirty="0"/>
              <a:t>Community navigation for health insurance, medical and social service connections, long-term care, and other resources</a:t>
            </a:r>
          </a:p>
          <a:p>
            <a:pPr marL="342900" lvl="0" indent="-342900" algn="l" rtl="0">
              <a:lnSpc>
                <a:spcPct val="90000"/>
              </a:lnSpc>
              <a:spcBef>
                <a:spcPts val="0"/>
              </a:spcBef>
              <a:spcAft>
                <a:spcPts val="0"/>
              </a:spcAft>
              <a:buClr>
                <a:srgbClr val="45699A"/>
              </a:buClr>
              <a:buSzPct val="100000"/>
              <a:buFontTx/>
              <a:buChar char="-"/>
            </a:pPr>
            <a:r>
              <a:rPr lang="en-US" sz="1900" dirty="0"/>
              <a:t>Sharing honest, evidence-based information with people who use drugs and people who do sex work, without judgment</a:t>
            </a:r>
          </a:p>
          <a:p>
            <a:pPr marL="342900" lvl="0" indent="-342900" algn="l" rtl="0">
              <a:lnSpc>
                <a:spcPct val="90000"/>
              </a:lnSpc>
              <a:spcBef>
                <a:spcPts val="0"/>
              </a:spcBef>
              <a:spcAft>
                <a:spcPts val="0"/>
              </a:spcAft>
              <a:buClr>
                <a:srgbClr val="45699A"/>
              </a:buClr>
              <a:buSzPct val="100000"/>
              <a:buFontTx/>
              <a:buChar char="-"/>
            </a:pPr>
            <a:r>
              <a:rPr lang="en-US" sz="1900" dirty="0"/>
              <a:t>Co-located primary care, including wound care, reproductive health services, and vaccination</a:t>
            </a:r>
            <a:endParaRPr sz="1900" dirty="0"/>
          </a:p>
        </p:txBody>
      </p:sp>
      <p:sp>
        <p:nvSpPr>
          <p:cNvPr id="500" name="Google Shape;500;p59"/>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Supporting Comprehensive Harm Reduction</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13724-A6A2-43AE-BC26-48C954A7A8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65</a:t>
            </a:fld>
            <a:endParaRPr lang="en-US"/>
          </a:p>
        </p:txBody>
      </p:sp>
      <p:sp>
        <p:nvSpPr>
          <p:cNvPr id="3" name="Text Placeholder 2">
            <a:extLst>
              <a:ext uri="{FF2B5EF4-FFF2-40B4-BE49-F238E27FC236}">
                <a16:creationId xmlns:a16="http://schemas.microsoft.com/office/drawing/2014/main" id="{95F62431-53E2-427E-BE1F-F36DDB19B474}"/>
              </a:ext>
            </a:extLst>
          </p:cNvPr>
          <p:cNvSpPr>
            <a:spLocks noGrp="1"/>
          </p:cNvSpPr>
          <p:nvPr>
            <p:ph type="body" idx="1"/>
          </p:nvPr>
        </p:nvSpPr>
        <p:spPr>
          <a:xfrm>
            <a:off x="1780928" y="1840210"/>
            <a:ext cx="9996589" cy="4202003"/>
          </a:xfrm>
        </p:spPr>
        <p:txBody>
          <a:bodyPr>
            <a:normAutofit/>
          </a:bodyPr>
          <a:lstStyle/>
          <a:p>
            <a:r>
              <a:rPr lang="en-US" b="1" dirty="0"/>
              <a:t>Strategies to prevent and respond to drug poisoning</a:t>
            </a:r>
          </a:p>
          <a:p>
            <a:pPr marL="571500" indent="-342900">
              <a:buFontTx/>
              <a:buChar char="-"/>
            </a:pPr>
            <a:r>
              <a:rPr lang="en-US" dirty="0"/>
              <a:t>Expand access to naloxone to reverse an opioid overdose, through pharmacies, co-prescribing, SSP and local health department distribution, public-access naloxone (like AEDs or fire extinguishers)</a:t>
            </a:r>
          </a:p>
          <a:p>
            <a:pPr marL="571500" indent="-342900">
              <a:buFontTx/>
              <a:buChar char="-"/>
            </a:pPr>
            <a:r>
              <a:rPr lang="en-US" dirty="0"/>
              <a:t>Provide training and education to people most like to be able to respond to an opioid overdose—namely people who use drugs and their social circles</a:t>
            </a:r>
          </a:p>
          <a:p>
            <a:pPr marL="571500" indent="-342900">
              <a:buFontTx/>
              <a:buChar char="-"/>
            </a:pPr>
            <a:r>
              <a:rPr lang="en-US" dirty="0"/>
              <a:t>Support legal protections for people experiencing and responding to drug-related emergencies, including Good Samaritan laws and amnesty for paraphernalia</a:t>
            </a:r>
          </a:p>
          <a:p>
            <a:pPr marL="571500" indent="-342900">
              <a:buFontTx/>
              <a:buChar char="-"/>
            </a:pPr>
            <a:r>
              <a:rPr lang="en-US" dirty="0"/>
              <a:t>Promote low-barrier MOUD as treatment or safe supply</a:t>
            </a:r>
          </a:p>
          <a:p>
            <a:pPr marL="571500" indent="-342900">
              <a:buFontTx/>
              <a:buChar char="-"/>
            </a:pPr>
            <a:r>
              <a:rPr lang="en-US" dirty="0"/>
              <a:t>Improve health for incarcerated people, including MOUD treatment and naloxone training and access</a:t>
            </a:r>
          </a:p>
          <a:p>
            <a:endParaRPr lang="en-US" dirty="0"/>
          </a:p>
        </p:txBody>
      </p:sp>
      <p:sp>
        <p:nvSpPr>
          <p:cNvPr id="4" name="Title 3">
            <a:extLst>
              <a:ext uri="{FF2B5EF4-FFF2-40B4-BE49-F238E27FC236}">
                <a16:creationId xmlns:a16="http://schemas.microsoft.com/office/drawing/2014/main" id="{B03AC0B5-E1D5-458E-99AD-59F537D0B8F8}"/>
              </a:ext>
            </a:extLst>
          </p:cNvPr>
          <p:cNvSpPr>
            <a:spLocks noGrp="1"/>
          </p:cNvSpPr>
          <p:nvPr>
            <p:ph type="title"/>
          </p:nvPr>
        </p:nvSpPr>
        <p:spPr/>
        <p:txBody>
          <a:bodyPr>
            <a:noAutofit/>
          </a:bodyPr>
          <a:lstStyle/>
          <a:p>
            <a:r>
              <a:rPr lang="en-US" sz="3600" dirty="0"/>
              <a:t>Community Harm Reduction: Overdose Prevention</a:t>
            </a:r>
          </a:p>
        </p:txBody>
      </p:sp>
    </p:spTree>
    <p:extLst>
      <p:ext uri="{BB962C8B-B14F-4D97-AF65-F5344CB8AC3E}">
        <p14:creationId xmlns:p14="http://schemas.microsoft.com/office/powerpoint/2010/main" val="39179255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13724-A6A2-43AE-BC26-48C954A7A8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66</a:t>
            </a:fld>
            <a:endParaRPr lang="en-US"/>
          </a:p>
        </p:txBody>
      </p:sp>
      <p:sp>
        <p:nvSpPr>
          <p:cNvPr id="3" name="Text Placeholder 2">
            <a:extLst>
              <a:ext uri="{FF2B5EF4-FFF2-40B4-BE49-F238E27FC236}">
                <a16:creationId xmlns:a16="http://schemas.microsoft.com/office/drawing/2014/main" id="{95F62431-53E2-427E-BE1F-F36DDB19B474}"/>
              </a:ext>
            </a:extLst>
          </p:cNvPr>
          <p:cNvSpPr>
            <a:spLocks noGrp="1"/>
          </p:cNvSpPr>
          <p:nvPr>
            <p:ph type="body" idx="1"/>
          </p:nvPr>
        </p:nvSpPr>
        <p:spPr>
          <a:xfrm>
            <a:off x="1780928" y="1840210"/>
            <a:ext cx="9996589" cy="4202003"/>
          </a:xfrm>
        </p:spPr>
        <p:txBody>
          <a:bodyPr>
            <a:normAutofit lnSpcReduction="10000"/>
          </a:bodyPr>
          <a:lstStyle/>
          <a:p>
            <a:r>
              <a:rPr lang="en-US" b="1" dirty="0"/>
              <a:t>Strategies to prevent and respond to use-related harms </a:t>
            </a:r>
          </a:p>
          <a:p>
            <a:pPr marL="571500" indent="-342900">
              <a:buFontTx/>
              <a:buChar char="-"/>
            </a:pPr>
            <a:r>
              <a:rPr lang="en-US" dirty="0"/>
              <a:t>Collect and safely dispose of used syringes</a:t>
            </a:r>
          </a:p>
          <a:p>
            <a:pPr marL="571500" indent="-342900">
              <a:buFontTx/>
              <a:buChar char="-"/>
            </a:pPr>
            <a:r>
              <a:rPr lang="en-US" dirty="0"/>
              <a:t>Distribute new, sterile supplies for injection and other routes of administration</a:t>
            </a:r>
          </a:p>
          <a:p>
            <a:pPr marL="571500" indent="-342900">
              <a:buFontTx/>
              <a:buChar char="-"/>
            </a:pPr>
            <a:r>
              <a:rPr lang="en-US" dirty="0"/>
              <a:t>Distribute condoms, dental dams, and other safer sex supplies </a:t>
            </a:r>
          </a:p>
          <a:p>
            <a:pPr marL="571500" indent="-342900">
              <a:buFontTx/>
              <a:buChar char="-"/>
            </a:pPr>
            <a:r>
              <a:rPr lang="en-US" dirty="0"/>
              <a:t>Offer naloxone trainings and overdose reversal kits free-of-charge</a:t>
            </a:r>
          </a:p>
          <a:p>
            <a:pPr marL="571500" indent="-342900">
              <a:buFontTx/>
              <a:buChar char="-"/>
            </a:pPr>
            <a:r>
              <a:rPr lang="en-US" dirty="0"/>
              <a:t>Develop wound care services responsive to different routes of administration</a:t>
            </a:r>
          </a:p>
          <a:p>
            <a:pPr marL="571500" indent="-342900">
              <a:buFontTx/>
              <a:buChar char="-"/>
            </a:pPr>
            <a:r>
              <a:rPr lang="en-US" dirty="0"/>
              <a:t>Co-locate reproductive health services and contraceptive access </a:t>
            </a:r>
          </a:p>
          <a:p>
            <a:pPr marL="571500" indent="-342900">
              <a:buFontTx/>
              <a:buChar char="-"/>
            </a:pPr>
            <a:r>
              <a:rPr lang="en-US" dirty="0"/>
              <a:t>Offer </a:t>
            </a:r>
            <a:r>
              <a:rPr lang="en-US" dirty="0" err="1"/>
              <a:t>PrEP</a:t>
            </a:r>
            <a:r>
              <a:rPr lang="en-US" dirty="0"/>
              <a:t> and PEP regimens for HIV prevention; vaccines for hepatitis A&amp;B, COVID-19, flu, and more</a:t>
            </a:r>
          </a:p>
          <a:p>
            <a:pPr marL="571500" indent="-342900">
              <a:buFontTx/>
              <a:buChar char="-"/>
            </a:pPr>
            <a:r>
              <a:rPr lang="en-US" dirty="0"/>
              <a:t>Provide HIV, viral hepatitis, and STI education, screening, and treatment</a:t>
            </a:r>
          </a:p>
          <a:p>
            <a:pPr marL="571500" indent="-342900">
              <a:buFontTx/>
              <a:buChar char="-"/>
            </a:pPr>
            <a:endParaRPr lang="en-US" dirty="0"/>
          </a:p>
        </p:txBody>
      </p:sp>
      <p:sp>
        <p:nvSpPr>
          <p:cNvPr id="4" name="Title 3">
            <a:extLst>
              <a:ext uri="{FF2B5EF4-FFF2-40B4-BE49-F238E27FC236}">
                <a16:creationId xmlns:a16="http://schemas.microsoft.com/office/drawing/2014/main" id="{B03AC0B5-E1D5-458E-99AD-59F537D0B8F8}"/>
              </a:ext>
            </a:extLst>
          </p:cNvPr>
          <p:cNvSpPr>
            <a:spLocks noGrp="1"/>
          </p:cNvSpPr>
          <p:nvPr>
            <p:ph type="title"/>
          </p:nvPr>
        </p:nvSpPr>
        <p:spPr/>
        <p:txBody>
          <a:bodyPr>
            <a:noAutofit/>
          </a:bodyPr>
          <a:lstStyle/>
          <a:p>
            <a:r>
              <a:rPr lang="en-US" sz="3600" dirty="0"/>
              <a:t>Community Harm Reduction: Supply Access</a:t>
            </a:r>
          </a:p>
        </p:txBody>
      </p:sp>
    </p:spTree>
    <p:extLst>
      <p:ext uri="{BB962C8B-B14F-4D97-AF65-F5344CB8AC3E}">
        <p14:creationId xmlns:p14="http://schemas.microsoft.com/office/powerpoint/2010/main" val="1286027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3"/>
          <p:cNvSpPr txBox="1">
            <a:spLocks noGrp="1"/>
          </p:cNvSpPr>
          <p:nvPr>
            <p:ph type="sldNum" idx="12"/>
          </p:nvPr>
        </p:nvSpPr>
        <p:spPr>
          <a:xfrm>
            <a:off x="11524390" y="6257192"/>
            <a:ext cx="506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
        <p:nvSpPr>
          <p:cNvPr id="530" name="Google Shape;530;p63"/>
          <p:cNvSpPr txBox="1">
            <a:spLocks noGrp="1"/>
          </p:cNvSpPr>
          <p:nvPr>
            <p:ph type="ctrTitle"/>
          </p:nvPr>
        </p:nvSpPr>
        <p:spPr>
          <a:xfrm>
            <a:off x="1116750" y="1493164"/>
            <a:ext cx="9958500" cy="3544058"/>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600" b="1" dirty="0">
                <a:solidFill>
                  <a:schemeClr val="bg1"/>
                </a:solidFill>
              </a:rPr>
              <a:t>Think back to the Values Clarification activity—</a:t>
            </a:r>
            <a:br>
              <a:rPr lang="en-US" sz="4800" dirty="0">
                <a:solidFill>
                  <a:schemeClr val="bg1"/>
                </a:solidFill>
              </a:rPr>
            </a:br>
            <a:br>
              <a:rPr lang="en-US" sz="4800" dirty="0">
                <a:solidFill>
                  <a:schemeClr val="bg1"/>
                </a:solidFill>
              </a:rPr>
            </a:br>
            <a:r>
              <a:rPr lang="en-US" sz="2800" dirty="0">
                <a:solidFill>
                  <a:schemeClr val="bg1"/>
                </a:solidFill>
              </a:rPr>
              <a:t>How are you feeling after this training? What have you learned? How have your opinions changed, or might they continue to change?</a:t>
            </a:r>
            <a:endParaRPr sz="2800" dirty="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4BB758-042E-4156-A50F-17A044AEFB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68</a:t>
            </a:fld>
            <a:endParaRPr lang="en-US"/>
          </a:p>
        </p:txBody>
      </p:sp>
      <p:sp>
        <p:nvSpPr>
          <p:cNvPr id="3" name="Title 2">
            <a:extLst>
              <a:ext uri="{FF2B5EF4-FFF2-40B4-BE49-F238E27FC236}">
                <a16:creationId xmlns:a16="http://schemas.microsoft.com/office/drawing/2014/main" id="{7CAD5908-DEE7-49AE-950F-1C462F196DB4}"/>
              </a:ext>
            </a:extLst>
          </p:cNvPr>
          <p:cNvSpPr>
            <a:spLocks noGrp="1"/>
          </p:cNvSpPr>
          <p:nvPr>
            <p:ph type="ctrTitle"/>
          </p:nvPr>
        </p:nvSpPr>
        <p:spPr>
          <a:xfrm>
            <a:off x="1116781" y="3032334"/>
            <a:ext cx="9958438" cy="2076699"/>
          </a:xfrm>
        </p:spPr>
        <p:txBody>
          <a:bodyPr>
            <a:noAutofit/>
          </a:bodyPr>
          <a:lstStyle/>
          <a:p>
            <a:r>
              <a:rPr lang="en-US" sz="4800" dirty="0"/>
              <a:t>What other questions do you have about drug user health and harm reduction?</a:t>
            </a:r>
          </a:p>
        </p:txBody>
      </p:sp>
    </p:spTree>
    <p:extLst>
      <p:ext uri="{BB962C8B-B14F-4D97-AF65-F5344CB8AC3E}">
        <p14:creationId xmlns:p14="http://schemas.microsoft.com/office/powerpoint/2010/main" val="3294223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5"/>
          <p:cNvSpPr txBox="1">
            <a:spLocks noGrp="1"/>
          </p:cNvSpPr>
          <p:nvPr>
            <p:ph type="ctrTitle"/>
          </p:nvPr>
        </p:nvSpPr>
        <p:spPr>
          <a:xfrm>
            <a:off x="924150" y="2104633"/>
            <a:ext cx="10343700" cy="358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US" sz="4400" dirty="0"/>
              <a:t>NASTAD thanks you for participating in this training!</a:t>
            </a:r>
            <a:br>
              <a:rPr lang="en-US" sz="2400" dirty="0"/>
            </a:br>
            <a:br>
              <a:rPr lang="en-US" sz="2400" dirty="0"/>
            </a:br>
            <a:r>
              <a:rPr lang="en-US" sz="2400" dirty="0"/>
              <a:t>For more information or Drug User Health technical assistance, please contact </a:t>
            </a:r>
            <a:r>
              <a:rPr lang="en-US" sz="2400" u="sng" dirty="0">
                <a:solidFill>
                  <a:schemeClr val="hlink"/>
                </a:solidFill>
                <a:hlinkClick r:id="rId3"/>
              </a:rPr>
              <a:t>DrugUserHealthTA@NASTAD.org</a:t>
            </a:r>
            <a:r>
              <a:rPr lang="en-US" sz="2400" dirty="0"/>
              <a:t>. </a:t>
            </a:r>
            <a:endParaRPr sz="2400" dirty="0"/>
          </a:p>
          <a:p>
            <a:pPr marL="0" lvl="0" indent="0" algn="l" rtl="0">
              <a:spcBef>
                <a:spcPts val="0"/>
              </a:spcBef>
              <a:spcAft>
                <a:spcPts val="0"/>
              </a:spcAft>
              <a:buSzPts val="990"/>
              <a:buNone/>
            </a:pPr>
            <a:endParaRPr sz="3750" dirty="0"/>
          </a:p>
          <a:p>
            <a:pPr marL="0" lvl="0" indent="0" algn="l" rtl="0">
              <a:spcBef>
                <a:spcPts val="0"/>
              </a:spcBef>
              <a:spcAft>
                <a:spcPts val="0"/>
              </a:spcAft>
              <a:buSzPts val="990"/>
              <a:buNone/>
            </a:pPr>
            <a:r>
              <a:rPr lang="en-US" sz="3750" b="1" dirty="0"/>
              <a:t>Thank you!</a:t>
            </a:r>
            <a:endParaRPr sz="375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76" name="Google Shape;176;p23"/>
          <p:cNvSpPr txBox="1">
            <a:spLocks noGrp="1"/>
          </p:cNvSpPr>
          <p:nvPr>
            <p:ph type="body" idx="1"/>
          </p:nvPr>
        </p:nvSpPr>
        <p:spPr>
          <a:xfrm>
            <a:off x="1780928" y="1856925"/>
            <a:ext cx="9506022"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ct val="55414"/>
              <a:buNone/>
            </a:pPr>
            <a:r>
              <a:rPr lang="en-US" sz="2400" dirty="0"/>
              <a:t>Review the statements on Slide 10. You can also download the </a:t>
            </a:r>
            <a:r>
              <a:rPr lang="en-US" sz="2400" b="1" u="sng" dirty="0">
                <a:solidFill>
                  <a:schemeClr val="hlink"/>
                </a:solidFill>
                <a:hlinkClick r:id="rId3"/>
              </a:rPr>
              <a:t>Drug Use Values Clarification Worksheet</a:t>
            </a:r>
            <a:r>
              <a:rPr lang="en-US" sz="2400" dirty="0"/>
              <a:t> in the </a:t>
            </a:r>
            <a:r>
              <a:rPr lang="en-US" sz="2400" b="1" dirty="0"/>
              <a:t>Training Resources.</a:t>
            </a:r>
            <a:endParaRPr sz="2400" dirty="0"/>
          </a:p>
          <a:p>
            <a:pPr marL="0" lvl="0" indent="0" algn="l" rtl="0">
              <a:lnSpc>
                <a:spcPct val="90000"/>
              </a:lnSpc>
              <a:spcBef>
                <a:spcPts val="1000"/>
              </a:spcBef>
              <a:spcAft>
                <a:spcPts val="0"/>
              </a:spcAft>
              <a:buClr>
                <a:schemeClr val="dk1"/>
              </a:buClr>
              <a:buSzPct val="55414"/>
              <a:buNone/>
            </a:pPr>
            <a:endParaRPr sz="2400" b="1" dirty="0"/>
          </a:p>
          <a:p>
            <a:pPr marL="0" lvl="0" indent="0" algn="l" rtl="0">
              <a:lnSpc>
                <a:spcPct val="90000"/>
              </a:lnSpc>
              <a:spcBef>
                <a:spcPts val="1000"/>
              </a:spcBef>
              <a:spcAft>
                <a:spcPts val="0"/>
              </a:spcAft>
              <a:buClr>
                <a:schemeClr val="dk1"/>
              </a:buClr>
              <a:buSzPct val="55414"/>
              <a:buNone/>
            </a:pPr>
            <a:r>
              <a:rPr lang="en-US" sz="2400" dirty="0"/>
              <a:t>Silently reflect on each statement and your level of agreement/disagreement. You can fill out the survey if you want to or keep your responses in your head. </a:t>
            </a:r>
            <a:endParaRPr sz="2400" dirty="0"/>
          </a:p>
          <a:p>
            <a:pPr marL="0" lvl="0" indent="0" algn="l" rtl="0">
              <a:lnSpc>
                <a:spcPct val="90000"/>
              </a:lnSpc>
              <a:spcBef>
                <a:spcPts val="1000"/>
              </a:spcBef>
              <a:spcAft>
                <a:spcPts val="0"/>
              </a:spcAft>
              <a:buClr>
                <a:schemeClr val="dk1"/>
              </a:buClr>
              <a:buSzPct val="55414"/>
              <a:buNone/>
            </a:pPr>
            <a:endParaRPr sz="2400" dirty="0"/>
          </a:p>
          <a:p>
            <a:pPr marL="0" lvl="0" indent="0" algn="l" rtl="0">
              <a:lnSpc>
                <a:spcPct val="90000"/>
              </a:lnSpc>
              <a:spcBef>
                <a:spcPts val="1000"/>
              </a:spcBef>
              <a:spcAft>
                <a:spcPts val="0"/>
              </a:spcAft>
              <a:buClr>
                <a:schemeClr val="dk1"/>
              </a:buClr>
              <a:buSzPct val="55414"/>
              <a:buNone/>
            </a:pPr>
            <a:r>
              <a:rPr lang="en-US" sz="2400" dirty="0"/>
              <a:t>There are no right or wrong answers. </a:t>
            </a:r>
            <a:endParaRPr sz="2400" dirty="0"/>
          </a:p>
          <a:p>
            <a:pPr marL="0" lvl="0" indent="0" algn="l" rtl="0">
              <a:lnSpc>
                <a:spcPct val="90000"/>
              </a:lnSpc>
              <a:spcBef>
                <a:spcPts val="1000"/>
              </a:spcBef>
              <a:spcAft>
                <a:spcPts val="0"/>
              </a:spcAft>
              <a:buClr>
                <a:schemeClr val="dk1"/>
              </a:buClr>
              <a:buSzPct val="55414"/>
              <a:buNone/>
            </a:pPr>
            <a:endParaRPr sz="2400" dirty="0"/>
          </a:p>
          <a:p>
            <a:pPr marL="0" lvl="0" indent="0" algn="l" rtl="0">
              <a:lnSpc>
                <a:spcPct val="90000"/>
              </a:lnSpc>
              <a:spcBef>
                <a:spcPts val="1000"/>
              </a:spcBef>
              <a:spcAft>
                <a:spcPts val="0"/>
              </a:spcAft>
              <a:buClr>
                <a:schemeClr val="dk1"/>
              </a:buClr>
              <a:buSzPct val="55414"/>
              <a:buNone/>
            </a:pPr>
            <a:r>
              <a:rPr lang="en-US" sz="2400" dirty="0"/>
              <a:t>When you’ve reflected on each statement, go to Slide 10.</a:t>
            </a:r>
            <a:endParaRPr sz="2400" dirty="0"/>
          </a:p>
          <a:p>
            <a:pPr marL="0" lvl="0" indent="0" algn="l" rtl="0">
              <a:lnSpc>
                <a:spcPct val="90000"/>
              </a:lnSpc>
              <a:spcBef>
                <a:spcPts val="1000"/>
              </a:spcBef>
              <a:spcAft>
                <a:spcPts val="0"/>
              </a:spcAft>
              <a:buClr>
                <a:schemeClr val="dk1"/>
              </a:buClr>
              <a:buSzPct val="116666"/>
              <a:buNone/>
            </a:pPr>
            <a:endParaRPr sz="2400" dirty="0"/>
          </a:p>
          <a:p>
            <a:pPr marL="0" lvl="0" indent="0" algn="l" rtl="0">
              <a:lnSpc>
                <a:spcPct val="90000"/>
              </a:lnSpc>
              <a:spcBef>
                <a:spcPts val="1000"/>
              </a:spcBef>
              <a:spcAft>
                <a:spcPts val="0"/>
              </a:spcAft>
              <a:buClr>
                <a:schemeClr val="dk1"/>
              </a:buClr>
              <a:buSzPct val="116666"/>
              <a:buNone/>
            </a:pPr>
            <a:endParaRPr sz="2400" dirty="0"/>
          </a:p>
          <a:p>
            <a:pPr marL="0" lvl="0" indent="0" algn="l" rtl="0">
              <a:lnSpc>
                <a:spcPct val="90000"/>
              </a:lnSpc>
              <a:spcBef>
                <a:spcPts val="1000"/>
              </a:spcBef>
              <a:spcAft>
                <a:spcPts val="0"/>
              </a:spcAft>
              <a:buClr>
                <a:srgbClr val="16254E"/>
              </a:buClr>
              <a:buSzPct val="100000"/>
              <a:buNone/>
            </a:pPr>
            <a:endParaRPr sz="2400" dirty="0"/>
          </a:p>
        </p:txBody>
      </p:sp>
      <p:sp>
        <p:nvSpPr>
          <p:cNvPr id="177" name="Google Shape;177;p23"/>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b="1" dirty="0"/>
              <a:t>On Your Own </a:t>
            </a:r>
            <a:endParaRP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84" name="Google Shape;184;p24"/>
          <p:cNvSpPr txBox="1">
            <a:spLocks noGrp="1"/>
          </p:cNvSpPr>
          <p:nvPr>
            <p:ph type="body" idx="1"/>
          </p:nvPr>
        </p:nvSpPr>
        <p:spPr>
          <a:xfrm>
            <a:off x="1780928" y="1911926"/>
            <a:ext cx="9996589" cy="39570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400" dirty="0"/>
              <a:t>Review the statements on Slide 10. You can also download the </a:t>
            </a:r>
            <a:r>
              <a:rPr lang="en-US" sz="2400" b="1" u="sng" dirty="0">
                <a:solidFill>
                  <a:schemeClr val="hlink"/>
                </a:solidFill>
                <a:hlinkClick r:id="rId3"/>
              </a:rPr>
              <a:t>Drug Use Values Clarification Worksheet</a:t>
            </a:r>
            <a:r>
              <a:rPr lang="en-US" sz="2400" dirty="0"/>
              <a:t> in the </a:t>
            </a:r>
            <a:r>
              <a:rPr lang="en-US" sz="2400" b="1" dirty="0"/>
              <a:t>Training Resources.</a:t>
            </a:r>
            <a:endParaRPr dirty="0"/>
          </a:p>
          <a:p>
            <a:pPr marL="0" lvl="0" indent="0" algn="l" rtl="0">
              <a:lnSpc>
                <a:spcPct val="90000"/>
              </a:lnSpc>
              <a:spcBef>
                <a:spcPts val="1000"/>
              </a:spcBef>
              <a:spcAft>
                <a:spcPts val="0"/>
              </a:spcAft>
              <a:buClr>
                <a:schemeClr val="dk1"/>
              </a:buClr>
              <a:buSzPts val="2800"/>
              <a:buNone/>
            </a:pPr>
            <a:endParaRPr sz="2400" b="1" dirty="0"/>
          </a:p>
          <a:p>
            <a:pPr marL="0" lvl="0" indent="0" algn="l" rtl="0">
              <a:lnSpc>
                <a:spcPct val="90000"/>
              </a:lnSpc>
              <a:spcBef>
                <a:spcPts val="1000"/>
              </a:spcBef>
              <a:spcAft>
                <a:spcPts val="0"/>
              </a:spcAft>
              <a:buClr>
                <a:schemeClr val="dk1"/>
              </a:buClr>
              <a:buSzPts val="2800"/>
              <a:buNone/>
            </a:pPr>
            <a:r>
              <a:rPr lang="en-US" sz="2400" dirty="0"/>
              <a:t>Ask participants to silently reflect on each statement. Emphasize that there are no right or wrong answers, and that this is not a test. Participants can fill out the survey if using worksheets or keep their responses in their heads.</a:t>
            </a:r>
            <a:endParaRPr dirty="0"/>
          </a:p>
          <a:p>
            <a:pPr marL="0" lvl="0" indent="0" algn="l" rtl="0">
              <a:lnSpc>
                <a:spcPct val="90000"/>
              </a:lnSpc>
              <a:spcBef>
                <a:spcPts val="1000"/>
              </a:spcBef>
              <a:spcAft>
                <a:spcPts val="0"/>
              </a:spcAft>
              <a:buClr>
                <a:schemeClr val="dk1"/>
              </a:buClr>
              <a:buSzPts val="2800"/>
              <a:buNone/>
            </a:pPr>
            <a:endParaRPr sz="2400" dirty="0"/>
          </a:p>
          <a:p>
            <a:pPr marL="0" lvl="0" indent="0" algn="l" rtl="0">
              <a:lnSpc>
                <a:spcPct val="90000"/>
              </a:lnSpc>
              <a:spcBef>
                <a:spcPts val="1000"/>
              </a:spcBef>
              <a:spcAft>
                <a:spcPts val="0"/>
              </a:spcAft>
              <a:buClr>
                <a:schemeClr val="dk1"/>
              </a:buClr>
              <a:buSzPts val="2800"/>
              <a:buNone/>
            </a:pPr>
            <a:r>
              <a:rPr lang="en-US" sz="2400" dirty="0"/>
              <a:t>When participants have reflected on each statement, go to Slide 11 and discuss prompts as a group. </a:t>
            </a:r>
            <a:endParaRPr dirty="0"/>
          </a:p>
          <a:p>
            <a:pPr marL="0" lvl="0" indent="0" algn="l" rtl="0">
              <a:lnSpc>
                <a:spcPct val="90000"/>
              </a:lnSpc>
              <a:spcBef>
                <a:spcPts val="1000"/>
              </a:spcBef>
              <a:spcAft>
                <a:spcPts val="0"/>
              </a:spcAft>
              <a:buClr>
                <a:srgbClr val="16254E"/>
              </a:buClr>
              <a:buSzPts val="2200"/>
              <a:buNone/>
            </a:pPr>
            <a:endParaRPr dirty="0"/>
          </a:p>
        </p:txBody>
      </p:sp>
      <p:sp>
        <p:nvSpPr>
          <p:cNvPr id="185" name="Google Shape;185;p24"/>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b="1" dirty="0"/>
              <a:t>In a Group</a:t>
            </a:r>
            <a:endParaRP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9</a:t>
            </a:fld>
            <a:endParaRPr sz="1200" b="0" i="0" u="none" strike="noStrike" cap="none">
              <a:solidFill>
                <a:srgbClr val="FFFFFF"/>
              </a:solidFill>
              <a:latin typeface="Calibri"/>
              <a:ea typeface="Calibri"/>
              <a:cs typeface="Calibri"/>
              <a:sym typeface="Calibri"/>
            </a:endParaRPr>
          </a:p>
        </p:txBody>
      </p:sp>
      <p:graphicFrame>
        <p:nvGraphicFramePr>
          <p:cNvPr id="192" name="Google Shape;192;p25"/>
          <p:cNvGraphicFramePr/>
          <p:nvPr/>
        </p:nvGraphicFramePr>
        <p:xfrm>
          <a:off x="3754927" y="803180"/>
          <a:ext cx="8022600" cy="5251600"/>
        </p:xfrm>
        <a:graphic>
          <a:graphicData uri="http://schemas.openxmlformats.org/drawingml/2006/table">
            <a:tbl>
              <a:tblPr>
                <a:noFill/>
                <a:tableStyleId>{6AFD40C4-DD48-44DA-B5E1-E28A2E132F2C}</a:tableStyleId>
              </a:tblPr>
              <a:tblGrid>
                <a:gridCol w="8022600">
                  <a:extLst>
                    <a:ext uri="{9D8B030D-6E8A-4147-A177-3AD203B41FA5}">
                      <a16:colId xmlns:a16="http://schemas.microsoft.com/office/drawing/2014/main" val="20000"/>
                    </a:ext>
                  </a:extLst>
                </a:gridCol>
              </a:tblGrid>
              <a:tr h="400700">
                <a:tc>
                  <a:txBody>
                    <a:bodyPr/>
                    <a:lstStyle/>
                    <a:p>
                      <a:pPr marL="0" marR="0" lvl="0" indent="0" algn="l" rtl="0">
                        <a:spcBef>
                          <a:spcPts val="0"/>
                        </a:spcBef>
                        <a:spcAft>
                          <a:spcPts val="0"/>
                        </a:spcAft>
                        <a:buNone/>
                      </a:pPr>
                      <a:r>
                        <a:rPr lang="en-US" sz="1800" b="1">
                          <a:solidFill>
                            <a:srgbClr val="454C61"/>
                          </a:solidFill>
                        </a:rPr>
                        <a:t>1.</a:t>
                      </a:r>
                      <a:r>
                        <a:rPr lang="en-US" sz="1800">
                          <a:solidFill>
                            <a:srgbClr val="454C61"/>
                          </a:solidFill>
                        </a:rPr>
                        <a:t> Drugs kill people.</a:t>
                      </a:r>
                      <a:endParaRPr sz="1600">
                        <a:solidFill>
                          <a:srgbClr val="454C61"/>
                        </a:solidFill>
                        <a:latin typeface="Times New Roman"/>
                        <a:ea typeface="Times New Roman"/>
                        <a:cs typeface="Times New Roman"/>
                        <a:sym typeface="Times New Roman"/>
                      </a:endParaRPr>
                    </a:p>
                  </a:txBody>
                  <a:tcPr marL="45725" marR="45725" marT="45725" marB="45725" anchor="ctr"/>
                </a:tc>
                <a:extLst>
                  <a:ext uri="{0D108BD9-81ED-4DB2-BD59-A6C34878D82A}">
                    <a16:rowId xmlns:a16="http://schemas.microsoft.com/office/drawing/2014/main" val="10000"/>
                  </a:ext>
                </a:extLst>
              </a:tr>
              <a:tr h="400700">
                <a:tc>
                  <a:txBody>
                    <a:bodyPr/>
                    <a:lstStyle/>
                    <a:p>
                      <a:pPr marL="0" marR="0" lvl="0" indent="0" algn="l" rtl="0">
                        <a:spcBef>
                          <a:spcPts val="0"/>
                        </a:spcBef>
                        <a:spcAft>
                          <a:spcPts val="0"/>
                        </a:spcAft>
                        <a:buNone/>
                      </a:pPr>
                      <a:r>
                        <a:rPr lang="en-US" sz="1800" b="1">
                          <a:solidFill>
                            <a:srgbClr val="454C61"/>
                          </a:solidFill>
                        </a:rPr>
                        <a:t>2.</a:t>
                      </a:r>
                      <a:r>
                        <a:rPr lang="en-US" sz="1800">
                          <a:solidFill>
                            <a:srgbClr val="454C61"/>
                          </a:solidFill>
                        </a:rPr>
                        <a:t> Addiction is a disease.</a:t>
                      </a:r>
                      <a:endParaRPr sz="1600">
                        <a:solidFill>
                          <a:srgbClr val="454C61"/>
                        </a:solidFill>
                        <a:latin typeface="Times New Roman"/>
                        <a:ea typeface="Times New Roman"/>
                        <a:cs typeface="Times New Roman"/>
                        <a:sym typeface="Times New Roman"/>
                      </a:endParaRPr>
                    </a:p>
                  </a:txBody>
                  <a:tcPr marL="45725" marR="45725" marT="45725" marB="45725"/>
                </a:tc>
                <a:extLst>
                  <a:ext uri="{0D108BD9-81ED-4DB2-BD59-A6C34878D82A}">
                    <a16:rowId xmlns:a16="http://schemas.microsoft.com/office/drawing/2014/main" val="10001"/>
                  </a:ext>
                </a:extLst>
              </a:tr>
              <a:tr h="472225">
                <a:tc>
                  <a:txBody>
                    <a:bodyPr/>
                    <a:lstStyle/>
                    <a:p>
                      <a:pPr marL="0" marR="0" lvl="0" indent="0" algn="l" rtl="0">
                        <a:spcBef>
                          <a:spcPts val="0"/>
                        </a:spcBef>
                        <a:spcAft>
                          <a:spcPts val="0"/>
                        </a:spcAft>
                        <a:buNone/>
                      </a:pPr>
                      <a:r>
                        <a:rPr lang="en-US" sz="1800" b="1">
                          <a:solidFill>
                            <a:srgbClr val="454C61"/>
                          </a:solidFill>
                        </a:rPr>
                        <a:t>3.</a:t>
                      </a:r>
                      <a:r>
                        <a:rPr lang="en-US" sz="1800">
                          <a:solidFill>
                            <a:srgbClr val="454C61"/>
                          </a:solidFill>
                        </a:rPr>
                        <a:t> Drug use can be a useful way to cope with stress, depression, and mental illness. </a:t>
                      </a:r>
                      <a:endParaRPr sz="1600">
                        <a:solidFill>
                          <a:srgbClr val="454C61"/>
                        </a:solidFill>
                        <a:latin typeface="Times New Roman"/>
                        <a:ea typeface="Times New Roman"/>
                        <a:cs typeface="Times New Roman"/>
                        <a:sym typeface="Times New Roman"/>
                      </a:endParaRPr>
                    </a:p>
                  </a:txBody>
                  <a:tcPr marL="45725" marR="45725" marT="45725" marB="45725"/>
                </a:tc>
                <a:extLst>
                  <a:ext uri="{0D108BD9-81ED-4DB2-BD59-A6C34878D82A}">
                    <a16:rowId xmlns:a16="http://schemas.microsoft.com/office/drawing/2014/main" val="10002"/>
                  </a:ext>
                </a:extLst>
              </a:tr>
              <a:tr h="468275">
                <a:tc>
                  <a:txBody>
                    <a:bodyPr/>
                    <a:lstStyle/>
                    <a:p>
                      <a:pPr marL="0" marR="0" lvl="0" indent="0" algn="l" rtl="0">
                        <a:spcBef>
                          <a:spcPts val="0"/>
                        </a:spcBef>
                        <a:spcAft>
                          <a:spcPts val="0"/>
                        </a:spcAft>
                        <a:buNone/>
                      </a:pPr>
                      <a:r>
                        <a:rPr lang="en-US" sz="1800" b="1">
                          <a:solidFill>
                            <a:srgbClr val="454C61"/>
                          </a:solidFill>
                        </a:rPr>
                        <a:t>4.</a:t>
                      </a:r>
                      <a:r>
                        <a:rPr lang="en-US" sz="1800">
                          <a:solidFill>
                            <a:srgbClr val="454C61"/>
                          </a:solidFill>
                        </a:rPr>
                        <a:t> Most people who inject drugs don’t consider their health a priority.</a:t>
                      </a:r>
                      <a:endParaRPr sz="1600">
                        <a:solidFill>
                          <a:srgbClr val="454C61"/>
                        </a:solidFill>
                        <a:latin typeface="Times New Roman"/>
                        <a:ea typeface="Times New Roman"/>
                        <a:cs typeface="Times New Roman"/>
                        <a:sym typeface="Times New Roman"/>
                      </a:endParaRPr>
                    </a:p>
                  </a:txBody>
                  <a:tcPr marL="45725" marR="45725" marT="45725" marB="45725"/>
                </a:tc>
                <a:extLst>
                  <a:ext uri="{0D108BD9-81ED-4DB2-BD59-A6C34878D82A}">
                    <a16:rowId xmlns:a16="http://schemas.microsoft.com/office/drawing/2014/main" val="10003"/>
                  </a:ext>
                </a:extLst>
              </a:tr>
              <a:tr h="468275">
                <a:tc>
                  <a:txBody>
                    <a:bodyPr/>
                    <a:lstStyle/>
                    <a:p>
                      <a:pPr marL="0" marR="0" lvl="0" indent="0" algn="l" rtl="0">
                        <a:spcBef>
                          <a:spcPts val="0"/>
                        </a:spcBef>
                        <a:spcAft>
                          <a:spcPts val="0"/>
                        </a:spcAft>
                        <a:buNone/>
                      </a:pPr>
                      <a:r>
                        <a:rPr lang="en-US" sz="1800" b="1">
                          <a:solidFill>
                            <a:srgbClr val="454C61"/>
                          </a:solidFill>
                        </a:rPr>
                        <a:t>5.</a:t>
                      </a:r>
                      <a:r>
                        <a:rPr lang="en-US" sz="1800">
                          <a:solidFill>
                            <a:srgbClr val="454C61"/>
                          </a:solidFill>
                        </a:rPr>
                        <a:t> Sometimes I feel sorry for people who inject drugs. </a:t>
                      </a:r>
                      <a:endParaRPr sz="1600">
                        <a:solidFill>
                          <a:srgbClr val="454C61"/>
                        </a:solidFill>
                        <a:latin typeface="Times New Roman"/>
                        <a:ea typeface="Times New Roman"/>
                        <a:cs typeface="Times New Roman"/>
                        <a:sym typeface="Times New Roman"/>
                      </a:endParaRPr>
                    </a:p>
                  </a:txBody>
                  <a:tcPr marL="45725" marR="45725" marT="45725" marB="45725"/>
                </a:tc>
                <a:extLst>
                  <a:ext uri="{0D108BD9-81ED-4DB2-BD59-A6C34878D82A}">
                    <a16:rowId xmlns:a16="http://schemas.microsoft.com/office/drawing/2014/main" val="10004"/>
                  </a:ext>
                </a:extLst>
              </a:tr>
              <a:tr h="468275">
                <a:tc>
                  <a:txBody>
                    <a:bodyPr/>
                    <a:lstStyle/>
                    <a:p>
                      <a:pPr marL="0" marR="0" lvl="0" indent="0" algn="l" rtl="0">
                        <a:spcBef>
                          <a:spcPts val="0"/>
                        </a:spcBef>
                        <a:spcAft>
                          <a:spcPts val="0"/>
                        </a:spcAft>
                        <a:buNone/>
                      </a:pPr>
                      <a:r>
                        <a:rPr lang="en-US" sz="1800" b="1">
                          <a:solidFill>
                            <a:srgbClr val="454C61"/>
                          </a:solidFill>
                        </a:rPr>
                        <a:t>6.</a:t>
                      </a:r>
                      <a:r>
                        <a:rPr lang="en-US" sz="1800">
                          <a:solidFill>
                            <a:srgbClr val="454C61"/>
                          </a:solidFill>
                        </a:rPr>
                        <a:t> Abstinence is the ultimate goal of harm reduction activities.</a:t>
                      </a:r>
                      <a:endParaRPr sz="1600">
                        <a:solidFill>
                          <a:srgbClr val="454C61"/>
                        </a:solidFill>
                        <a:latin typeface="Times New Roman"/>
                        <a:ea typeface="Times New Roman"/>
                        <a:cs typeface="Times New Roman"/>
                        <a:sym typeface="Times New Roman"/>
                      </a:endParaRPr>
                    </a:p>
                  </a:txBody>
                  <a:tcPr marL="45725" marR="45725" marT="45725" marB="45725" anchor="ctr"/>
                </a:tc>
                <a:extLst>
                  <a:ext uri="{0D108BD9-81ED-4DB2-BD59-A6C34878D82A}">
                    <a16:rowId xmlns:a16="http://schemas.microsoft.com/office/drawing/2014/main" val="10005"/>
                  </a:ext>
                </a:extLst>
              </a:tr>
              <a:tr h="702425">
                <a:tc>
                  <a:txBody>
                    <a:bodyPr/>
                    <a:lstStyle/>
                    <a:p>
                      <a:pPr marL="0" marR="0" lvl="0" indent="0" algn="l" rtl="0">
                        <a:spcBef>
                          <a:spcPts val="0"/>
                        </a:spcBef>
                        <a:spcAft>
                          <a:spcPts val="0"/>
                        </a:spcAft>
                        <a:buNone/>
                      </a:pPr>
                      <a:r>
                        <a:rPr lang="en-US" sz="1800" b="1">
                          <a:solidFill>
                            <a:srgbClr val="454C61"/>
                          </a:solidFill>
                        </a:rPr>
                        <a:t>7.</a:t>
                      </a:r>
                      <a:r>
                        <a:rPr lang="en-US" sz="1800">
                          <a:solidFill>
                            <a:srgbClr val="454C61"/>
                          </a:solidFill>
                        </a:rPr>
                        <a:t> Crack possession is punished more than powder cocaine because crack makes people lose control of themselves and become violent.</a:t>
                      </a:r>
                      <a:endParaRPr sz="1600">
                        <a:solidFill>
                          <a:srgbClr val="454C61"/>
                        </a:solidFill>
                        <a:latin typeface="Times New Roman"/>
                        <a:ea typeface="Times New Roman"/>
                        <a:cs typeface="Times New Roman"/>
                        <a:sym typeface="Times New Roman"/>
                      </a:endParaRPr>
                    </a:p>
                  </a:txBody>
                  <a:tcPr marL="45725" marR="45725" marT="45725" marB="45725" anchor="ctr"/>
                </a:tc>
                <a:extLst>
                  <a:ext uri="{0D108BD9-81ED-4DB2-BD59-A6C34878D82A}">
                    <a16:rowId xmlns:a16="http://schemas.microsoft.com/office/drawing/2014/main" val="10006"/>
                  </a:ext>
                </a:extLst>
              </a:tr>
              <a:tr h="701225">
                <a:tc>
                  <a:txBody>
                    <a:bodyPr/>
                    <a:lstStyle/>
                    <a:p>
                      <a:pPr marL="0" marR="0" lvl="0" indent="0" algn="l" rtl="0">
                        <a:spcBef>
                          <a:spcPts val="0"/>
                        </a:spcBef>
                        <a:spcAft>
                          <a:spcPts val="0"/>
                        </a:spcAft>
                        <a:buNone/>
                      </a:pPr>
                      <a:r>
                        <a:rPr lang="en-US" sz="1800" b="1">
                          <a:solidFill>
                            <a:srgbClr val="454C61"/>
                          </a:solidFill>
                        </a:rPr>
                        <a:t>8.</a:t>
                      </a:r>
                      <a:r>
                        <a:rPr lang="en-US" sz="1800">
                          <a:solidFill>
                            <a:srgbClr val="454C61"/>
                          </a:solidFill>
                        </a:rPr>
                        <a:t> People on methadone still want to get high, otherwise they would just get “clean” from all drugs.</a:t>
                      </a:r>
                      <a:endParaRPr sz="1600">
                        <a:solidFill>
                          <a:srgbClr val="454C61"/>
                        </a:solidFill>
                        <a:latin typeface="Times New Roman"/>
                        <a:ea typeface="Times New Roman"/>
                        <a:cs typeface="Times New Roman"/>
                        <a:sym typeface="Times New Roman"/>
                      </a:endParaRPr>
                    </a:p>
                  </a:txBody>
                  <a:tcPr marL="45725" marR="45725" marT="45725" marB="45725" anchor="ctr"/>
                </a:tc>
                <a:extLst>
                  <a:ext uri="{0D108BD9-81ED-4DB2-BD59-A6C34878D82A}">
                    <a16:rowId xmlns:a16="http://schemas.microsoft.com/office/drawing/2014/main" val="10007"/>
                  </a:ext>
                </a:extLst>
              </a:tr>
              <a:tr h="468275">
                <a:tc>
                  <a:txBody>
                    <a:bodyPr/>
                    <a:lstStyle/>
                    <a:p>
                      <a:pPr marL="0" marR="0" lvl="0" indent="0" algn="l" rtl="0">
                        <a:spcBef>
                          <a:spcPts val="0"/>
                        </a:spcBef>
                        <a:spcAft>
                          <a:spcPts val="0"/>
                        </a:spcAft>
                        <a:buNone/>
                      </a:pPr>
                      <a:r>
                        <a:rPr lang="en-US" sz="1800" b="1">
                          <a:solidFill>
                            <a:srgbClr val="454C61"/>
                          </a:solidFill>
                        </a:rPr>
                        <a:t>9.</a:t>
                      </a:r>
                      <a:r>
                        <a:rPr lang="en-US" sz="1800">
                          <a:solidFill>
                            <a:srgbClr val="454C61"/>
                          </a:solidFill>
                        </a:rPr>
                        <a:t> It should be a crime to expose a fetus to harmful or addictive substances.</a:t>
                      </a:r>
                      <a:endParaRPr sz="1600">
                        <a:solidFill>
                          <a:srgbClr val="454C61"/>
                        </a:solidFill>
                        <a:latin typeface="Times New Roman"/>
                        <a:ea typeface="Times New Roman"/>
                        <a:cs typeface="Times New Roman"/>
                        <a:sym typeface="Times New Roman"/>
                      </a:endParaRPr>
                    </a:p>
                  </a:txBody>
                  <a:tcPr marL="45725" marR="45725" marT="45725" marB="45725" anchor="ctr"/>
                </a:tc>
                <a:extLst>
                  <a:ext uri="{0D108BD9-81ED-4DB2-BD59-A6C34878D82A}">
                    <a16:rowId xmlns:a16="http://schemas.microsoft.com/office/drawing/2014/main" val="10008"/>
                  </a:ext>
                </a:extLst>
              </a:tr>
              <a:tr h="701225">
                <a:tc>
                  <a:txBody>
                    <a:bodyPr/>
                    <a:lstStyle/>
                    <a:p>
                      <a:pPr marL="0" marR="0" lvl="0" indent="0" algn="l" rtl="0">
                        <a:spcBef>
                          <a:spcPts val="0"/>
                        </a:spcBef>
                        <a:spcAft>
                          <a:spcPts val="0"/>
                        </a:spcAft>
                        <a:buNone/>
                      </a:pPr>
                      <a:r>
                        <a:rPr lang="en-US" sz="1800" b="1">
                          <a:solidFill>
                            <a:srgbClr val="454C61"/>
                          </a:solidFill>
                        </a:rPr>
                        <a:t>10.</a:t>
                      </a:r>
                      <a:r>
                        <a:rPr lang="en-US" sz="1800">
                          <a:solidFill>
                            <a:srgbClr val="454C61"/>
                          </a:solidFill>
                        </a:rPr>
                        <a:t> Harm reduction does not promote drug use. </a:t>
                      </a:r>
                      <a:endParaRPr sz="1600">
                        <a:solidFill>
                          <a:srgbClr val="454C61"/>
                        </a:solidFill>
                        <a:latin typeface="Times New Roman"/>
                        <a:ea typeface="Times New Roman"/>
                        <a:cs typeface="Times New Roman"/>
                        <a:sym typeface="Times New Roman"/>
                      </a:endParaRPr>
                    </a:p>
                  </a:txBody>
                  <a:tcPr marL="45725" marR="45725" marT="45725" marB="45725" anchor="ctr"/>
                </a:tc>
                <a:extLst>
                  <a:ext uri="{0D108BD9-81ED-4DB2-BD59-A6C34878D82A}">
                    <a16:rowId xmlns:a16="http://schemas.microsoft.com/office/drawing/2014/main" val="10009"/>
                  </a:ext>
                </a:extLst>
              </a:tr>
            </a:tbl>
          </a:graphicData>
        </a:graphic>
      </p:graphicFrame>
      <p:sp>
        <p:nvSpPr>
          <p:cNvPr id="193" name="Google Shape;193;p25"/>
          <p:cNvSpPr txBox="1"/>
          <p:nvPr/>
        </p:nvSpPr>
        <p:spPr>
          <a:xfrm>
            <a:off x="527217" y="1622746"/>
            <a:ext cx="2853906" cy="443207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accent1"/>
              </a:buClr>
              <a:buSzPts val="3200"/>
              <a:buFont typeface="Arial"/>
              <a:buNone/>
            </a:pPr>
            <a:r>
              <a:rPr lang="en-US" sz="2000" b="0" i="0" u="none" strike="noStrike" cap="none">
                <a:solidFill>
                  <a:srgbClr val="454C61"/>
                </a:solidFill>
                <a:latin typeface="Calibri"/>
                <a:ea typeface="Calibri"/>
                <a:cs typeface="Calibri"/>
                <a:sym typeface="Calibri"/>
              </a:rPr>
              <a:t>What do you think about each statement? Give your honest opinion–there are no right or wrong answers. Read each statement carefully and assign it a numbered response from the scale below. </a:t>
            </a:r>
            <a:endParaRPr/>
          </a:p>
          <a:p>
            <a:pPr marL="0" marR="0" lvl="0" indent="0" algn="l" rtl="0">
              <a:lnSpc>
                <a:spcPct val="90000"/>
              </a:lnSpc>
              <a:spcBef>
                <a:spcPts val="0"/>
              </a:spcBef>
              <a:spcAft>
                <a:spcPts val="0"/>
              </a:spcAft>
              <a:buClr>
                <a:schemeClr val="accent1"/>
              </a:buClr>
              <a:buSzPts val="3200"/>
              <a:buFont typeface="Arial"/>
              <a:buNone/>
            </a:pPr>
            <a:endParaRPr sz="2000" b="0" i="0" u="none" strike="noStrike" cap="none">
              <a:solidFill>
                <a:srgbClr val="454C61"/>
              </a:solidFill>
              <a:latin typeface="Calibri"/>
              <a:ea typeface="Calibri"/>
              <a:cs typeface="Calibri"/>
              <a:sym typeface="Calibri"/>
            </a:endParaRPr>
          </a:p>
          <a:p>
            <a:pPr marL="0" marR="0" lvl="0" indent="0" algn="l" rtl="0">
              <a:lnSpc>
                <a:spcPct val="110000"/>
              </a:lnSpc>
              <a:spcBef>
                <a:spcPts val="0"/>
              </a:spcBef>
              <a:spcAft>
                <a:spcPts val="0"/>
              </a:spcAft>
              <a:buClr>
                <a:schemeClr val="accent1"/>
              </a:buClr>
              <a:buSzPts val="3200"/>
              <a:buFont typeface="Arial"/>
              <a:buNone/>
            </a:pPr>
            <a:r>
              <a:rPr lang="en-US" sz="2000" b="1" i="0" u="none" strike="noStrike" cap="none">
                <a:solidFill>
                  <a:srgbClr val="454C61"/>
                </a:solidFill>
                <a:latin typeface="Calibri"/>
                <a:ea typeface="Calibri"/>
                <a:cs typeface="Calibri"/>
                <a:sym typeface="Calibri"/>
              </a:rPr>
              <a:t>1</a:t>
            </a:r>
            <a:r>
              <a:rPr lang="en-US" sz="2000" b="0" i="0" u="none" strike="noStrike" cap="none">
                <a:solidFill>
                  <a:srgbClr val="454C61"/>
                </a:solidFill>
                <a:latin typeface="Calibri"/>
                <a:ea typeface="Calibri"/>
                <a:cs typeface="Calibri"/>
                <a:sym typeface="Calibri"/>
              </a:rPr>
              <a:t>: Totally disagree</a:t>
            </a:r>
            <a:endParaRPr/>
          </a:p>
          <a:p>
            <a:pPr marL="0" marR="0" lvl="0" indent="0" algn="l" rtl="0">
              <a:lnSpc>
                <a:spcPct val="110000"/>
              </a:lnSpc>
              <a:spcBef>
                <a:spcPts val="0"/>
              </a:spcBef>
              <a:spcAft>
                <a:spcPts val="0"/>
              </a:spcAft>
              <a:buClr>
                <a:schemeClr val="accent1"/>
              </a:buClr>
              <a:buSzPts val="3200"/>
              <a:buFont typeface="Arial"/>
              <a:buNone/>
            </a:pPr>
            <a:r>
              <a:rPr lang="en-US" sz="2000" b="1" i="0" u="none" strike="noStrike" cap="none">
                <a:solidFill>
                  <a:srgbClr val="454C61"/>
                </a:solidFill>
                <a:latin typeface="Calibri"/>
                <a:ea typeface="Calibri"/>
                <a:cs typeface="Calibri"/>
                <a:sym typeface="Calibri"/>
              </a:rPr>
              <a:t>2</a:t>
            </a:r>
            <a:r>
              <a:rPr lang="en-US" sz="2000" b="0" i="0" u="none" strike="noStrike" cap="none">
                <a:solidFill>
                  <a:srgbClr val="454C61"/>
                </a:solidFill>
                <a:latin typeface="Calibri"/>
                <a:ea typeface="Calibri"/>
                <a:cs typeface="Calibri"/>
                <a:sym typeface="Calibri"/>
              </a:rPr>
              <a:t>: Disagree</a:t>
            </a:r>
            <a:endParaRPr/>
          </a:p>
          <a:p>
            <a:pPr marL="0" marR="0" lvl="0" indent="0" algn="l" rtl="0">
              <a:lnSpc>
                <a:spcPct val="110000"/>
              </a:lnSpc>
              <a:spcBef>
                <a:spcPts val="0"/>
              </a:spcBef>
              <a:spcAft>
                <a:spcPts val="0"/>
              </a:spcAft>
              <a:buClr>
                <a:schemeClr val="accent1"/>
              </a:buClr>
              <a:buSzPts val="3200"/>
              <a:buFont typeface="Arial"/>
              <a:buNone/>
            </a:pPr>
            <a:r>
              <a:rPr lang="en-US" sz="2000" b="1" i="0" u="none" strike="noStrike" cap="none">
                <a:solidFill>
                  <a:srgbClr val="454C61"/>
                </a:solidFill>
                <a:latin typeface="Calibri"/>
                <a:ea typeface="Calibri"/>
                <a:cs typeface="Calibri"/>
                <a:sym typeface="Calibri"/>
              </a:rPr>
              <a:t>3</a:t>
            </a:r>
            <a:r>
              <a:rPr lang="en-US" sz="2000" b="0" i="0" u="none" strike="noStrike" cap="none">
                <a:solidFill>
                  <a:srgbClr val="454C61"/>
                </a:solidFill>
                <a:latin typeface="Calibri"/>
                <a:ea typeface="Calibri"/>
                <a:cs typeface="Calibri"/>
                <a:sym typeface="Calibri"/>
              </a:rPr>
              <a:t>: Unsure</a:t>
            </a:r>
            <a:endParaRPr/>
          </a:p>
          <a:p>
            <a:pPr marL="0" marR="0" lvl="0" indent="0" algn="l" rtl="0">
              <a:lnSpc>
                <a:spcPct val="110000"/>
              </a:lnSpc>
              <a:spcBef>
                <a:spcPts val="0"/>
              </a:spcBef>
              <a:spcAft>
                <a:spcPts val="0"/>
              </a:spcAft>
              <a:buClr>
                <a:schemeClr val="accent1"/>
              </a:buClr>
              <a:buSzPts val="3200"/>
              <a:buFont typeface="Arial"/>
              <a:buNone/>
            </a:pPr>
            <a:r>
              <a:rPr lang="en-US" sz="2000" b="1" i="0" u="none" strike="noStrike" cap="none">
                <a:solidFill>
                  <a:srgbClr val="454C61"/>
                </a:solidFill>
                <a:latin typeface="Calibri"/>
                <a:ea typeface="Calibri"/>
                <a:cs typeface="Calibri"/>
                <a:sym typeface="Calibri"/>
              </a:rPr>
              <a:t>4</a:t>
            </a:r>
            <a:r>
              <a:rPr lang="en-US" sz="2000" b="0" i="0" u="none" strike="noStrike" cap="none">
                <a:solidFill>
                  <a:srgbClr val="454C61"/>
                </a:solidFill>
                <a:latin typeface="Calibri"/>
                <a:ea typeface="Calibri"/>
                <a:cs typeface="Calibri"/>
                <a:sym typeface="Calibri"/>
              </a:rPr>
              <a:t>: Agree</a:t>
            </a:r>
            <a:endParaRPr/>
          </a:p>
          <a:p>
            <a:pPr marL="0" marR="0" lvl="0" indent="0" algn="l" rtl="0">
              <a:lnSpc>
                <a:spcPct val="110000"/>
              </a:lnSpc>
              <a:spcBef>
                <a:spcPts val="0"/>
              </a:spcBef>
              <a:spcAft>
                <a:spcPts val="0"/>
              </a:spcAft>
              <a:buClr>
                <a:schemeClr val="accent1"/>
              </a:buClr>
              <a:buSzPts val="3200"/>
              <a:buFont typeface="Arial"/>
              <a:buNone/>
            </a:pPr>
            <a:r>
              <a:rPr lang="en-US" sz="2000" b="1" i="0" u="none" strike="noStrike" cap="none">
                <a:solidFill>
                  <a:srgbClr val="454C61"/>
                </a:solidFill>
                <a:latin typeface="Calibri"/>
                <a:ea typeface="Calibri"/>
                <a:cs typeface="Calibri"/>
                <a:sym typeface="Calibri"/>
              </a:rPr>
              <a:t>5</a:t>
            </a:r>
            <a:r>
              <a:rPr lang="en-US" sz="2000" b="0" i="0" u="none" strike="noStrike" cap="none">
                <a:solidFill>
                  <a:srgbClr val="454C61"/>
                </a:solidFill>
                <a:latin typeface="Calibri"/>
                <a:ea typeface="Calibri"/>
                <a:cs typeface="Calibri"/>
                <a:sym typeface="Calibri"/>
              </a:rPr>
              <a:t>: Totally agree</a:t>
            </a:r>
            <a:endParaRPr sz="3600" b="0" i="0" u="none" strike="noStrike" cap="none">
              <a:solidFill>
                <a:srgbClr val="454C6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26751</TotalTime>
  <Words>11599</Words>
  <Application>Microsoft Office PowerPoint</Application>
  <PresentationFormat>Widescreen</PresentationFormat>
  <Paragraphs>802</Paragraphs>
  <Slides>69</Slides>
  <Notes>63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BlinkMacSystemFont</vt:lpstr>
      <vt:lpstr>Calibri</vt:lpstr>
      <vt:lpstr>Lato</vt:lpstr>
      <vt:lpstr>Rubik</vt:lpstr>
      <vt:lpstr>Times New Roman</vt:lpstr>
      <vt:lpstr>Whitney A</vt:lpstr>
      <vt:lpstr>1_Office Theme</vt:lpstr>
      <vt:lpstr>Harm Reduction and Syringe Access</vt:lpstr>
      <vt:lpstr>Training Goals </vt:lpstr>
      <vt:lpstr>Learning Objectives</vt:lpstr>
      <vt:lpstr>Training Overview </vt:lpstr>
      <vt:lpstr>Public Health Acronyms</vt:lpstr>
      <vt:lpstr>Values Clarification Activity</vt:lpstr>
      <vt:lpstr>On Your Own </vt:lpstr>
      <vt:lpstr>In a Group</vt:lpstr>
      <vt:lpstr>PowerPoint Presentation</vt:lpstr>
      <vt:lpstr>Values Clarification Debrief </vt:lpstr>
      <vt:lpstr>PowerPoint Presentation</vt:lpstr>
      <vt:lpstr>Section 1 Why harm reduction?</vt:lpstr>
      <vt:lpstr>PowerPoint Presentation</vt:lpstr>
      <vt:lpstr>Impact of Prohibitionist Drug Policy on Health</vt:lpstr>
      <vt:lpstr>Why Are We Talking About Syringes?</vt:lpstr>
      <vt:lpstr>Sterile Syringes Prevent Bacterial and Viral Infections </vt:lpstr>
      <vt:lpstr>Hepatitis A</vt:lpstr>
      <vt:lpstr>Hepatitis A</vt:lpstr>
      <vt:lpstr>Hepatitis B</vt:lpstr>
      <vt:lpstr>Hepatitis B</vt:lpstr>
      <vt:lpstr>Hepatitis C</vt:lpstr>
      <vt:lpstr>Hepatitis C</vt:lpstr>
      <vt:lpstr>Hepatitis D</vt:lpstr>
      <vt:lpstr>Responding to HIV and Hepatitis C</vt:lpstr>
      <vt:lpstr>Hepatitis C and Injection Drug Use</vt:lpstr>
      <vt:lpstr>US Overdose Crisis</vt:lpstr>
      <vt:lpstr>PowerPoint Presentation</vt:lpstr>
      <vt:lpstr>The Overdose Crisis Is a Racial Justice Issue</vt:lpstr>
      <vt:lpstr>PowerPoint Presentation</vt:lpstr>
      <vt:lpstr> Exploring Community Data</vt:lpstr>
      <vt:lpstr>CDC HIV and People Who Inject Drugs</vt:lpstr>
      <vt:lpstr>AIDSVu Local Data</vt:lpstr>
      <vt:lpstr>HepVu Map</vt:lpstr>
      <vt:lpstr>amfAR Opioids &amp; Health Indicators Database</vt:lpstr>
      <vt:lpstr>amfAR HIV Statistics</vt:lpstr>
      <vt:lpstr>Minority Health Social Vulnerability Index</vt:lpstr>
      <vt:lpstr>Jurisdictional Data Dashboards</vt:lpstr>
      <vt:lpstr>Section 2 Harm reduction values and principles</vt:lpstr>
      <vt:lpstr>PowerPoint Presentation</vt:lpstr>
      <vt:lpstr>Harm Reduction Values</vt:lpstr>
      <vt:lpstr>Harm Reduction Principles for Drug User Health</vt:lpstr>
      <vt:lpstr>PowerPoint Presentation</vt:lpstr>
      <vt:lpstr>Harm Reduction History</vt:lpstr>
      <vt:lpstr>Social Determinants of Health for PWUD</vt:lpstr>
      <vt:lpstr>PowerPoint Presentation</vt:lpstr>
      <vt:lpstr>Section 3 Drug use and harm reduction</vt:lpstr>
      <vt:lpstr>Why do people use drugs?</vt:lpstr>
      <vt:lpstr>People Use Drugs for a Variety of Reasons</vt:lpstr>
      <vt:lpstr>Visualizing Drug Use</vt:lpstr>
      <vt:lpstr>Drug Use Continuum</vt:lpstr>
      <vt:lpstr>Drug, Set, and Setting</vt:lpstr>
      <vt:lpstr>PowerPoint Presentation</vt:lpstr>
      <vt:lpstr>Adverse Childhood Experiences</vt:lpstr>
      <vt:lpstr>ACEs and Drug User Health</vt:lpstr>
      <vt:lpstr>Substance Use Disorders </vt:lpstr>
      <vt:lpstr>Drug user health and safety</vt:lpstr>
      <vt:lpstr>Common Types of Drugs</vt:lpstr>
      <vt:lpstr>Routes of Administration</vt:lpstr>
      <vt:lpstr>Strategies for Safer Drug Use</vt:lpstr>
      <vt:lpstr>Strategies for Safer Injection</vt:lpstr>
      <vt:lpstr>Always Have Naloxone</vt:lpstr>
      <vt:lpstr>Know your substances, how they interact, and make sure to use with others or let people know what you’re taking.</vt:lpstr>
      <vt:lpstr>Managing Drug Use Risks</vt:lpstr>
      <vt:lpstr>Supporting Comprehensive Harm Reduction</vt:lpstr>
      <vt:lpstr>Community Harm Reduction: Overdose Prevention</vt:lpstr>
      <vt:lpstr>Community Harm Reduction: Supply Access</vt:lpstr>
      <vt:lpstr>Think back to the Values Clarification activity—  How are you feeling after this training? What have you learned? How have your opinions changed, or might they continue to change?</vt:lpstr>
      <vt:lpstr>What other questions do you have about drug user health and harm reduction?</vt:lpstr>
      <vt:lpstr>NASTAD thanks you for participating in this training!  For more information or Drug User Health technical assistance, please contact DrugUserHealthTA@NASTAD.org.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 and Syringe Access</dc:title>
  <dc:creator>Lillie Armstrong</dc:creator>
  <cp:lastModifiedBy>Maya Hamilton</cp:lastModifiedBy>
  <cp:revision>24</cp:revision>
  <dcterms:modified xsi:type="dcterms:W3CDTF">2021-10-12T18:22:02Z</dcterms:modified>
</cp:coreProperties>
</file>